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128" d="100"/>
          <a:sy n="128" d="100"/>
        </p:scale>
        <p:origin x="-120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76017-58E7-4D31-A9BD-B327ADC67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CE5C-05C6-43AE-A1B1-2DDBAA891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560D-D8B3-4073-873D-3B95C7E5C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BD94-AF4C-43BD-9133-8E57FEBB9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37EF-AF2D-4E4F-A4A8-D1A6E96FC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106AD-9546-40FF-BFD0-8F0256F02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ABD9-4945-481E-8E10-9A81B965E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4F7D-CD05-4242-8F88-6EDCC4AF0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95222-C4C3-4B9A-AAB5-55A396567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73568-B960-42E6-913E-15722E6C8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00246-6FBC-4B09-AE65-20356EC3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7700CF-C8C7-4D1C-88C4-6506C7A20F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6200" y="-63500"/>
            <a:ext cx="5380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/>
              <a:t>Angular Mechanics</a:t>
            </a:r>
            <a:r>
              <a:rPr lang="en-US" sz="2800" dirty="0"/>
              <a:t> – </a:t>
            </a:r>
            <a:r>
              <a:rPr lang="en-US" sz="1600" dirty="0"/>
              <a:t>Rolling with energy</a:t>
            </a:r>
          </a:p>
        </p:txBody>
      </p:sp>
      <p:sp>
        <p:nvSpPr>
          <p:cNvPr id="78894" name="Line 46"/>
          <p:cNvSpPr>
            <a:spLocks noChangeShapeType="1"/>
          </p:cNvSpPr>
          <p:nvPr/>
        </p:nvSpPr>
        <p:spPr bwMode="auto">
          <a:xfrm>
            <a:off x="228600" y="1143000"/>
            <a:ext cx="5791200" cy="139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5" name="Oval 47"/>
          <p:cNvSpPr>
            <a:spLocks noChangeArrowheads="1"/>
          </p:cNvSpPr>
          <p:nvPr/>
        </p:nvSpPr>
        <p:spPr bwMode="auto">
          <a:xfrm>
            <a:off x="381000" y="645583"/>
            <a:ext cx="685800" cy="571500"/>
          </a:xfrm>
          <a:prstGeom prst="ellipse">
            <a:avLst/>
          </a:prstGeom>
          <a:solidFill>
            <a:srgbClr val="0000FF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 flipH="1">
            <a:off x="228600" y="25400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903" name="Text Box 55"/>
          <p:cNvSpPr txBox="1">
            <a:spLocks noChangeArrowheads="1"/>
          </p:cNvSpPr>
          <p:nvPr/>
        </p:nvSpPr>
        <p:spPr bwMode="auto">
          <a:xfrm>
            <a:off x="4419600" y="495300"/>
            <a:ext cx="434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I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</a:p>
          <a:p>
            <a:r>
              <a:rPr lang="en-US" sz="2800" dirty="0">
                <a:sym typeface="Symbol" pitchFamily="18" charset="2"/>
              </a:rPr>
              <a:t> = </a:t>
            </a:r>
            <a:r>
              <a:rPr lang="en-US" sz="2800" dirty="0" smtClean="0">
                <a:sym typeface="Symbol" pitchFamily="18" charset="2"/>
              </a:rPr>
              <a:t>v/r</a:t>
            </a:r>
          </a:p>
          <a:p>
            <a:r>
              <a:rPr lang="en-US" sz="2800" b="1" dirty="0" err="1" smtClean="0">
                <a:sym typeface="Symbol" pitchFamily="18" charset="2"/>
              </a:rPr>
              <a:t>mgh</a:t>
            </a:r>
            <a:r>
              <a:rPr lang="en-US" sz="2800" b="1" dirty="0" smtClean="0">
                <a:sym typeface="Symbol" pitchFamily="18" charset="2"/>
              </a:rPr>
              <a:t> = </a:t>
            </a:r>
            <a:r>
              <a:rPr lang="en-US" sz="2800" b="1" baseline="30000" dirty="0" smtClean="0">
                <a:sym typeface="Symbol" pitchFamily="18" charset="2"/>
              </a:rPr>
              <a:t>1</a:t>
            </a:r>
            <a:r>
              <a:rPr lang="en-US" sz="2800" b="1" dirty="0" smtClean="0">
                <a:sym typeface="Symbol" pitchFamily="18" charset="2"/>
              </a:rPr>
              <a:t>/</a:t>
            </a:r>
            <a:r>
              <a:rPr lang="en-US" sz="2800" b="1" baseline="-25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mv</a:t>
            </a:r>
            <a:r>
              <a:rPr lang="en-US" sz="2800" b="1" baseline="30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 + </a:t>
            </a:r>
            <a:r>
              <a:rPr lang="en-US" sz="2800" b="1" baseline="30000" dirty="0" smtClean="0">
                <a:sym typeface="Symbol" pitchFamily="18" charset="2"/>
              </a:rPr>
              <a:t>1</a:t>
            </a:r>
            <a:r>
              <a:rPr lang="en-US" sz="2800" b="1" dirty="0" smtClean="0">
                <a:sym typeface="Symbol" pitchFamily="18" charset="2"/>
              </a:rPr>
              <a:t>/</a:t>
            </a:r>
            <a:r>
              <a:rPr lang="en-US" sz="2800" b="1" baseline="-25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I</a:t>
            </a:r>
            <a:r>
              <a:rPr lang="en-US" sz="2800" b="1" dirty="0" smtClean="0">
                <a:sym typeface="Symbol"/>
              </a:rPr>
              <a:t></a:t>
            </a:r>
            <a:r>
              <a:rPr lang="en-US" sz="2800" b="1" baseline="30000" dirty="0" smtClean="0">
                <a:sym typeface="Symbol"/>
              </a:rPr>
              <a:t>2</a:t>
            </a:r>
            <a:endParaRPr lang="en-US" sz="2800" b="1" baseline="30000" dirty="0">
              <a:sym typeface="Symbol" pitchFamily="18" charset="2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74650" y="1270000"/>
            <a:ext cx="441325" cy="1270000"/>
            <a:chOff x="300" y="960"/>
            <a:chExt cx="278" cy="960"/>
          </a:xfrm>
        </p:grpSpPr>
        <p:sp>
          <p:nvSpPr>
            <p:cNvPr id="78904" name="Text Box 56"/>
            <p:cNvSpPr txBox="1">
              <a:spLocks noChangeArrowheads="1"/>
            </p:cNvSpPr>
            <p:nvPr/>
          </p:nvSpPr>
          <p:spPr bwMode="auto">
            <a:xfrm>
              <a:off x="300" y="1190"/>
              <a:ext cx="278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h</a:t>
              </a:r>
            </a:p>
          </p:txBody>
        </p:sp>
        <p:sp>
          <p:nvSpPr>
            <p:cNvPr id="78905" name="Line 57"/>
            <p:cNvSpPr>
              <a:spLocks noChangeShapeType="1"/>
            </p:cNvSpPr>
            <p:nvPr/>
          </p:nvSpPr>
          <p:spPr bwMode="auto">
            <a:xfrm>
              <a:off x="432" y="16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906" name="Line 58"/>
            <p:cNvSpPr>
              <a:spLocks noChangeShapeType="1"/>
            </p:cNvSpPr>
            <p:nvPr/>
          </p:nvSpPr>
          <p:spPr bwMode="auto">
            <a:xfrm flipV="1">
              <a:off x="432" y="96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260350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11.0 g, 0.0130 m radius cylinder rolls down an incline that is    2.90 m long, and loses 0.340 m of elevation.  What is its acceleration down the plane, and its velocity at the bottom of the plane?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30582" y="5219700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0.767 m/s/s</a:t>
            </a:r>
          </a:p>
          <a:p>
            <a:r>
              <a:rPr lang="en-US" sz="1400" dirty="0" smtClean="0"/>
              <a:t>2.11 m/s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652300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Rolling</a:t>
            </a:r>
          </a:p>
          <a:p>
            <a:pPr algn="ctr"/>
            <a:r>
              <a:rPr lang="en-US" sz="4800" dirty="0">
                <a:hlinkClick r:id="" action="ppaction://noaction"/>
              </a:rPr>
              <a:t>1</a:t>
            </a:r>
            <a:r>
              <a:rPr lang="en-US" sz="48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A marble (a solid sphere) has a mass of 23.5 g, a radius of </a:t>
            </a:r>
            <a:r>
              <a:rPr lang="en-US" sz="2800" dirty="0" smtClean="0"/>
              <a:t>1.20 </a:t>
            </a:r>
            <a:r>
              <a:rPr lang="en-US" sz="2800" dirty="0"/>
              <a:t>cm, and rolls 2.75 m down </a:t>
            </a:r>
            <a:r>
              <a:rPr lang="en-US" sz="2800" dirty="0" smtClean="0"/>
              <a:t>an incline that loses 0.650 m of elevation.</a:t>
            </a:r>
          </a:p>
          <a:p>
            <a:endParaRPr lang="en-US" sz="2800" dirty="0" smtClean="0"/>
          </a:p>
          <a:p>
            <a:r>
              <a:rPr lang="en-US" sz="2800" dirty="0" smtClean="0">
                <a:sym typeface="Symbol" pitchFamily="18" charset="2"/>
              </a:rPr>
              <a:t>1. Solve for </a:t>
            </a:r>
            <a:r>
              <a:rPr lang="en-US" sz="2800" b="1" dirty="0" smtClean="0">
                <a:sym typeface="Symbol" pitchFamily="18" charset="2"/>
              </a:rPr>
              <a:t>v</a:t>
            </a:r>
            <a:r>
              <a:rPr lang="en-US" sz="2800" dirty="0" smtClean="0">
                <a:sym typeface="Symbol" pitchFamily="18" charset="2"/>
              </a:rPr>
              <a:t> in terms of </a:t>
            </a:r>
            <a:r>
              <a:rPr lang="en-US" sz="2800" b="1" dirty="0" smtClean="0">
                <a:sym typeface="Symbol" pitchFamily="18" charset="2"/>
              </a:rPr>
              <a:t>g</a:t>
            </a:r>
            <a:r>
              <a:rPr lang="en-US" sz="2800" dirty="0" smtClean="0">
                <a:sym typeface="Symbol" pitchFamily="18" charset="2"/>
              </a:rPr>
              <a:t> and </a:t>
            </a:r>
            <a:r>
              <a:rPr lang="en-US" sz="2800" b="1" dirty="0" smtClean="0">
                <a:sym typeface="Symbol" pitchFamily="18" charset="2"/>
              </a:rPr>
              <a:t>h</a:t>
            </a:r>
          </a:p>
          <a:p>
            <a:r>
              <a:rPr lang="en-US" sz="2800" dirty="0" smtClean="0">
                <a:sym typeface="Symbol" pitchFamily="18" charset="2"/>
              </a:rPr>
              <a:t>2. Plug in and get </a:t>
            </a:r>
            <a:r>
              <a:rPr lang="en-US" sz="2800" b="1" dirty="0" smtClean="0">
                <a:sym typeface="Symbol" pitchFamily="18" charset="2"/>
              </a:rPr>
              <a:t>v</a:t>
            </a:r>
          </a:p>
          <a:p>
            <a:r>
              <a:rPr lang="en-US" sz="2800" dirty="0" smtClean="0">
                <a:sym typeface="Symbol" pitchFamily="18" charset="2"/>
              </a:rPr>
              <a:t>3. </a:t>
            </a:r>
            <a:r>
              <a:rPr lang="en-US" sz="2800" dirty="0" err="1" smtClean="0">
                <a:sym typeface="Symbol" pitchFamily="18" charset="2"/>
              </a:rPr>
              <a:t>suvat</a:t>
            </a:r>
            <a:r>
              <a:rPr lang="en-US" sz="2800" dirty="0" smtClean="0">
                <a:sym typeface="Symbol" pitchFamily="18" charset="2"/>
              </a:rPr>
              <a:t> for </a:t>
            </a:r>
            <a:r>
              <a:rPr lang="en-US" sz="2800" b="1" dirty="0" smtClean="0">
                <a:sym typeface="Symbol" pitchFamily="18" charset="2"/>
              </a:rPr>
              <a:t>a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3111500"/>
            <a:ext cx="868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/>
              <a:t>mgsin</a:t>
            </a:r>
            <a:r>
              <a:rPr lang="en-US" sz="2800" dirty="0">
                <a:sym typeface="Symbol" pitchFamily="18" charset="2"/>
              </a:rPr>
              <a:t> = ma + </a:t>
            </a:r>
            <a:r>
              <a:rPr lang="en-US" sz="2800" dirty="0"/>
              <a:t>I</a:t>
            </a:r>
            <a:r>
              <a:rPr lang="en-US" sz="2800" dirty="0">
                <a:sym typeface="Symbol" pitchFamily="18" charset="2"/>
              </a:rPr>
              <a:t>/r, I = 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/>
              <a:t>mr</a:t>
            </a:r>
            <a:r>
              <a:rPr lang="en-US" sz="2800" baseline="30000" dirty="0"/>
              <a:t>2</a:t>
            </a:r>
            <a:r>
              <a:rPr lang="en-US" sz="2800" dirty="0">
                <a:sym typeface="Symbol" pitchFamily="18" charset="2"/>
              </a:rPr>
              <a:t>,  = </a:t>
            </a:r>
            <a:r>
              <a:rPr lang="en-US" sz="2800" dirty="0" err="1">
                <a:sym typeface="Symbol" pitchFamily="18" charset="2"/>
              </a:rPr>
              <a:t>a/r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 err="1"/>
              <a:t>mgsin</a:t>
            </a:r>
            <a:r>
              <a:rPr lang="en-US" sz="2800" dirty="0">
                <a:sym typeface="Symbol" pitchFamily="18" charset="2"/>
              </a:rPr>
              <a:t> = ma + </a:t>
            </a:r>
            <a:r>
              <a:rPr lang="en-US" sz="2800" dirty="0"/>
              <a:t>(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/>
              <a:t>mr</a:t>
            </a:r>
            <a:r>
              <a:rPr lang="en-US" sz="2800" baseline="30000" dirty="0"/>
              <a:t>2</a:t>
            </a:r>
            <a:r>
              <a:rPr lang="en-US" sz="2800" dirty="0"/>
              <a:t>)(</a:t>
            </a:r>
            <a:r>
              <a:rPr lang="en-US" sz="2800" dirty="0" err="1">
                <a:sym typeface="Symbol" pitchFamily="18" charset="2"/>
              </a:rPr>
              <a:t>a/r</a:t>
            </a:r>
            <a:r>
              <a:rPr lang="en-US" sz="2800" dirty="0"/>
              <a:t>)</a:t>
            </a:r>
            <a:r>
              <a:rPr lang="en-US" sz="2800" dirty="0">
                <a:sym typeface="Symbol" pitchFamily="18" charset="2"/>
              </a:rPr>
              <a:t>/r  </a:t>
            </a:r>
          </a:p>
          <a:p>
            <a:r>
              <a:rPr lang="en-US" sz="2800" dirty="0" err="1"/>
              <a:t>mgsin</a:t>
            </a:r>
            <a:r>
              <a:rPr lang="en-US" sz="2800" dirty="0">
                <a:sym typeface="Symbol" pitchFamily="18" charset="2"/>
              </a:rPr>
              <a:t> = ma + 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>
                <a:sym typeface="Symbol" pitchFamily="18" charset="2"/>
              </a:rPr>
              <a:t>ma = </a:t>
            </a:r>
            <a:r>
              <a:rPr lang="en-US" sz="2800" baseline="30000" dirty="0">
                <a:sym typeface="Symbol" pitchFamily="18" charset="2"/>
              </a:rPr>
              <a:t>7</a:t>
            </a:r>
            <a:r>
              <a:rPr lang="en-US" sz="2800" dirty="0">
                <a:sym typeface="Symbol" pitchFamily="18" charset="2"/>
              </a:rPr>
              <a:t>/</a:t>
            </a:r>
            <a:r>
              <a:rPr lang="en-US" sz="2800" baseline="-25000" dirty="0">
                <a:sym typeface="Symbol" pitchFamily="18" charset="2"/>
              </a:rPr>
              <a:t>5</a:t>
            </a:r>
            <a:r>
              <a:rPr lang="en-US" sz="2800" dirty="0">
                <a:sym typeface="Symbol" pitchFamily="18" charset="2"/>
              </a:rPr>
              <a:t>ma</a:t>
            </a:r>
          </a:p>
          <a:p>
            <a:r>
              <a:rPr lang="en-US" sz="2800" dirty="0" err="1"/>
              <a:t>gsin</a:t>
            </a:r>
            <a:r>
              <a:rPr lang="en-US" sz="2800" dirty="0">
                <a:sym typeface="Symbol" pitchFamily="18" charset="2"/>
              </a:rPr>
              <a:t> =  </a:t>
            </a:r>
            <a:r>
              <a:rPr lang="en-US" sz="2800" baseline="30000" dirty="0">
                <a:sym typeface="Symbol" pitchFamily="18" charset="2"/>
              </a:rPr>
              <a:t>7</a:t>
            </a:r>
            <a:r>
              <a:rPr lang="en-US" sz="2800" dirty="0">
                <a:sym typeface="Symbol" pitchFamily="18" charset="2"/>
              </a:rPr>
              <a:t>/</a:t>
            </a:r>
            <a:r>
              <a:rPr lang="en-US" sz="2800" baseline="-25000" dirty="0">
                <a:sym typeface="Symbol" pitchFamily="18" charset="2"/>
              </a:rPr>
              <a:t>5</a:t>
            </a:r>
            <a:r>
              <a:rPr lang="en-US" sz="2800" dirty="0">
                <a:sym typeface="Symbol" pitchFamily="18" charset="2"/>
              </a:rPr>
              <a:t>a</a:t>
            </a:r>
          </a:p>
          <a:p>
            <a:r>
              <a:rPr lang="en-US" sz="2800" dirty="0">
                <a:sym typeface="Symbol" pitchFamily="18" charset="2"/>
              </a:rPr>
              <a:t>a =  </a:t>
            </a:r>
            <a:r>
              <a:rPr lang="en-US" sz="2800" baseline="30000" dirty="0">
                <a:sym typeface="Symbol" pitchFamily="18" charset="2"/>
              </a:rPr>
              <a:t>5</a:t>
            </a:r>
            <a:r>
              <a:rPr lang="en-US" sz="2800" dirty="0">
                <a:sym typeface="Symbol" pitchFamily="18" charset="2"/>
              </a:rPr>
              <a:t>/</a:t>
            </a:r>
            <a:r>
              <a:rPr lang="en-US" sz="2800" baseline="-25000" dirty="0">
                <a:sym typeface="Symbol" pitchFamily="18" charset="2"/>
              </a:rPr>
              <a:t>7</a:t>
            </a:r>
            <a:r>
              <a:rPr lang="en-US" sz="2800" dirty="0"/>
              <a:t>gsin</a:t>
            </a:r>
            <a:r>
              <a:rPr lang="en-US" sz="2800" dirty="0">
                <a:sym typeface="Symbol" pitchFamily="18" charset="2"/>
              </a:rPr>
              <a:t>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228600" y="5207000"/>
          <a:ext cx="609600" cy="314960"/>
        </p:xfrm>
        <a:graphic>
          <a:graphicData uri="http://schemas.openxmlformats.org/presentationml/2006/ole">
            <p:oleObj spid="_x0000_s35842" name="Equation" r:id="rId3" imgW="736280" imgH="444307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8001001" y="4817318"/>
            <a:ext cx="1031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ym typeface="Symbol" pitchFamily="18" charset="2"/>
              </a:rPr>
              <a:t>3.02 m/s</a:t>
            </a:r>
          </a:p>
          <a:p>
            <a:r>
              <a:rPr lang="en-US" baseline="30000" dirty="0" smtClean="0">
                <a:sym typeface="Symbol" pitchFamily="18" charset="2"/>
              </a:rPr>
              <a:t>1.66 m/s/s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177</Words>
  <Application>Microsoft Office PowerPoint</Application>
  <PresentationFormat>On-screen Show (16:10)</PresentationFormat>
  <Paragraphs>23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Equation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233</cp:revision>
  <dcterms:created xsi:type="dcterms:W3CDTF">2001-03-01T17:38:38Z</dcterms:created>
  <dcterms:modified xsi:type="dcterms:W3CDTF">2017-03-09T20:52:36Z</dcterms:modified>
</cp:coreProperties>
</file>