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08" r:id="rId3"/>
    <p:sldId id="310" r:id="rId4"/>
    <p:sldId id="309" r:id="rId5"/>
    <p:sldId id="339" r:id="rId6"/>
    <p:sldId id="340" r:id="rId7"/>
    <p:sldId id="358" r:id="rId8"/>
    <p:sldId id="360" r:id="rId9"/>
    <p:sldId id="359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128" d="100"/>
          <a:sy n="128" d="100"/>
        </p:scale>
        <p:origin x="-120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76017-58E7-4D31-A9BD-B327ADC67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CE5C-05C6-43AE-A1B1-2DDBAA891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560D-D8B3-4073-873D-3B95C7E5C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BD94-AF4C-43BD-9133-8E57FEBB9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B37EF-AF2D-4E4F-A4A8-D1A6E96FC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106AD-9546-40FF-BFD0-8F0256F02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ABD9-4945-481E-8E10-9A81B965E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4F7D-CD05-4242-8F88-6EDCC4AF0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95222-C4C3-4B9A-AAB5-55A396567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73568-B960-42E6-913E-15722E6C8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00246-6FBC-4B09-AE65-20356EC3F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7700CF-C8C7-4D1C-88C4-6506C7A20F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050"/>
          <p:cNvSpPr txBox="1">
            <a:spLocks noChangeArrowheads="1"/>
          </p:cNvSpPr>
          <p:nvPr/>
        </p:nvSpPr>
        <p:spPr bwMode="auto">
          <a:xfrm>
            <a:off x="76201" y="-63500"/>
            <a:ext cx="36808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 dirty="0" smtClean="0"/>
              <a:t>Rotational KE</a:t>
            </a:r>
            <a:endParaRPr lang="en-US" sz="2000" dirty="0"/>
          </a:p>
        </p:txBody>
      </p:sp>
      <p:sp>
        <p:nvSpPr>
          <p:cNvPr id="67609" name="Text Box 2073"/>
          <p:cNvSpPr txBox="1">
            <a:spLocks noChangeArrowheads="1"/>
          </p:cNvSpPr>
          <p:nvPr/>
        </p:nvSpPr>
        <p:spPr bwMode="auto">
          <a:xfrm>
            <a:off x="212726" y="621771"/>
            <a:ext cx="870267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u="sng" dirty="0">
                <a:sym typeface="Symbol" pitchFamily="18" charset="2"/>
              </a:rPr>
              <a:t>Two types of kinetic energy:</a:t>
            </a:r>
            <a:endParaRPr lang="en-US" sz="3600" dirty="0">
              <a:sym typeface="Symbol" pitchFamily="18" charset="2"/>
            </a:endParaRPr>
          </a:p>
          <a:p>
            <a:endParaRPr lang="en-US" sz="3600" dirty="0">
              <a:sym typeface="Symbol" pitchFamily="18" charset="2"/>
            </a:endParaRPr>
          </a:p>
          <a:p>
            <a:endParaRPr lang="en-US" sz="3600" dirty="0">
              <a:sym typeface="Symbol" pitchFamily="18" charset="2"/>
            </a:endParaRPr>
          </a:p>
          <a:p>
            <a:endParaRPr lang="en-US" sz="3600" dirty="0">
              <a:sym typeface="Symbol" pitchFamily="18" charset="2"/>
            </a:endParaRPr>
          </a:p>
          <a:p>
            <a:endParaRPr lang="en-US" sz="3600" baseline="30000" dirty="0"/>
          </a:p>
          <a:p>
            <a:r>
              <a:rPr lang="en-US" sz="3600" dirty="0">
                <a:sym typeface="Symbol" pitchFamily="18" charset="2"/>
              </a:rPr>
              <a:t>Of course a rolling object has </a:t>
            </a:r>
            <a:r>
              <a:rPr lang="en-US" sz="3600" dirty="0" smtClean="0">
                <a:sym typeface="Symbol" pitchFamily="18" charset="2"/>
              </a:rPr>
              <a:t>both</a:t>
            </a:r>
            <a:endParaRPr lang="en-US" sz="3600" dirty="0">
              <a:sym typeface="Symbol" pitchFamily="18" charset="2"/>
            </a:endParaRPr>
          </a:p>
        </p:txBody>
      </p:sp>
      <p:sp>
        <p:nvSpPr>
          <p:cNvPr id="67623" name="Text Box 2087"/>
          <p:cNvSpPr txBox="1">
            <a:spLocks noChangeArrowheads="1"/>
          </p:cNvSpPr>
          <p:nvPr/>
        </p:nvSpPr>
        <p:spPr bwMode="auto">
          <a:xfrm>
            <a:off x="207963" y="1409700"/>
            <a:ext cx="538621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ym typeface="Symbol" pitchFamily="18" charset="2"/>
              </a:rPr>
              <a:t>Translational: </a:t>
            </a:r>
            <a:r>
              <a:rPr lang="en-US" sz="3600" dirty="0" err="1">
                <a:sym typeface="Symbol" pitchFamily="18" charset="2"/>
              </a:rPr>
              <a:t>E</a:t>
            </a:r>
            <a:r>
              <a:rPr lang="en-US" sz="3600" baseline="-25000" dirty="0" err="1">
                <a:sym typeface="Symbol" pitchFamily="18" charset="2"/>
              </a:rPr>
              <a:t>kin</a:t>
            </a:r>
            <a:r>
              <a:rPr lang="en-US" sz="4800" dirty="0">
                <a:sym typeface="Symbol" pitchFamily="18" charset="2"/>
              </a:rPr>
              <a:t> </a:t>
            </a:r>
            <a:r>
              <a:rPr lang="en-US" sz="4800" dirty="0" smtClean="0">
                <a:sym typeface="Symbol" pitchFamily="18" charset="2"/>
              </a:rPr>
              <a:t> </a:t>
            </a:r>
            <a:r>
              <a:rPr lang="en-US" sz="3600" dirty="0" smtClean="0">
                <a:sym typeface="Symbol" pitchFamily="18" charset="2"/>
              </a:rPr>
              <a:t>=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mv</a:t>
            </a:r>
            <a:r>
              <a:rPr lang="en-US" sz="3600" baseline="30000" dirty="0"/>
              <a:t>2</a:t>
            </a:r>
          </a:p>
        </p:txBody>
      </p:sp>
      <p:sp>
        <p:nvSpPr>
          <p:cNvPr id="67624" name="Text Box 2088"/>
          <p:cNvSpPr txBox="1">
            <a:spLocks noChangeArrowheads="1"/>
          </p:cNvSpPr>
          <p:nvPr/>
        </p:nvSpPr>
        <p:spPr bwMode="auto">
          <a:xfrm>
            <a:off x="612950" y="2134969"/>
            <a:ext cx="487345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 Rotational: E</a:t>
            </a:r>
            <a:r>
              <a:rPr lang="en-US" sz="3600" baseline="-25000" dirty="0"/>
              <a:t>k rot</a:t>
            </a:r>
            <a:r>
              <a:rPr lang="en-US" sz="3600" dirty="0"/>
              <a:t> = </a:t>
            </a:r>
            <a:r>
              <a:rPr lang="en-US" sz="3600" baseline="30000" dirty="0"/>
              <a:t>1</a:t>
            </a:r>
            <a:r>
              <a:rPr lang="en-US" sz="3600" dirty="0"/>
              <a:t>/</a:t>
            </a:r>
            <a:r>
              <a:rPr lang="en-US" sz="3600" baseline="-25000" dirty="0"/>
              <a:t>2</a:t>
            </a:r>
            <a:r>
              <a:rPr lang="en-US" sz="3600" dirty="0"/>
              <a:t>I</a:t>
            </a:r>
            <a:r>
              <a:rPr lang="en-US" sz="3600" dirty="0">
                <a:sym typeface="Symbol" pitchFamily="18" charset="2"/>
              </a:rPr>
              <a:t></a:t>
            </a:r>
            <a:r>
              <a:rPr lang="en-US" sz="3600" baseline="30000" dirty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924300"/>
            <a:ext cx="13018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Work:</a:t>
            </a:r>
          </a:p>
          <a:p>
            <a:r>
              <a:rPr lang="en-US" sz="2800" dirty="0" smtClean="0"/>
              <a:t>W = Fs</a:t>
            </a:r>
          </a:p>
          <a:p>
            <a:r>
              <a:rPr lang="en-US" sz="2800" dirty="0" smtClean="0"/>
              <a:t>W = </a:t>
            </a:r>
            <a:r>
              <a:rPr lang="en-US" sz="2800" dirty="0" smtClean="0">
                <a:sym typeface="Symbol"/>
              </a:rPr>
              <a:t>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2726" y="113771"/>
            <a:ext cx="87026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ym typeface="Symbol" pitchFamily="18" charset="2"/>
              </a:rPr>
              <a:t>Example:</a:t>
            </a:r>
            <a:r>
              <a:rPr lang="en-US" dirty="0"/>
              <a:t> </a:t>
            </a:r>
            <a:r>
              <a:rPr lang="en-US" dirty="0" smtClean="0"/>
              <a:t>A 23.7 </a:t>
            </a:r>
            <a:r>
              <a:rPr lang="en-US" dirty="0"/>
              <a:t>kg 45 cm radius cylinder </a:t>
            </a:r>
            <a:r>
              <a:rPr lang="en-US" dirty="0" smtClean="0"/>
              <a:t>is rolling at 13.5 m/s at the bottom of a hill.</a:t>
            </a:r>
          </a:p>
          <a:p>
            <a:r>
              <a:rPr lang="en-US" dirty="0" smtClean="0"/>
              <a:t>What is its translational kinetic energy?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its rotational kinetic energy?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total kinetic energy? 	What was the height of the hill?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464733" y="889000"/>
            <a:ext cx="3877985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Rotational KE</a:t>
            </a:r>
          </a:p>
          <a:p>
            <a:pPr algn="ctr"/>
            <a:r>
              <a:rPr lang="en-US" sz="4800" dirty="0" smtClean="0"/>
              <a:t>1-6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rotational kinetic energy of an object with an angular velocity of </a:t>
            </a:r>
            <a:r>
              <a:rPr lang="en-US" sz="3200" dirty="0" smtClean="0"/>
              <a:t>12.0 </a:t>
            </a:r>
            <a:r>
              <a:rPr lang="en-US" sz="3200" dirty="0"/>
              <a:t>rad/s, and a moment of inertia of </a:t>
            </a:r>
            <a:r>
              <a:rPr lang="en-US" sz="3200" dirty="0" smtClean="0"/>
              <a:t>56.0 kg</a:t>
            </a:r>
            <a:r>
              <a:rPr lang="en-US" sz="1800" dirty="0" smtClean="0"/>
              <a:t> </a:t>
            </a:r>
            <a:r>
              <a:rPr lang="en-US" sz="3200" dirty="0" smtClean="0"/>
              <a:t>m</a:t>
            </a:r>
            <a:r>
              <a:rPr lang="en-US" sz="3200" baseline="30000" dirty="0" smtClean="0"/>
              <a:t>2</a:t>
            </a:r>
            <a:r>
              <a:rPr lang="en-US" sz="3200" dirty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8338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4.0 x 10</a:t>
            </a:r>
            <a:r>
              <a:rPr lang="en-US" sz="1200" baseline="30000"/>
              <a:t>3</a:t>
            </a:r>
            <a:r>
              <a:rPr lang="en-US" sz="1200"/>
              <a:t>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must be the angular velocity of a flywheel that is a 22.4 kg, 54 cm radius cylinder to store 10,000. J of energy</a:t>
            </a:r>
            <a:r>
              <a:rPr lang="en-US" sz="3200" dirty="0" smtClean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78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1" y="127000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total kinetic energy of a 2.5 cm diameter 405 g sphere rolling at 3.5 m/s</a:t>
            </a:r>
            <a:r>
              <a:rPr lang="en-US" sz="3200" dirty="0" smtClean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5461000"/>
            <a:ext cx="4748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3.5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1" y="127001"/>
            <a:ext cx="8093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smtClean="0"/>
              <a:t>What work do you do if you exert            14.0 mN of torque through 3.10 rotations?</a:t>
            </a:r>
            <a:endParaRPr lang="en-US" sz="36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18415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u="sng" dirty="0"/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5461000"/>
            <a:ext cx="51328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273 J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1" y="127001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If you exert 14.0 mN of torque through 3.10 rotations on a potter’s wheel that is a 26.0 kg, 68.0cm diameter uniform cylinder, what will be the final angular velocity?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2794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u="sng" dirty="0"/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1" y="5461000"/>
            <a:ext cx="7922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19.1 rad/s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050"/>
          <p:cNvSpPr txBox="1">
            <a:spLocks noChangeArrowheads="1"/>
          </p:cNvSpPr>
          <p:nvPr/>
        </p:nvSpPr>
        <p:spPr bwMode="auto">
          <a:xfrm>
            <a:off x="304801" y="1270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A tangential friction force of 2.30 N slows down a    26.0 kg 68.0 cm diameter potter’s wheel.  (That is a uniform cylinder)  If it was originally going at 71.0 RPM, in how many rotations will it stop?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90115" name="Text Box 2051"/>
          <p:cNvSpPr txBox="1">
            <a:spLocks noChangeArrowheads="1"/>
          </p:cNvSpPr>
          <p:nvPr/>
        </p:nvSpPr>
        <p:spPr bwMode="auto">
          <a:xfrm>
            <a:off x="228600" y="2667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u="sng" dirty="0"/>
          </a:p>
        </p:txBody>
      </p:sp>
      <p:sp>
        <p:nvSpPr>
          <p:cNvPr id="90116" name="Text Box 2052"/>
          <p:cNvSpPr txBox="1">
            <a:spLocks noChangeArrowheads="1"/>
          </p:cNvSpPr>
          <p:nvPr/>
        </p:nvSpPr>
        <p:spPr bwMode="auto">
          <a:xfrm>
            <a:off x="152400" y="5461000"/>
            <a:ext cx="6639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8.45 rot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266</Words>
  <Application>Microsoft Office PowerPoint</Application>
  <PresentationFormat>On-screen Show (16:10)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234</cp:revision>
  <dcterms:created xsi:type="dcterms:W3CDTF">2001-03-01T17:38:38Z</dcterms:created>
  <dcterms:modified xsi:type="dcterms:W3CDTF">2017-03-09T20:48:48Z</dcterms:modified>
</cp:coreProperties>
</file>