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8" r:id="rId3"/>
    <p:sldId id="310" r:id="rId4"/>
    <p:sldId id="309" r:id="rId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 autoAdjust="0"/>
    <p:restoredTop sz="90929"/>
  </p:normalViewPr>
  <p:slideViewPr>
    <p:cSldViewPr>
      <p:cViewPr varScale="1">
        <p:scale>
          <a:sx n="128" d="100"/>
          <a:sy n="128" d="100"/>
        </p:scale>
        <p:origin x="-1206" y="-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4A24F-1704-4B8A-AA80-D79DEB14B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A1097-44ED-4536-9580-8E7BF2BE1D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90564-CCAE-4DD8-A814-894478A5E2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23280-ACD0-4334-B3A3-6ECB8A7665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61BE8-98D3-4CD5-AF1E-6DAFD57E0B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98731-7703-46DD-8C2B-D81AE81BEF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01B35-40D4-4BCD-A4D6-DA3F87298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458B4-B6FF-40CE-83F0-19F684062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5F479-DFD4-4A42-8A6E-59A77827C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F7C69-6EB4-41FD-9750-87A7CD139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FD6F8-E9B8-4B09-80E7-E5DA039CEE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828084C-04AB-42AE-BDE0-A71370FCAA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3" name="Group 5"/>
          <p:cNvGrpSpPr>
            <a:grpSpLocks/>
          </p:cNvGrpSpPr>
          <p:nvPr/>
        </p:nvGrpSpPr>
        <p:grpSpPr bwMode="auto">
          <a:xfrm>
            <a:off x="1524000" y="1270000"/>
            <a:ext cx="2209800" cy="2095500"/>
            <a:chOff x="1776" y="1776"/>
            <a:chExt cx="1584" cy="1584"/>
          </a:xfrm>
        </p:grpSpPr>
        <p:sp>
          <p:nvSpPr>
            <p:cNvPr id="89091" name="Oval 3"/>
            <p:cNvSpPr>
              <a:spLocks noChangeArrowheads="1"/>
            </p:cNvSpPr>
            <p:nvPr/>
          </p:nvSpPr>
          <p:spPr bwMode="auto">
            <a:xfrm>
              <a:off x="1776" y="1776"/>
              <a:ext cx="1584" cy="1584"/>
            </a:xfrm>
            <a:prstGeom prst="ellipse">
              <a:avLst/>
            </a:prstGeom>
            <a:solidFill>
              <a:srgbClr val="008000"/>
            </a:solid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092" name="AutoShape 4"/>
            <p:cNvSpPr>
              <a:spLocks noChangeArrowheads="1"/>
            </p:cNvSpPr>
            <p:nvPr/>
          </p:nvSpPr>
          <p:spPr bwMode="auto">
            <a:xfrm>
              <a:off x="2472" y="2456"/>
              <a:ext cx="192" cy="192"/>
            </a:xfrm>
            <a:prstGeom prst="flowChartSummingJunction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9102" name="Group 14"/>
          <p:cNvGrpSpPr>
            <a:grpSpLocks/>
          </p:cNvGrpSpPr>
          <p:nvPr/>
        </p:nvGrpSpPr>
        <p:grpSpPr bwMode="auto">
          <a:xfrm>
            <a:off x="2476500" y="695855"/>
            <a:ext cx="3352800" cy="707760"/>
            <a:chOff x="1560" y="526"/>
            <a:chExt cx="2112" cy="535"/>
          </a:xfrm>
        </p:grpSpPr>
        <p:sp>
          <p:nvSpPr>
            <p:cNvPr id="89094" name="Line 6"/>
            <p:cNvSpPr>
              <a:spLocks noChangeShapeType="1"/>
            </p:cNvSpPr>
            <p:nvPr/>
          </p:nvSpPr>
          <p:spPr bwMode="auto">
            <a:xfrm>
              <a:off x="1560" y="960"/>
              <a:ext cx="21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095" name="Text Box 7"/>
            <p:cNvSpPr txBox="1">
              <a:spLocks noChangeArrowheads="1"/>
            </p:cNvSpPr>
            <p:nvPr/>
          </p:nvSpPr>
          <p:spPr bwMode="auto">
            <a:xfrm>
              <a:off x="2774" y="526"/>
              <a:ext cx="296" cy="53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F</a:t>
              </a:r>
            </a:p>
          </p:txBody>
        </p:sp>
      </p:grpSp>
      <p:grpSp>
        <p:nvGrpSpPr>
          <p:cNvPr id="89101" name="Group 13"/>
          <p:cNvGrpSpPr>
            <a:grpSpLocks/>
          </p:cNvGrpSpPr>
          <p:nvPr/>
        </p:nvGrpSpPr>
        <p:grpSpPr bwMode="auto">
          <a:xfrm>
            <a:off x="2463804" y="1270000"/>
            <a:ext cx="406401" cy="1016000"/>
            <a:chOff x="1552" y="960"/>
            <a:chExt cx="256" cy="768"/>
          </a:xfrm>
        </p:grpSpPr>
        <p:sp>
          <p:nvSpPr>
            <p:cNvPr id="89096" name="Line 8"/>
            <p:cNvSpPr>
              <a:spLocks noChangeShapeType="1"/>
            </p:cNvSpPr>
            <p:nvPr/>
          </p:nvSpPr>
          <p:spPr bwMode="auto">
            <a:xfrm flipV="1">
              <a:off x="1552" y="960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1584" y="1152"/>
              <a:ext cx="224" cy="53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r</a:t>
              </a:r>
            </a:p>
          </p:txBody>
        </p:sp>
      </p:grp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76201" y="0"/>
            <a:ext cx="62151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Rolling objects accelerate linearly and angularly:</a:t>
            </a:r>
          </a:p>
          <a:p>
            <a:r>
              <a:rPr lang="en-US" dirty="0" smtClean="0"/>
              <a:t>Force </a:t>
            </a:r>
            <a:r>
              <a:rPr lang="en-US" dirty="0"/>
              <a:t>causing </a:t>
            </a:r>
            <a:r>
              <a:rPr lang="en-US" dirty="0">
                <a:sym typeface="Symbol" pitchFamily="18" charset="2"/>
              </a:rPr>
              <a:t></a:t>
            </a:r>
            <a:endParaRPr lang="en-US" dirty="0"/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4191000" y="1867959"/>
            <a:ext cx="3962400" cy="19389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dirty="0" smtClean="0">
                <a:sym typeface="Symbol"/>
              </a:rPr>
              <a:t></a:t>
            </a:r>
            <a:r>
              <a:rPr lang="en-US" sz="4000" dirty="0" smtClean="0">
                <a:sym typeface="Symbol" pitchFamily="18" charset="2"/>
              </a:rPr>
              <a:t> </a:t>
            </a:r>
            <a:r>
              <a:rPr lang="en-US" sz="4000" dirty="0"/>
              <a:t>= I</a:t>
            </a:r>
            <a:r>
              <a:rPr lang="en-US" sz="4000" dirty="0">
                <a:sym typeface="Symbol" pitchFamily="18" charset="2"/>
              </a:rPr>
              <a:t></a:t>
            </a:r>
          </a:p>
          <a:p>
            <a:r>
              <a:rPr lang="en-US" sz="4000" dirty="0" smtClean="0">
                <a:sym typeface="Symbol"/>
              </a:rPr>
              <a:t></a:t>
            </a:r>
            <a:r>
              <a:rPr lang="en-US" sz="4000" dirty="0" smtClean="0">
                <a:sym typeface="Symbol" pitchFamily="18" charset="2"/>
              </a:rPr>
              <a:t> </a:t>
            </a:r>
            <a:r>
              <a:rPr lang="en-US" sz="4000" dirty="0"/>
              <a:t>= rF</a:t>
            </a:r>
          </a:p>
          <a:p>
            <a:r>
              <a:rPr lang="en-US" sz="4000" dirty="0"/>
              <a:t>so F = </a:t>
            </a:r>
            <a:r>
              <a:rPr lang="en-US" sz="4000" dirty="0" smtClean="0">
                <a:sym typeface="Symbol"/>
              </a:rPr>
              <a:t></a:t>
            </a:r>
            <a:r>
              <a:rPr lang="en-US" sz="4000" dirty="0" smtClean="0">
                <a:sym typeface="Symbol" pitchFamily="18" charset="2"/>
              </a:rPr>
              <a:t>/</a:t>
            </a:r>
            <a:r>
              <a:rPr lang="en-US" sz="4000" dirty="0">
                <a:sym typeface="Symbol" pitchFamily="18" charset="2"/>
              </a:rPr>
              <a:t>r = </a:t>
            </a:r>
            <a:r>
              <a:rPr lang="en-US" sz="4000" dirty="0"/>
              <a:t>I</a:t>
            </a:r>
            <a:r>
              <a:rPr lang="en-US" sz="4000" dirty="0">
                <a:sym typeface="Symbol" pitchFamily="18" charset="2"/>
              </a:rPr>
              <a:t>/r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76201" y="-63500"/>
            <a:ext cx="186621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 smtClean="0"/>
              <a:t>Rolling:</a:t>
            </a:r>
            <a:endParaRPr lang="en-US" sz="4000" dirty="0"/>
          </a:p>
        </p:txBody>
      </p:sp>
      <p:sp>
        <p:nvSpPr>
          <p:cNvPr id="67623" name="Line 39"/>
          <p:cNvSpPr>
            <a:spLocks noChangeShapeType="1"/>
          </p:cNvSpPr>
          <p:nvPr/>
        </p:nvSpPr>
        <p:spPr bwMode="auto">
          <a:xfrm>
            <a:off x="228600" y="1143000"/>
            <a:ext cx="5791200" cy="139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24" name="Oval 40"/>
          <p:cNvSpPr>
            <a:spLocks noChangeArrowheads="1"/>
          </p:cNvSpPr>
          <p:nvPr/>
        </p:nvSpPr>
        <p:spPr bwMode="auto">
          <a:xfrm>
            <a:off x="381000" y="645583"/>
            <a:ext cx="685800" cy="571500"/>
          </a:xfrm>
          <a:prstGeom prst="ellipse">
            <a:avLst/>
          </a:prstGeom>
          <a:solidFill>
            <a:srgbClr val="0000FF"/>
          </a:soli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25" name="Line 41"/>
          <p:cNvSpPr>
            <a:spLocks noChangeShapeType="1"/>
          </p:cNvSpPr>
          <p:nvPr/>
        </p:nvSpPr>
        <p:spPr bwMode="auto">
          <a:xfrm flipH="1">
            <a:off x="228600" y="2540000"/>
            <a:ext cx="579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626" name="Arc 42"/>
          <p:cNvSpPr>
            <a:spLocks/>
          </p:cNvSpPr>
          <p:nvPr/>
        </p:nvSpPr>
        <p:spPr bwMode="auto">
          <a:xfrm flipH="1">
            <a:off x="3962400" y="2095500"/>
            <a:ext cx="152400" cy="4445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27" name="Text Box 43"/>
          <p:cNvSpPr txBox="1">
            <a:spLocks noChangeArrowheads="1"/>
          </p:cNvSpPr>
          <p:nvPr/>
        </p:nvSpPr>
        <p:spPr bwMode="auto">
          <a:xfrm>
            <a:off x="3360738" y="1955271"/>
            <a:ext cx="452368" cy="70788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ym typeface="Symbol" pitchFamily="18" charset="2"/>
              </a:rPr>
              <a:t></a:t>
            </a:r>
          </a:p>
        </p:txBody>
      </p:sp>
      <p:grpSp>
        <p:nvGrpSpPr>
          <p:cNvPr id="67633" name="Group 49"/>
          <p:cNvGrpSpPr>
            <a:grpSpLocks/>
          </p:cNvGrpSpPr>
          <p:nvPr/>
        </p:nvGrpSpPr>
        <p:grpSpPr bwMode="auto">
          <a:xfrm>
            <a:off x="749300" y="673365"/>
            <a:ext cx="3048000" cy="945885"/>
            <a:chOff x="472" y="509"/>
            <a:chExt cx="1920" cy="715"/>
          </a:xfrm>
        </p:grpSpPr>
        <p:sp>
          <p:nvSpPr>
            <p:cNvPr id="67630" name="Line 46"/>
            <p:cNvSpPr>
              <a:spLocks noChangeShapeType="1"/>
            </p:cNvSpPr>
            <p:nvPr/>
          </p:nvSpPr>
          <p:spPr bwMode="auto">
            <a:xfrm>
              <a:off x="472" y="696"/>
              <a:ext cx="192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7631" name="Text Box 47"/>
            <p:cNvSpPr txBox="1">
              <a:spLocks noChangeArrowheads="1"/>
            </p:cNvSpPr>
            <p:nvPr/>
          </p:nvSpPr>
          <p:spPr bwMode="auto">
            <a:xfrm rot="901154">
              <a:off x="1292" y="509"/>
              <a:ext cx="1076" cy="53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/>
                <a:t>mgsin</a:t>
              </a:r>
              <a:r>
                <a:rPr lang="en-US" sz="4000">
                  <a:sym typeface="Symbol" pitchFamily="18" charset="2"/>
                </a:rPr>
                <a:t></a:t>
              </a:r>
            </a:p>
          </p:txBody>
        </p:sp>
      </p:grpSp>
      <p:sp>
        <p:nvSpPr>
          <p:cNvPr id="67634" name="Text Box 50"/>
          <p:cNvSpPr txBox="1">
            <a:spLocks noChangeArrowheads="1"/>
          </p:cNvSpPr>
          <p:nvPr/>
        </p:nvSpPr>
        <p:spPr bwMode="auto">
          <a:xfrm>
            <a:off x="6934200" y="127000"/>
            <a:ext cx="152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ym typeface="Symbol" pitchFamily="18" charset="2"/>
              </a:rPr>
              <a:t>I =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dirty="0"/>
              <a:t>mr</a:t>
            </a:r>
            <a:r>
              <a:rPr lang="en-US" baseline="30000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260350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11.0 g, 0.0130 m radius cylinder rolls down an incline that is    2.90 m long, and loses 0.340 m of elevation.  What is its acceleration down the plane, and its velocity at the bottom of the plane?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05601" y="635000"/>
            <a:ext cx="18678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 = </a:t>
            </a:r>
            <a:r>
              <a:rPr lang="en-US" dirty="0" smtClean="0">
                <a:sym typeface="Symbol"/>
              </a:rPr>
              <a:t></a:t>
            </a:r>
            <a:r>
              <a:rPr lang="en-US" dirty="0" smtClean="0">
                <a:sym typeface="Symbol" pitchFamily="18" charset="2"/>
              </a:rPr>
              <a:t>/r = </a:t>
            </a:r>
            <a:r>
              <a:rPr lang="en-US" dirty="0" smtClean="0"/>
              <a:t>I</a:t>
            </a:r>
            <a:r>
              <a:rPr lang="en-US" dirty="0" smtClean="0">
                <a:sym typeface="Symbol" pitchFamily="18" charset="2"/>
              </a:rPr>
              <a:t>/r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130581" y="5191780"/>
            <a:ext cx="1013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0.767 m/s/s</a:t>
            </a:r>
          </a:p>
          <a:p>
            <a:r>
              <a:rPr lang="en-US" sz="1400" dirty="0" smtClean="0"/>
              <a:t>2.11 m/s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2652300" y="889000"/>
            <a:ext cx="3499676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Rolling</a:t>
            </a:r>
          </a:p>
          <a:p>
            <a:pPr algn="ctr"/>
            <a:r>
              <a:rPr lang="en-US" sz="4800" dirty="0" smtClean="0">
                <a:hlinkClick r:id="rId2" action="ppaction://hlinksldjump"/>
              </a:rPr>
              <a:t>1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A marble (a solid </a:t>
            </a:r>
            <a:r>
              <a:rPr lang="en-US" sz="2800" dirty="0" smtClean="0"/>
              <a:t>sphere: I = 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/</a:t>
            </a:r>
            <a:r>
              <a:rPr lang="en-US" sz="2800" baseline="-25000" dirty="0" smtClean="0"/>
              <a:t>5</a:t>
            </a:r>
            <a:r>
              <a:rPr lang="en-US" sz="2800" dirty="0" smtClean="0"/>
              <a:t>mr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 </a:t>
            </a:r>
            <a:r>
              <a:rPr lang="en-US" sz="2800" dirty="0"/>
              <a:t>has a mass of 23.5 g, a radius of </a:t>
            </a:r>
            <a:r>
              <a:rPr lang="en-US" sz="2800" dirty="0" smtClean="0"/>
              <a:t>1.2 </a:t>
            </a:r>
            <a:r>
              <a:rPr lang="en-US" sz="2800" dirty="0"/>
              <a:t>cm, and rolls 2.75 m down </a:t>
            </a:r>
            <a:r>
              <a:rPr lang="en-US" sz="2800" dirty="0" smtClean="0"/>
              <a:t>an incline that loses 0.650 m of elevation.</a:t>
            </a:r>
          </a:p>
          <a:p>
            <a:endParaRPr lang="en-US" sz="2800" dirty="0" smtClean="0"/>
          </a:p>
          <a:p>
            <a:r>
              <a:rPr lang="en-US" sz="2800" dirty="0" smtClean="0">
                <a:sym typeface="Symbol" pitchFamily="18" charset="2"/>
              </a:rPr>
              <a:t>1. Solve for a in terms of </a:t>
            </a:r>
            <a:r>
              <a:rPr lang="en-US" sz="2800" b="1" dirty="0" smtClean="0">
                <a:sym typeface="Symbol" pitchFamily="18" charset="2"/>
              </a:rPr>
              <a:t>g</a:t>
            </a:r>
            <a:r>
              <a:rPr lang="en-US" sz="2800" dirty="0" smtClean="0">
                <a:sym typeface="Symbol" pitchFamily="18" charset="2"/>
              </a:rPr>
              <a:t> and </a:t>
            </a:r>
            <a:r>
              <a:rPr lang="en-US" sz="2800" b="1" dirty="0" smtClean="0">
                <a:sym typeface="Symbol" pitchFamily="18" charset="2"/>
              </a:rPr>
              <a:t>sin</a:t>
            </a:r>
            <a:r>
              <a:rPr lang="el-GR" sz="2800" b="1" dirty="0" smtClean="0">
                <a:latin typeface="Times New Roman"/>
                <a:cs typeface="Times New Roman"/>
                <a:sym typeface="Symbol" pitchFamily="18" charset="2"/>
              </a:rPr>
              <a:t>θ</a:t>
            </a:r>
            <a:endParaRPr lang="en-US" sz="2800" b="1" dirty="0" smtClean="0">
              <a:latin typeface="Times New Roman"/>
              <a:cs typeface="Times New Roman"/>
              <a:sym typeface="Symbol" pitchFamily="18" charset="2"/>
            </a:endParaRPr>
          </a:p>
          <a:p>
            <a:r>
              <a:rPr lang="en-US" sz="2800" dirty="0" smtClean="0">
                <a:latin typeface="Times New Roman"/>
                <a:cs typeface="Times New Roman"/>
                <a:sym typeface="Symbol" pitchFamily="18" charset="2"/>
              </a:rPr>
              <a:t>2. Plug in and get the acceleration</a:t>
            </a:r>
          </a:p>
          <a:p>
            <a:r>
              <a:rPr lang="en-US" sz="2800" dirty="0" smtClean="0">
                <a:latin typeface="Times New Roman"/>
                <a:cs typeface="Times New Roman"/>
                <a:sym typeface="Symbol" pitchFamily="18" charset="2"/>
              </a:rPr>
              <a:t>3. </a:t>
            </a:r>
            <a:r>
              <a:rPr lang="en-US" sz="2800" dirty="0" err="1" smtClean="0">
                <a:latin typeface="Times New Roman"/>
                <a:cs typeface="Times New Roman"/>
                <a:sym typeface="Symbol" pitchFamily="18" charset="2"/>
              </a:rPr>
              <a:t>suvat</a:t>
            </a:r>
            <a:r>
              <a:rPr lang="en-US" sz="2800" dirty="0" smtClean="0">
                <a:latin typeface="Times New Roman"/>
                <a:cs typeface="Times New Roman"/>
                <a:sym typeface="Symbol" pitchFamily="18" charset="2"/>
              </a:rPr>
              <a:t> for the final velocity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5143500"/>
            <a:ext cx="114807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aseline="30000" dirty="0">
                <a:sym typeface="Symbol" pitchFamily="18" charset="2"/>
              </a:rPr>
              <a:t>5</a:t>
            </a:r>
            <a:r>
              <a:rPr lang="en-US" dirty="0">
                <a:sym typeface="Symbol" pitchFamily="18" charset="2"/>
              </a:rPr>
              <a:t>/</a:t>
            </a:r>
            <a:r>
              <a:rPr lang="en-US" baseline="-25000" dirty="0">
                <a:sym typeface="Symbol" pitchFamily="18" charset="2"/>
              </a:rPr>
              <a:t>7</a:t>
            </a:r>
            <a:r>
              <a:rPr lang="en-US" dirty="0"/>
              <a:t>gsin</a:t>
            </a:r>
            <a:r>
              <a:rPr lang="en-US" dirty="0">
                <a:sym typeface="Symbol" pitchFamily="18" charset="2"/>
              </a:rPr>
              <a:t></a:t>
            </a:r>
          </a:p>
        </p:txBody>
      </p:sp>
      <p:sp>
        <p:nvSpPr>
          <p:cNvPr id="6" name="Rectangle 5"/>
          <p:cNvSpPr/>
          <p:nvPr/>
        </p:nvSpPr>
        <p:spPr>
          <a:xfrm>
            <a:off x="8001001" y="4998095"/>
            <a:ext cx="10310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30000" dirty="0" smtClean="0">
                <a:sym typeface="Symbol" pitchFamily="18" charset="2"/>
              </a:rPr>
              <a:t>3.02 m/s</a:t>
            </a:r>
          </a:p>
          <a:p>
            <a:r>
              <a:rPr lang="en-US" baseline="30000" dirty="0" smtClean="0">
                <a:sym typeface="Symbol" pitchFamily="18" charset="2"/>
              </a:rPr>
              <a:t>1.66 m/s/s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171</Words>
  <Application>Microsoft Office PowerPoint</Application>
  <PresentationFormat>On-screen Show (16:10)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234</cp:revision>
  <dcterms:created xsi:type="dcterms:W3CDTF">2001-03-01T17:38:38Z</dcterms:created>
  <dcterms:modified xsi:type="dcterms:W3CDTF">2017-03-09T21:04:42Z</dcterms:modified>
</cp:coreProperties>
</file>