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31" r:id="rId2"/>
    <p:sldId id="364" r:id="rId3"/>
    <p:sldId id="365" r:id="rId4"/>
    <p:sldId id="366" r:id="rId5"/>
    <p:sldId id="367" r:id="rId6"/>
    <p:sldId id="368" r:id="rId7"/>
    <p:sldId id="395" r:id="rId8"/>
    <p:sldId id="369" r:id="rId9"/>
    <p:sldId id="370" r:id="rId10"/>
    <p:sldId id="371" r:id="rId11"/>
    <p:sldId id="372" r:id="rId12"/>
    <p:sldId id="373" r:id="rId13"/>
    <p:sldId id="396" r:id="rId14"/>
    <p:sldId id="374" r:id="rId15"/>
    <p:sldId id="375" r:id="rId16"/>
    <p:sldId id="376" r:id="rId17"/>
    <p:sldId id="377" r:id="rId18"/>
    <p:sldId id="378" r:id="rId19"/>
    <p:sldId id="379" r:id="rId20"/>
    <p:sldId id="397" r:id="rId21"/>
    <p:sldId id="380" r:id="rId22"/>
    <p:sldId id="381" r:id="rId23"/>
    <p:sldId id="382" r:id="rId24"/>
    <p:sldId id="383" r:id="rId25"/>
    <p:sldId id="384" r:id="rId26"/>
    <p:sldId id="398" r:id="rId27"/>
    <p:sldId id="385" r:id="rId28"/>
    <p:sldId id="394" r:id="rId2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0000"/>
    <a:srgbClr val="FF3300"/>
  </p:clrMru>
  <p:extLst>
    <p:ext uri="{E76CE94A-603C-4142-B9EB-6D1370010A27}">
      <p14:discardImageEditData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p14="http://schemas.microsoft.com/office/powerpoint/2010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6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2E813-E322-F448-ACF2-90C6041EAA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486195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6459-0C13-FA4D-B8BA-E106A18B8B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9479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FD49D-0866-F64A-850D-C93B1B23A8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7272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5AC57-F457-E44B-9233-CE361D9DAC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97748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751BE-E858-3E4D-84FC-8826CF1139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677188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C816-B632-4F40-A8D4-476BDC432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5312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3D77C-E77B-AB40-BF14-82FEFAB2C8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3234460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6F2B5-D919-E647-B989-E2788A78B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881514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3BDD-D05F-634B-BC5B-FF81D4EBC9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72861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862E8B-694C-FD4E-A909-70E33058AE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1511494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AB7B-38CF-9D43-8EDC-34299683DD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xmlns:mv="urn:schemas-microsoft-com:mac:vml" xmlns:mc="http://schemas.openxmlformats.org/markup-compatibility/2006" val="2061574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65D2DA-3278-0D4D-AAA3-9FA301EFA7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7200" b="1" dirty="0" smtClean="0"/>
              <a:t>A</a:t>
            </a:r>
            <a:endParaRPr lang="en-US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 A 15.0 g, 0.0140 m radius unique circular solid with a moment of inertia given by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/>
              <a:t>mr</a:t>
            </a:r>
            <a:r>
              <a:rPr lang="en-US" baseline="30000" dirty="0" smtClean="0"/>
              <a:t>2</a:t>
            </a:r>
            <a:r>
              <a:rPr lang="en-US" dirty="0" smtClean="0"/>
              <a:t>, rolls down an incline that is 4.10 m long, and loses 1.30 m of elevation. (4.37 m/s, 2.33 m/s/s)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 A 143.0 g, 0.0450 m radius unique circular solid with a moment of inertia given by 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baseline="-25000" dirty="0" smtClean="0"/>
              <a:t>7</a:t>
            </a:r>
            <a:r>
              <a:rPr lang="en-US" dirty="0" smtClean="0"/>
              <a:t>mr</a:t>
            </a:r>
            <a:r>
              <a:rPr lang="en-US" baseline="30000" dirty="0" smtClean="0"/>
              <a:t>2</a:t>
            </a:r>
            <a:r>
              <a:rPr lang="en-US" dirty="0" smtClean="0"/>
              <a:t>, rolls down an incline that is 3.30 m long, and loses 1.10 m of elevation. (4.10 m/s, 2.54 m/s/s)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 A 12.0 g, 0.0120 m radius unique circular solid with a moment of inertia given by </a:t>
            </a:r>
            <a:r>
              <a:rPr lang="en-US" baseline="30000" dirty="0" smtClean="0"/>
              <a:t>7</a:t>
            </a:r>
            <a:r>
              <a:rPr lang="en-US" dirty="0" smtClean="0"/>
              <a:t>/</a:t>
            </a:r>
            <a:r>
              <a:rPr lang="en-US" baseline="-25000" dirty="0" smtClean="0"/>
              <a:t>8</a:t>
            </a:r>
            <a:r>
              <a:rPr lang="en-US" dirty="0" smtClean="0"/>
              <a:t>mr</a:t>
            </a:r>
            <a:r>
              <a:rPr lang="en-US" baseline="30000" dirty="0" smtClean="0"/>
              <a:t>2</a:t>
            </a:r>
            <a:r>
              <a:rPr lang="en-US" dirty="0" smtClean="0"/>
              <a:t>, rolls down an incline that is 3.20 m long, and loses 0.340 m of elevation. (1.89 m/s, 0.556 m/s/s)</a:t>
            </a:r>
          </a:p>
          <a:p>
            <a:pPr lvl="0"/>
            <a:endParaRPr lang="en-US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276600" y="3238500"/>
            <a:ext cx="2266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already have this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7200" b="1" dirty="0" smtClean="0"/>
              <a:t>C</a:t>
            </a:r>
            <a:endParaRPr lang="en-US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What is the angular momentum of a disk with a moment of inertia of 0.145 kgm</a:t>
            </a:r>
            <a:r>
              <a:rPr lang="en-US" baseline="30000" dirty="0" smtClean="0"/>
              <a:t>2</a:t>
            </a:r>
            <a:r>
              <a:rPr lang="en-US" dirty="0" smtClean="0"/>
              <a:t> that is spinning at 45.0 rad/s? (6.53 kgm</a:t>
            </a:r>
            <a:r>
              <a:rPr lang="en-US" baseline="30000" dirty="0" smtClean="0"/>
              <a:t>2</a:t>
            </a:r>
            <a:r>
              <a:rPr lang="en-US" dirty="0" smtClean="0"/>
              <a:t>/s)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What angular velocity in rad/s must a 120. kg 1.80 m radius cylindrical merry go round go to have 2360 kg m</a:t>
            </a:r>
            <a:r>
              <a:rPr lang="en-US" baseline="30000" dirty="0" smtClean="0"/>
              <a:t>2</a:t>
            </a:r>
            <a:r>
              <a:rPr lang="en-US" dirty="0" smtClean="0"/>
              <a:t>/s of angular momentum? (12.1 rad/s)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What torque would speed up a merry go round with 296 kgm</a:t>
            </a:r>
            <a:r>
              <a:rPr lang="en-US" baseline="30000" dirty="0" smtClean="0"/>
              <a:t>2</a:t>
            </a:r>
            <a:r>
              <a:rPr lang="en-US" dirty="0" smtClean="0"/>
              <a:t> of rotational inertia from rest to 6.28 rad/s in 32.0 seconds? (58.1 mN)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 2.60 kg cylindrical flywheel with a diameter of 54.0 cm is spinning at 115 rad/s.  If a frictional torque of 1.30 mN acts on it, in what time would it stop? (8.38 s)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A ballerina spinning at 1.20 rev/sec with a moment of inertia of 2.60 Kg m2 pulls her arms in so that her new moment of inertia is 1.80 Kg m2.  What is her new angular speed? (1.73 rev/sec)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6.  A group of children playing on a merry go round spinning at 52.0 rpm with a moment of inertia of 200. Kg m</a:t>
            </a:r>
            <a:r>
              <a:rPr lang="en-US" baseline="30000" dirty="0" smtClean="0"/>
              <a:t>2</a:t>
            </a:r>
            <a:r>
              <a:rPr lang="en-US" dirty="0" smtClean="0"/>
              <a:t> move to its center so that the new angular velocity is 86.7 RPM.  What is the new moment of inertia? (120. kgm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A 1. What is the kinetic energy of a flywheel with a moment of inertia of 12.4 kgm</a:t>
            </a:r>
            <a:r>
              <a:rPr lang="en-US" baseline="30000" dirty="0" smtClean="0"/>
              <a:t>2</a:t>
            </a:r>
            <a:r>
              <a:rPr lang="en-US" dirty="0" smtClean="0"/>
              <a:t> that is spinning at 17.8 rad/s? (1960 J)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7200" b="1" dirty="0" smtClean="0"/>
              <a:t>D</a:t>
            </a:r>
            <a:endParaRPr lang="en-US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1.  A 54.0 kg child is 1.80 m from the center of a 2.10 m radius merry go round that is a 170. kg cylinder.</a:t>
            </a:r>
            <a:endParaRPr lang="en-US" dirty="0" smtClean="0"/>
          </a:p>
          <a:p>
            <a:r>
              <a:rPr lang="en-US" dirty="0" smtClean="0"/>
              <a:t>a. If a torque of 92.0 mN is applied for 13.0 seconds, what is the change in angular velocity? 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 smtClean="0"/>
              <a:t>. The child moves out to a distance of 2.10 m, and as a result the merry go round is spinning at 0.450 rot/s.  What was its initial angular velocity in rot/s? (2.18 rad/s, 0.502 rot/s)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2.  A 68.0 kg child is 2.70 m from the center of a 3.30 m radius merry go round that is a 140. kg cylinder.</a:t>
            </a:r>
            <a:endParaRPr lang="en-US" dirty="0" smtClean="0"/>
          </a:p>
          <a:p>
            <a:r>
              <a:rPr lang="en-US" dirty="0" smtClean="0"/>
              <a:t>a. For what time must a torque of 31.0 mN act to accelerate the merry go round from rest to 5.20 rad/s? 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 smtClean="0"/>
              <a:t>. When the merry go round is spinning at 21.0 RPM, the child moves in to a distance of 1.90 m from the center.  What is the final angular velocity in RPM? (211 s, 26.2 RPM)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3.  A 51.0 kg child is 1.10 m from the center of a 2.40 m radius merry go round that is a 160. kg cylinder.</a:t>
            </a:r>
            <a:endParaRPr lang="en-US" dirty="0" smtClean="0"/>
          </a:p>
          <a:p>
            <a:r>
              <a:rPr lang="en-US" dirty="0" smtClean="0"/>
              <a:t>a. If the merry go round speeds up from rest to 4.70 rad/s in 14.0 seconds, what torque was acting? 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 smtClean="0"/>
              <a:t>. When the merry go round is rotating at 0.970 rot/s, the child moves out to a distance of 2.30 m from the center.  What is the new angular velocity of the merry go round in rot/s? (175 mN, 0.694 rot/s)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4.  A 41.0 kg child is 2.20 m from the center of a 2.40 m radius merry go round that is a 150. kg cylinder.</a:t>
            </a:r>
            <a:endParaRPr lang="en-US" dirty="0" smtClean="0"/>
          </a:p>
          <a:p>
            <a:r>
              <a:rPr lang="en-US" dirty="0" smtClean="0"/>
              <a:t>a. If a torque of 95.0 mN acts on the merry go round for 8.00 seconds, what is the change in angular velocity? 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 smtClean="0"/>
              <a:t>. The child moves in to a distance of 1.10 m from the center, and as a result, the angular velocity of the merry go round is 65.0 RPM.  What was the initial angular velocity in RPM? (1.21 rad/s, 49.7 RPM)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b="1" dirty="0" smtClean="0"/>
              <a:t>5.  A 58.0 kg child is 1.00 m from the center of a 2.20 m radius merry go round that is a 180. kg cylinder.</a:t>
            </a:r>
            <a:endParaRPr lang="en-US" dirty="0" smtClean="0"/>
          </a:p>
          <a:p>
            <a:r>
              <a:rPr lang="en-US" dirty="0" smtClean="0"/>
              <a:t>a. For what time must a torque of 35.0 mN act on the merry go round to change its angular velocity from rest to 3.50 rad/s?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</a:t>
            </a:r>
            <a:r>
              <a:rPr lang="en-US" dirty="0" smtClean="0"/>
              <a:t>. If the merry go round is spinning at 0.780 rot/s, and the child moves out to 2.20 m from the center, what is the final angular velocity in rot/s? (49.4 s, 0.537 rot/s)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7200" b="1" dirty="0" smtClean="0"/>
              <a:t>Dang Smart</a:t>
            </a:r>
            <a:endParaRPr lang="en-US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err="1" smtClean="0"/>
              <a:t>Giancoli</a:t>
            </a:r>
            <a:r>
              <a:rPr lang="en-US" dirty="0" smtClean="0"/>
              <a:t> #67: Suppose a 55-kg person stands at the edge of a 6.5-m diameter merry-go-round turntable that is mounted on frictionless bearings and has a moment of inertia of 1700 kgm</a:t>
            </a:r>
            <a:r>
              <a:rPr lang="en-US" baseline="30000" dirty="0" smtClean="0"/>
              <a:t>2</a:t>
            </a:r>
            <a:r>
              <a:rPr lang="en-US" dirty="0" smtClean="0"/>
              <a:t>.  The turntable is at rest initially, but when the person begins running at a speed of 3.8 m/s (with respect to the turntable) around its edge, the turntable begins to rotate in the opposite direction.  Calculate the angular velocity of the turntable. </a:t>
            </a:r>
          </a:p>
          <a:p>
            <a:r>
              <a:rPr lang="en-US" dirty="0" smtClean="0"/>
              <a:t>(-0.30 rad/s)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0"/>
            <a:r>
              <a:rPr lang="en-US" dirty="0" smtClean="0"/>
              <a:t>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A flywheel spins at 87.0 rot/s when it is storing 12,500 J of kinetic energy.  What is its moment of inertia? (0.0837 kgm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3. What is the speed in RPMs of a 4.50 kg 34.0 cm diameter cylindrical grinding disk if it has 340. J of rotational kinetic energy? (977 RPM)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4. A 4.50 kg 12.0 cm radius bowling ball is rolling at 3.20 m/s.  What is its translational kinetic energy?  What is its rotational kinetic energy?  What is its total kinetic energy?  If it rolled from rest down a hill, how high is the hill? (23.0 J, 9.22 J, 32.3 J 0.731 m)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5. If linear work is given by </a:t>
            </a:r>
            <a:r>
              <a:rPr lang="en-US" i="1" dirty="0" smtClean="0"/>
              <a:t>W = Fs</a:t>
            </a:r>
            <a:r>
              <a:rPr lang="en-US" dirty="0" smtClean="0"/>
              <a:t>, then angular work is </a:t>
            </a:r>
            <a:r>
              <a:rPr lang="en-US" i="1" dirty="0" smtClean="0"/>
              <a:t>W = </a:t>
            </a:r>
            <a:r>
              <a:rPr lang="en-US" i="1" dirty="0" smtClean="0">
                <a:sym typeface="Symbol"/>
              </a:rPr>
              <a:t></a:t>
            </a:r>
            <a:r>
              <a:rPr lang="en-US" i="1" dirty="0" smtClean="0"/>
              <a:t>θ</a:t>
            </a:r>
            <a:r>
              <a:rPr lang="en-US" dirty="0" smtClean="0"/>
              <a:t>.  Use energy to find the angular final velocity of a flywheel that has a moment of inertia of 8.50 kgm</a:t>
            </a:r>
            <a:r>
              <a:rPr lang="en-US" baseline="30000" dirty="0" smtClean="0"/>
              <a:t>2</a:t>
            </a:r>
            <a:r>
              <a:rPr lang="en-US" dirty="0" smtClean="0"/>
              <a:t> after it has been sped from rest up by a torque of 52.0 mN through 84.0 radians. (32.1 Rad/s)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90500"/>
            <a:ext cx="8839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7200" b="1" dirty="0" smtClean="0"/>
              <a:t>B</a:t>
            </a:r>
            <a:endParaRPr lang="en-US" sz="7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1.  A 11.0 g, 0.0110 m radius unique circular solid with a moment of inertia given by </a:t>
            </a:r>
            <a:r>
              <a:rPr lang="en-US" baseline="30000" dirty="0" smtClean="0"/>
              <a:t>2</a:t>
            </a:r>
            <a:r>
              <a:rPr lang="en-US" dirty="0" smtClean="0"/>
              <a:t>/</a:t>
            </a:r>
            <a:r>
              <a:rPr lang="en-US" baseline="-25000" dirty="0" smtClean="0"/>
              <a:t>5</a:t>
            </a:r>
            <a:r>
              <a:rPr lang="en-US" dirty="0" smtClean="0"/>
              <a:t>mr</a:t>
            </a:r>
            <a:r>
              <a:rPr lang="en-US" baseline="30000" dirty="0" smtClean="0"/>
              <a:t>2</a:t>
            </a:r>
            <a:r>
              <a:rPr lang="en-US" dirty="0" smtClean="0"/>
              <a:t>, rolls down an incline that is 2.60 m long, and loses 0.560 m of elevation. (2.80 m/s, 1.51 m/s/s)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52400" y="142875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 smtClean="0"/>
              <a:t>2.  A 13.0 g, 0.0130 m radius unique circular solid with a moment of inertia given by </a:t>
            </a:r>
            <a:r>
              <a:rPr lang="en-US" baseline="30000" dirty="0" smtClean="0"/>
              <a:t>1</a:t>
            </a:r>
            <a:r>
              <a:rPr lang="en-US" dirty="0" smtClean="0"/>
              <a:t>/</a:t>
            </a:r>
            <a:r>
              <a:rPr lang="en-US" baseline="-25000" dirty="0" smtClean="0"/>
              <a:t>2</a:t>
            </a:r>
            <a:r>
              <a:rPr lang="en-US" dirty="0" smtClean="0"/>
              <a:t>mr</a:t>
            </a:r>
            <a:r>
              <a:rPr lang="en-US" baseline="30000" dirty="0" smtClean="0"/>
              <a:t>2</a:t>
            </a:r>
            <a:r>
              <a:rPr lang="en-US" dirty="0" smtClean="0"/>
              <a:t>, rolls down an incline that is 5.10 m long, and loses 1.90 m of elevation. (4.99 m/s, 2.44 m/s/s)</a:t>
            </a:r>
          </a:p>
          <a:p>
            <a:pPr lvl="0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2515</TotalTime>
  <Words>1257</Words>
  <Application>Microsoft Office PowerPoint</Application>
  <PresentationFormat>On-screen Show (16:10)</PresentationFormat>
  <Paragraphs>55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211</cp:revision>
  <dcterms:created xsi:type="dcterms:W3CDTF">2015-03-01T22:06:07Z</dcterms:created>
  <dcterms:modified xsi:type="dcterms:W3CDTF">2017-03-15T19:36:50Z</dcterms:modified>
</cp:coreProperties>
</file>