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8" r:id="rId3"/>
    <p:sldId id="307" r:id="rId4"/>
    <p:sldId id="369" r:id="rId5"/>
    <p:sldId id="308" r:id="rId6"/>
    <p:sldId id="310" r:id="rId7"/>
    <p:sldId id="309" r:id="rId8"/>
    <p:sldId id="339" r:id="rId9"/>
    <p:sldId id="340" r:id="rId10"/>
    <p:sldId id="368" r:id="rId11"/>
    <p:sldId id="357" r:id="rId12"/>
    <p:sldId id="359" r:id="rId13"/>
    <p:sldId id="360" r:id="rId14"/>
    <p:sldId id="361" r:id="rId15"/>
    <p:sldId id="362" r:id="rId16"/>
    <p:sldId id="367" r:id="rId17"/>
    <p:sldId id="352" r:id="rId18"/>
    <p:sldId id="365" r:id="rId19"/>
    <p:sldId id="349" r:id="rId20"/>
    <p:sldId id="356" r:id="rId21"/>
    <p:sldId id="321" r:id="rId22"/>
    <p:sldId id="322" r:id="rId23"/>
    <p:sldId id="350" r:id="rId24"/>
    <p:sldId id="351" r:id="rId25"/>
    <p:sldId id="366" r:id="rId26"/>
    <p:sldId id="363" r:id="rId27"/>
    <p:sldId id="355" r:id="rId2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0929"/>
  </p:normalViewPr>
  <p:slideViewPr>
    <p:cSldViewPr>
      <p:cViewPr varScale="1">
        <p:scale>
          <a:sx n="75" d="100"/>
          <a:sy n="75" d="100"/>
        </p:scale>
        <p:origin x="-102" y="-5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06AE8-2168-4AD0-B4CC-4D4FA0AB9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237BD-079F-4240-8955-0A319D8AE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1BDA1-7292-4720-9ABE-0224E4AE7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9B44E-078B-4D56-9619-33A44D28B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D1CD4-6E12-4D88-AF1C-C27690924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8614E-C91F-49F4-8A7D-CDA2FAEE83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B6C52-2B6C-45F0-8ADE-738B6E173B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0E383-B63D-498C-9696-A067E3794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79F4F-7A91-4314-9433-7BE829A212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D117C-E9A3-41B1-B27E-F42D7465A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B1D2-2A4B-45DF-A855-80AFD8668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E370B-E818-4C3F-A49A-0DB88A26E8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Star_Birth.ip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/>
              <a:t> - </a:t>
            </a:r>
            <a:r>
              <a:rPr lang="en-US" sz="2000"/>
              <a:t>Angular Momentum</a:t>
            </a:r>
          </a:p>
          <a:p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Review</a:t>
            </a:r>
          </a:p>
          <a:p>
            <a:pPr lvl="2">
              <a:buFontTx/>
              <a:buChar char="•"/>
            </a:pPr>
            <a:r>
              <a:rPr lang="en-US" sz="3200">
                <a:hlinkClick r:id="rId2" action="ppaction://hlinksldjump"/>
              </a:rPr>
              <a:t>Linear and angular Qtys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>
                <a:hlinkClick r:id="rId3" action="ppaction://hlinksldjump"/>
              </a:rPr>
              <a:t>Angular v</a:t>
            </a:r>
            <a:r>
              <a:rPr lang="en-US" sz="3200"/>
              <a:t>s. Linear Formulas</a:t>
            </a:r>
          </a:p>
          <a:p>
            <a:pPr lvl="1">
              <a:buFontTx/>
              <a:buChar char="•"/>
            </a:pPr>
            <a:r>
              <a:rPr lang="en-US" sz="3200"/>
              <a:t>Angular Momentum</a:t>
            </a:r>
          </a:p>
          <a:p>
            <a:pPr lvl="2">
              <a:buFontTx/>
              <a:buChar char="•"/>
            </a:pPr>
            <a:r>
              <a:rPr lang="en-US" sz="3200">
                <a:hlinkClick r:id="rId4" action="ppaction://hlinksldjump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rId5" action="ppaction://hlinksldjump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Conservation of Angular Momentum</a:t>
            </a:r>
            <a:endParaRPr lang="en-US" sz="3200">
              <a:solidFill>
                <a:srgbClr val="FF0000"/>
              </a:solidFill>
            </a:endParaRPr>
          </a:p>
          <a:p>
            <a:pPr lvl="2">
              <a:buFontTx/>
              <a:buChar char="•"/>
            </a:pPr>
            <a:r>
              <a:rPr lang="en-US" sz="3200">
                <a:hlinkClick r:id="" action="ppaction://noaction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rId6" action="ppaction://hlinksldjump"/>
              </a:rPr>
              <a:t>Whiteboard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638300"/>
            <a:ext cx="13131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8O</a:t>
            </a:r>
            <a:endParaRPr lang="en-US" sz="7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212726" y="113771"/>
            <a:ext cx="870267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u="sng" dirty="0" smtClean="0">
                <a:sym typeface="Symbol" pitchFamily="18" charset="2"/>
              </a:rPr>
              <a:t>Example:</a:t>
            </a:r>
            <a:r>
              <a:rPr lang="en-US" dirty="0" smtClean="0">
                <a:sym typeface="Symbol" pitchFamily="18" charset="2"/>
              </a:rPr>
              <a:t>  A merry go round that is a 340. kg  cylinder with a radius of 2.20 m.  If a torque of 94.0 mN acts for 15.0 s, what is the change in angular velocity of the merry go round?</a:t>
            </a:r>
          </a:p>
          <a:p>
            <a:r>
              <a:rPr lang="en-US" dirty="0" smtClean="0">
                <a:sym typeface="Symbol" pitchFamily="18" charset="2"/>
              </a:rPr>
              <a:t>Ft = </a:t>
            </a:r>
            <a:r>
              <a:rPr lang="en-US" dirty="0" err="1" smtClean="0">
                <a:sym typeface="Symbol" pitchFamily="18" charset="2"/>
              </a:rPr>
              <a:t>mΔv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err="1" smtClean="0"/>
              <a:t>Γt</a:t>
            </a:r>
            <a:r>
              <a:rPr lang="en-US" dirty="0" smtClean="0"/>
              <a:t> = IΔω</a:t>
            </a:r>
          </a:p>
          <a:p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7467601" y="5334000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1.71 rad/s</a:t>
            </a: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500645" y="889000"/>
            <a:ext cx="5459571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400" dirty="0" smtClean="0"/>
              <a:t> Torque, time, I and </a:t>
            </a:r>
            <a:r>
              <a:rPr lang="en-US" sz="4400" dirty="0" err="1" smtClean="0"/>
              <a:t>Δω</a:t>
            </a:r>
            <a:endParaRPr lang="en-US" sz="4400" dirty="0" smtClean="0"/>
          </a:p>
          <a:p>
            <a:pPr algn="ctr"/>
            <a:r>
              <a:rPr lang="en-US" sz="4800" dirty="0">
                <a:hlinkClick r:id="rId2" action="ppaction://hlinksldjump"/>
              </a:rPr>
              <a:t>1</a:t>
            </a:r>
            <a:r>
              <a:rPr lang="en-US" sz="4800" dirty="0"/>
              <a:t> | </a:t>
            </a:r>
            <a:r>
              <a:rPr lang="en-US" sz="4800" dirty="0">
                <a:hlinkClick r:id="" action="ppaction://noaction"/>
              </a:rPr>
              <a:t>2</a:t>
            </a:r>
            <a:r>
              <a:rPr lang="en-US" sz="4800" dirty="0"/>
              <a:t> | </a:t>
            </a:r>
            <a:r>
              <a:rPr lang="en-US" sz="4800" dirty="0">
                <a:hlinkClick r:id="" action="ppaction://noaction"/>
              </a:rPr>
              <a:t>3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86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For what time does a torque of 12.0 mN need to be applied to a cylinder with a moment of inertia of 1.40 kgm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so that its angular velocity increases by 145 </a:t>
            </a:r>
            <a:r>
              <a:rPr lang="en-US" sz="3200" dirty="0" smtClean="0"/>
              <a:t>rad/s?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 smtClean="0"/>
              <a:t>Γt</a:t>
            </a:r>
            <a:r>
              <a:rPr lang="en-US" sz="2000" dirty="0" smtClean="0"/>
              <a:t> = IΔω</a:t>
            </a:r>
            <a:endParaRPr lang="en-US" sz="2000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52400" y="54610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16.9 </a:t>
            </a:r>
            <a:r>
              <a:rPr lang="en-US" sz="1200" dirty="0" err="1" smtClean="0"/>
              <a:t>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A grinding wheel that is a 5.60 kg 0.125 </a:t>
            </a:r>
            <a:r>
              <a:rPr lang="en-US" sz="3200" dirty="0" err="1" smtClean="0"/>
              <a:t>m</a:t>
            </a:r>
            <a:r>
              <a:rPr lang="en-US" sz="3200" dirty="0" smtClean="0"/>
              <a:t> radius cylinder goes from 152 rad/</a:t>
            </a:r>
            <a:r>
              <a:rPr lang="en-US" sz="3200" dirty="0" err="1" smtClean="0"/>
              <a:t>s</a:t>
            </a:r>
            <a:r>
              <a:rPr lang="en-US" sz="3200" dirty="0" smtClean="0"/>
              <a:t> to a halt in 22.0 seconds.  What was the frictional torque?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 smtClean="0"/>
              <a:t>Γt</a:t>
            </a:r>
            <a:r>
              <a:rPr lang="en-US" sz="2000" dirty="0" smtClean="0"/>
              <a:t> = IΔω</a:t>
            </a:r>
            <a:endParaRPr lang="en-US" sz="2000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80021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0.302 mN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86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What is the mass of a cylindrical 2.30 </a:t>
            </a:r>
            <a:r>
              <a:rPr lang="en-US" sz="3200" dirty="0" err="1" smtClean="0"/>
              <a:t>m</a:t>
            </a:r>
            <a:r>
              <a:rPr lang="en-US" sz="3200" dirty="0" smtClean="0"/>
              <a:t> radius merry go round if we exert a force of 45.0 N tangentially at its edge for 32.0 seconds, it accelerates to a speed of 1.50 rad/</a:t>
            </a:r>
            <a:r>
              <a:rPr lang="en-US" sz="3200" dirty="0" err="1" smtClean="0"/>
              <a:t>s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err="1" smtClean="0"/>
              <a:t>Γt</a:t>
            </a:r>
            <a:r>
              <a:rPr lang="en-US" sz="2000" dirty="0" smtClean="0"/>
              <a:t> = IΔω</a:t>
            </a:r>
            <a:endParaRPr lang="en-US" sz="2000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60785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smtClean="0"/>
              <a:t>835 </a:t>
            </a:r>
            <a:r>
              <a:rPr lang="en-US" sz="1200" dirty="0" smtClean="0"/>
              <a:t>kg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638300"/>
            <a:ext cx="1159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8P</a:t>
            </a:r>
            <a:endParaRPr lang="en-US" sz="7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76200" y="-63500"/>
            <a:ext cx="74748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1600"/>
              <a:t>Conservation of angular momentum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212726" y="444501"/>
            <a:ext cx="87026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u="sng" dirty="0">
                <a:sym typeface="Symbol" pitchFamily="18" charset="2"/>
              </a:rPr>
              <a:t>Conservation of Magnitude:</a:t>
            </a:r>
          </a:p>
          <a:p>
            <a:pPr lvl="1">
              <a:buFontTx/>
              <a:buChar char="•"/>
            </a:pPr>
            <a:r>
              <a:rPr lang="en-US" sz="3200" dirty="0">
                <a:sym typeface="Symbol" pitchFamily="18" charset="2"/>
              </a:rPr>
              <a:t>Figure skater pulls in arms</a:t>
            </a:r>
          </a:p>
          <a:p>
            <a:pPr lvl="2">
              <a:buFontTx/>
              <a:buChar char="•"/>
            </a:pPr>
            <a:r>
              <a:rPr lang="en-US" sz="4400" dirty="0"/>
              <a:t>I</a:t>
            </a:r>
            <a:r>
              <a:rPr lang="en-US" sz="4400" baseline="-25000" dirty="0"/>
              <a:t>1</a:t>
            </a:r>
            <a:r>
              <a:rPr lang="en-US" sz="3200" dirty="0">
                <a:sym typeface="Symbol" pitchFamily="18" charset="2"/>
              </a:rPr>
              <a:t></a:t>
            </a:r>
            <a:r>
              <a:rPr lang="en-US" sz="3200" baseline="-25000" dirty="0">
                <a:sym typeface="Symbol" pitchFamily="18" charset="2"/>
              </a:rPr>
              <a:t>1</a:t>
            </a:r>
            <a:r>
              <a:rPr lang="en-US" sz="3200" dirty="0">
                <a:sym typeface="Symbol" pitchFamily="18" charset="2"/>
              </a:rPr>
              <a:t> =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/>
              <a:t>I</a:t>
            </a:r>
            <a:r>
              <a:rPr lang="en-US" sz="2000" baseline="-25000" dirty="0"/>
              <a:t>2</a:t>
            </a:r>
            <a:r>
              <a:rPr lang="en-US" sz="6000" dirty="0">
                <a:sym typeface="Symbol" pitchFamily="18" charset="2"/>
              </a:rPr>
              <a:t></a:t>
            </a:r>
            <a:r>
              <a:rPr lang="en-US" sz="6000" baseline="-25000" dirty="0">
                <a:sym typeface="Symbol" pitchFamily="18" charset="2"/>
              </a:rPr>
              <a:t>2</a:t>
            </a:r>
            <a:endParaRPr lang="en-US" sz="6000" dirty="0">
              <a:sym typeface="Symbol" pitchFamily="18" charset="2"/>
            </a:endParaRPr>
          </a:p>
          <a:p>
            <a:pPr lvl="2">
              <a:buFontTx/>
              <a:buChar char="•"/>
            </a:pPr>
            <a:r>
              <a:rPr lang="en-US" sz="3200" dirty="0">
                <a:sym typeface="Symbol" pitchFamily="18" charset="2"/>
              </a:rPr>
              <a:t>Demo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04800" y="2540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So Why Do You Speed Up?</a:t>
            </a:r>
            <a:endParaRPr lang="en-US" sz="36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1875896"/>
            <a:ext cx="7696200" cy="3538803"/>
            <a:chOff x="1632" y="1418"/>
            <a:chExt cx="4080" cy="2675"/>
          </a:xfrm>
        </p:grpSpPr>
        <p:sp>
          <p:nvSpPr>
            <p:cNvPr id="105480" name="Text Box 8"/>
            <p:cNvSpPr txBox="1">
              <a:spLocks noChangeArrowheads="1"/>
            </p:cNvSpPr>
            <p:nvPr/>
          </p:nvSpPr>
          <p:spPr bwMode="auto">
            <a:xfrm>
              <a:off x="3878" y="1418"/>
              <a:ext cx="1834" cy="26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 u="sng"/>
                <a:t>Concept 1</a:t>
              </a:r>
            </a:p>
            <a:p>
              <a:r>
                <a:rPr lang="en-US" sz="3200"/>
                <a:t>B has a greater tangential velocity than A because of the tangential relationship</a:t>
              </a:r>
            </a:p>
            <a:p>
              <a:r>
                <a:rPr lang="en-US" sz="3200"/>
                <a:t>v = </a:t>
              </a:r>
              <a:r>
                <a:rPr lang="en-US" sz="3200">
                  <a:sym typeface="Symbol" pitchFamily="18" charset="2"/>
                </a:rPr>
                <a:t>r</a:t>
              </a:r>
            </a:p>
          </p:txBody>
        </p:sp>
        <p:sp>
          <p:nvSpPr>
            <p:cNvPr id="105481" name="Line 9"/>
            <p:cNvSpPr>
              <a:spLocks noChangeShapeType="1"/>
            </p:cNvSpPr>
            <p:nvPr/>
          </p:nvSpPr>
          <p:spPr bwMode="auto">
            <a:xfrm flipH="1">
              <a:off x="1968" y="216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82" name="Line 10"/>
            <p:cNvSpPr>
              <a:spLocks noChangeShapeType="1"/>
            </p:cNvSpPr>
            <p:nvPr/>
          </p:nvSpPr>
          <p:spPr bwMode="auto">
            <a:xfrm flipH="1">
              <a:off x="1632" y="1680"/>
              <a:ext cx="6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09700"/>
            <a:ext cx="34004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12726" y="113771"/>
            <a:ext cx="87026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u="sng" dirty="0" smtClean="0">
                <a:sym typeface="Symbol" pitchFamily="18" charset="2"/>
              </a:rPr>
              <a:t>Example 1:</a:t>
            </a:r>
            <a:r>
              <a:rPr lang="en-US" sz="2800" dirty="0" smtClean="0"/>
              <a:t> </a:t>
            </a:r>
            <a:r>
              <a:rPr lang="en-US" sz="2800" dirty="0"/>
              <a:t>A figure skater spinning at </a:t>
            </a:r>
            <a:r>
              <a:rPr lang="en-US" sz="2800" dirty="0" smtClean="0"/>
              <a:t>3.20 </a:t>
            </a:r>
            <a:r>
              <a:rPr lang="en-US" sz="2800" dirty="0"/>
              <a:t>rad/s pulls in their arms so that their moment of inertia goes from </a:t>
            </a:r>
            <a:r>
              <a:rPr lang="en-US" sz="2800" dirty="0" smtClean="0"/>
              <a:t>5.80 </a:t>
            </a:r>
            <a:r>
              <a:rPr lang="en-US" sz="2800" dirty="0"/>
              <a:t>kgm</a:t>
            </a:r>
            <a:r>
              <a:rPr lang="en-US" sz="2800" baseline="30000" dirty="0"/>
              <a:t>2</a:t>
            </a:r>
            <a:r>
              <a:rPr lang="en-US" sz="2800" dirty="0"/>
              <a:t> to </a:t>
            </a:r>
            <a:r>
              <a:rPr lang="en-US" sz="2800" dirty="0" smtClean="0"/>
              <a:t>3.40 </a:t>
            </a:r>
            <a:r>
              <a:rPr lang="en-US" sz="2800" dirty="0"/>
              <a:t>kgm</a:t>
            </a:r>
            <a:r>
              <a:rPr lang="en-US" sz="2800" baseline="30000" dirty="0"/>
              <a:t>2</a:t>
            </a:r>
            <a:r>
              <a:rPr lang="en-US" sz="2800" dirty="0"/>
              <a:t>.  What is their new rate of spin?</a:t>
            </a:r>
          </a:p>
          <a:p>
            <a:r>
              <a:rPr lang="en-US" sz="2800" dirty="0"/>
              <a:t>What were their initial and final kinetic energies</a:t>
            </a:r>
            <a:r>
              <a:rPr lang="en-US" sz="2800" dirty="0" smtClean="0"/>
              <a:t>?</a:t>
            </a:r>
          </a:p>
          <a:p>
            <a:r>
              <a:rPr lang="en-US" sz="1600" dirty="0" smtClean="0"/>
              <a:t>(Where does the energy come from?)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5295900"/>
            <a:ext cx="175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5.459 </a:t>
            </a:r>
            <a:r>
              <a:rPr lang="en-US" sz="1200" dirty="0" smtClean="0"/>
              <a:t>rad/s, 29.7 J. 50.7 J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84972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 sz="3200"/>
              <a:t>Angular Quantities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8348" y="822855"/>
            <a:ext cx="1845377" cy="56323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4000"/>
              <a:t>Linear:</a:t>
            </a:r>
          </a:p>
          <a:p>
            <a:pPr algn="r"/>
            <a:r>
              <a:rPr lang="en-US" sz="3200"/>
              <a:t>(m)</a:t>
            </a:r>
            <a:r>
              <a:rPr lang="en-US" sz="4000"/>
              <a:t> s</a:t>
            </a:r>
          </a:p>
          <a:p>
            <a:pPr algn="r"/>
            <a:r>
              <a:rPr lang="en-US" sz="3200"/>
              <a:t>(m/s)</a:t>
            </a:r>
            <a:r>
              <a:rPr lang="en-US" sz="4000"/>
              <a:t> u</a:t>
            </a:r>
          </a:p>
          <a:p>
            <a:pPr algn="r"/>
            <a:r>
              <a:rPr lang="en-US" sz="3200"/>
              <a:t>(m/s)</a:t>
            </a:r>
            <a:r>
              <a:rPr lang="en-US" sz="4000"/>
              <a:t> v</a:t>
            </a:r>
          </a:p>
          <a:p>
            <a:pPr algn="r"/>
            <a:r>
              <a:rPr lang="en-US" sz="3200"/>
              <a:t>(m/s/s)</a:t>
            </a:r>
            <a:r>
              <a:rPr lang="en-US" sz="4000"/>
              <a:t> a</a:t>
            </a:r>
          </a:p>
          <a:p>
            <a:pPr algn="r"/>
            <a:r>
              <a:rPr lang="en-US" sz="3200"/>
              <a:t>(s)</a:t>
            </a:r>
            <a:r>
              <a:rPr lang="en-US" sz="4000"/>
              <a:t> t</a:t>
            </a:r>
          </a:p>
          <a:p>
            <a:pPr algn="r"/>
            <a:r>
              <a:rPr lang="en-US" sz="3200"/>
              <a:t>(N)</a:t>
            </a:r>
            <a:r>
              <a:rPr lang="en-US" sz="4000"/>
              <a:t> F</a:t>
            </a:r>
          </a:p>
          <a:p>
            <a:pPr algn="r"/>
            <a:r>
              <a:rPr lang="en-US" sz="4000"/>
              <a:t> (</a:t>
            </a:r>
            <a:r>
              <a:rPr lang="en-US" sz="3200"/>
              <a:t>kg)</a:t>
            </a:r>
            <a:r>
              <a:rPr lang="en-US" sz="4000"/>
              <a:t> m</a:t>
            </a:r>
          </a:p>
          <a:p>
            <a:pPr algn="r"/>
            <a:r>
              <a:rPr lang="en-US" sz="3200"/>
              <a:t>(kgm/s)</a:t>
            </a:r>
            <a:r>
              <a:rPr lang="en-US" sz="4000"/>
              <a:t> p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112963" y="825501"/>
            <a:ext cx="6396303" cy="50167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/>
              <a:t>Angular:</a:t>
            </a:r>
          </a:p>
          <a:p>
            <a:r>
              <a:rPr lang="en-US" sz="4000" dirty="0">
                <a:sym typeface="Symbol" pitchFamily="18" charset="2"/>
              </a:rPr>
              <a:t> 	</a:t>
            </a:r>
            <a:r>
              <a:rPr lang="en-US" sz="3200" dirty="0">
                <a:sym typeface="Symbol" pitchFamily="18" charset="2"/>
              </a:rPr>
              <a:t>- Angle (Radians)</a:t>
            </a:r>
            <a:endParaRPr lang="en-US" sz="3200" dirty="0"/>
          </a:p>
          <a:p>
            <a:r>
              <a:rPr lang="en-US" sz="4000" dirty="0" smtClean="0">
                <a:sym typeface="Symbol" pitchFamily="18" charset="2"/>
              </a:rPr>
              <a:t></a:t>
            </a:r>
            <a:r>
              <a:rPr lang="en-US" sz="4000" baseline="-25000" dirty="0" err="1" smtClean="0">
                <a:sym typeface="Symbol" pitchFamily="18" charset="2"/>
              </a:rPr>
              <a:t>i</a:t>
            </a:r>
            <a:r>
              <a:rPr lang="en-US" sz="4000" baseline="-25000" dirty="0">
                <a:sym typeface="Symbol" pitchFamily="18" charset="2"/>
              </a:rPr>
              <a:t>	</a:t>
            </a:r>
            <a:r>
              <a:rPr lang="en-US" sz="3200" dirty="0">
                <a:sym typeface="Symbol" pitchFamily="18" charset="2"/>
              </a:rPr>
              <a:t>- Initial angular velocity (Rad/s)</a:t>
            </a:r>
            <a:endParaRPr lang="en-US" sz="3200" baseline="-25000" dirty="0"/>
          </a:p>
          <a:p>
            <a:r>
              <a:rPr lang="en-US" sz="4000" dirty="0" smtClean="0">
                <a:sym typeface="Symbol" pitchFamily="18" charset="2"/>
              </a:rPr>
              <a:t></a:t>
            </a:r>
            <a:r>
              <a:rPr lang="en-US" sz="4000" baseline="-25000" dirty="0" smtClean="0">
                <a:sym typeface="Symbol" pitchFamily="18" charset="2"/>
              </a:rPr>
              <a:t>f </a:t>
            </a:r>
            <a:r>
              <a:rPr lang="en-US" sz="4000" dirty="0">
                <a:sym typeface="Symbol" pitchFamily="18" charset="2"/>
              </a:rPr>
              <a:t>	</a:t>
            </a:r>
            <a:r>
              <a:rPr lang="en-US" sz="3200" dirty="0">
                <a:sym typeface="Symbol" pitchFamily="18" charset="2"/>
              </a:rPr>
              <a:t>- Final angular velocity (Rad/s)</a:t>
            </a:r>
            <a:endParaRPr lang="en-US" sz="3200" dirty="0"/>
          </a:p>
          <a:p>
            <a:r>
              <a:rPr lang="en-US" sz="4000" dirty="0">
                <a:sym typeface="Symbol" pitchFamily="18" charset="2"/>
              </a:rPr>
              <a:t>	</a:t>
            </a:r>
            <a:r>
              <a:rPr lang="en-US" sz="3200" dirty="0">
                <a:sym typeface="Symbol" pitchFamily="18" charset="2"/>
              </a:rPr>
              <a:t>- Angular acceleration (Rad/s/s)</a:t>
            </a:r>
            <a:endParaRPr lang="en-US" sz="3200" dirty="0"/>
          </a:p>
          <a:p>
            <a:r>
              <a:rPr lang="en-US" sz="4000" dirty="0"/>
              <a:t>t	</a:t>
            </a:r>
            <a:r>
              <a:rPr lang="en-US" sz="3200" dirty="0"/>
              <a:t>- Uh, time (s)</a:t>
            </a:r>
          </a:p>
          <a:p>
            <a:r>
              <a:rPr lang="en-US" sz="4000" dirty="0" smtClean="0">
                <a:sym typeface="Symbol"/>
              </a:rPr>
              <a:t></a:t>
            </a:r>
            <a:r>
              <a:rPr lang="en-US" sz="4000" dirty="0">
                <a:sym typeface="Symbol" pitchFamily="18" charset="2"/>
              </a:rPr>
              <a:t>	</a:t>
            </a:r>
            <a:r>
              <a:rPr lang="en-US" sz="3200" dirty="0">
                <a:sym typeface="Symbol" pitchFamily="18" charset="2"/>
              </a:rPr>
              <a:t>- Torque</a:t>
            </a:r>
          </a:p>
          <a:p>
            <a:r>
              <a:rPr lang="en-US" sz="4000" dirty="0">
                <a:sym typeface="Symbol" pitchFamily="18" charset="2"/>
              </a:rPr>
              <a:t>I</a:t>
            </a:r>
            <a:r>
              <a:rPr lang="en-US" sz="3200" dirty="0">
                <a:sym typeface="Symbol" pitchFamily="18" charset="2"/>
              </a:rPr>
              <a:t>	- Moment of inertia</a:t>
            </a:r>
            <a:endParaRPr lang="en-US" sz="3200" dirty="0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2124076" y="4918605"/>
            <a:ext cx="4640822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L 	</a:t>
            </a:r>
            <a:r>
              <a:rPr lang="en-US" sz="3200">
                <a:sym typeface="Symbol" pitchFamily="18" charset="2"/>
              </a:rPr>
              <a:t>- Angular momentum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212726" y="113771"/>
            <a:ext cx="87026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u="sng" dirty="0" smtClean="0">
                <a:sym typeface="Symbol" pitchFamily="18" charset="2"/>
              </a:rPr>
              <a:t>Example 2:</a:t>
            </a:r>
            <a:r>
              <a:rPr lang="en-US" dirty="0" smtClean="0"/>
              <a:t> </a:t>
            </a:r>
            <a:r>
              <a:rPr lang="en-US" dirty="0"/>
              <a:t>A merry go round is a 210 kg 2.56 m radius uniform cylinder.  Three 60.0 kg children are initially at the edge, and the MGR is initially moving at </a:t>
            </a:r>
            <a:r>
              <a:rPr lang="en-US" dirty="0" smtClean="0"/>
              <a:t>23.0 RPM.  </a:t>
            </a:r>
            <a:r>
              <a:rPr lang="en-US" dirty="0"/>
              <a:t>What is the resulting angular velocity if they move to within </a:t>
            </a:r>
            <a:r>
              <a:rPr lang="en-US" dirty="0" smtClean="0"/>
              <a:t>0.500 </a:t>
            </a:r>
            <a:r>
              <a:rPr lang="en-US" dirty="0"/>
              <a:t>m of the center?</a:t>
            </a:r>
            <a:r>
              <a:rPr lang="en-US" sz="18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53401" y="5397500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58.6 RPM</a:t>
            </a:r>
            <a:endParaRPr lang="en-US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69352" y="889001"/>
            <a:ext cx="8678273" cy="22467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400"/>
              <a:t> Conservation of Angular Momentum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86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gymnast with an angular velocity of 3.4 rad/s and a moment of inertia of 23.5 kgm</a:t>
            </a:r>
            <a:r>
              <a:rPr lang="en-US" sz="3200" baseline="30000" dirty="0"/>
              <a:t>2</a:t>
            </a:r>
            <a:r>
              <a:rPr lang="en-US" sz="3200" dirty="0"/>
              <a:t> tucks their body so that their new moment of inertia is 12.3 kgm</a:t>
            </a:r>
            <a:r>
              <a:rPr lang="en-US" sz="3200" baseline="30000" dirty="0"/>
              <a:t>2</a:t>
            </a:r>
            <a:r>
              <a:rPr lang="en-US" sz="3200" dirty="0"/>
              <a:t>.  What is their new angular velocity?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28600" y="26670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I</a:t>
            </a:r>
            <a:r>
              <a:rPr lang="en-US" sz="2000" baseline="-25000" dirty="0"/>
              <a:t>1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/>
              <a:t>I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</a:t>
            </a:r>
          </a:p>
          <a:p>
            <a:r>
              <a:rPr lang="en-US" sz="2000" dirty="0"/>
              <a:t>(</a:t>
            </a:r>
            <a:r>
              <a:rPr lang="en-US" dirty="0"/>
              <a:t>23.5 kgm</a:t>
            </a:r>
            <a:r>
              <a:rPr lang="en-US" baseline="30000" dirty="0"/>
              <a:t>2</a:t>
            </a:r>
            <a:r>
              <a:rPr lang="en-US" sz="2000" dirty="0"/>
              <a:t>)(</a:t>
            </a:r>
            <a:r>
              <a:rPr lang="en-US" dirty="0"/>
              <a:t>3.4 rad/s</a:t>
            </a:r>
            <a:r>
              <a:rPr lang="en-US" sz="2000" dirty="0"/>
              <a:t>) = (</a:t>
            </a:r>
            <a:r>
              <a:rPr lang="en-US" dirty="0"/>
              <a:t>12.3 kgm</a:t>
            </a:r>
            <a:r>
              <a:rPr lang="en-US" baseline="30000" dirty="0"/>
              <a:t>2</a:t>
            </a:r>
            <a:r>
              <a:rPr lang="en-US" sz="2000" dirty="0"/>
              <a:t>)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</a:t>
            </a:r>
          </a:p>
          <a:p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/>
              <a:t> = (</a:t>
            </a:r>
            <a:r>
              <a:rPr lang="en-US" dirty="0"/>
              <a:t>23.5 kgm</a:t>
            </a:r>
            <a:r>
              <a:rPr lang="en-US" baseline="30000" dirty="0"/>
              <a:t>2</a:t>
            </a:r>
            <a:r>
              <a:rPr lang="en-US" sz="2000" dirty="0"/>
              <a:t>)(</a:t>
            </a:r>
            <a:r>
              <a:rPr lang="en-US" dirty="0"/>
              <a:t>3.4 rad/s</a:t>
            </a:r>
            <a:r>
              <a:rPr lang="en-US" sz="2000" dirty="0"/>
              <a:t>)/ (</a:t>
            </a:r>
            <a:r>
              <a:rPr lang="en-US" dirty="0"/>
              <a:t>12.3 kgm</a:t>
            </a:r>
            <a:r>
              <a:rPr lang="en-US" baseline="30000" dirty="0"/>
              <a:t>2</a:t>
            </a:r>
            <a:r>
              <a:rPr lang="en-US" sz="2000" dirty="0"/>
              <a:t>)</a:t>
            </a:r>
          </a:p>
          <a:p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/>
              <a:t> = 6.495 = 6.5 rad/s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6.5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86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5.4 x 10</a:t>
            </a:r>
            <a:r>
              <a:rPr lang="en-US" sz="3200" baseline="30000" dirty="0"/>
              <a:t>30</a:t>
            </a:r>
            <a:r>
              <a:rPr lang="en-US" sz="3200" dirty="0"/>
              <a:t> kg star with a radius of 8.5 x 10</a:t>
            </a:r>
            <a:r>
              <a:rPr lang="en-US" sz="3200" baseline="30000" dirty="0"/>
              <a:t>8</a:t>
            </a:r>
            <a:r>
              <a:rPr lang="en-US" sz="3200" dirty="0"/>
              <a:t> m and an angular velocity of 1.2 x 10</a:t>
            </a:r>
            <a:r>
              <a:rPr lang="en-US" sz="3200" baseline="30000" dirty="0"/>
              <a:t>-9</a:t>
            </a:r>
            <a:r>
              <a:rPr lang="en-US" sz="3200" dirty="0"/>
              <a:t> rad/s shrinks to a radius of 1350 m  What is its new angular velocity? hint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28600" y="2286000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I</a:t>
            </a:r>
            <a:r>
              <a:rPr lang="en-US" sz="2000" baseline="-25000" dirty="0"/>
              <a:t>1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/>
              <a:t>I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, I = 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baseline="-25000" dirty="0"/>
              <a:t>5</a:t>
            </a:r>
            <a:r>
              <a:rPr lang="en-US" dirty="0"/>
              <a:t>mr</a:t>
            </a:r>
            <a:r>
              <a:rPr lang="en-US" baseline="30000" dirty="0"/>
              <a:t>2</a:t>
            </a:r>
            <a:endParaRPr lang="en-US" sz="2000" baseline="-25000" dirty="0">
              <a:sym typeface="Symbol" pitchFamily="18" charset="2"/>
            </a:endParaRPr>
          </a:p>
          <a:p>
            <a:pPr eaLnBrk="0" hangingPunct="0"/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= </a:t>
            </a:r>
            <a:r>
              <a:rPr lang="en-US" sz="2000" dirty="0"/>
              <a:t>I</a:t>
            </a:r>
            <a:r>
              <a:rPr lang="en-US" sz="2000" baseline="-25000" dirty="0"/>
              <a:t>1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/</a:t>
            </a:r>
            <a:r>
              <a:rPr lang="en-US" sz="2000" dirty="0"/>
              <a:t>I</a:t>
            </a:r>
            <a:r>
              <a:rPr lang="en-US" sz="2000" baseline="-25000" dirty="0"/>
              <a:t>2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= </a:t>
            </a:r>
            <a:r>
              <a:rPr lang="en-US" sz="2000" dirty="0"/>
              <a:t>(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baseline="-25000" dirty="0"/>
              <a:t>5</a:t>
            </a:r>
            <a:r>
              <a:rPr lang="en-US" dirty="0"/>
              <a:t>mr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sz="2000" dirty="0"/>
              <a:t>)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/</a:t>
            </a:r>
            <a:r>
              <a:rPr lang="en-US" sz="2000" dirty="0"/>
              <a:t>(</a:t>
            </a:r>
            <a:r>
              <a:rPr lang="en-US" baseline="30000" dirty="0"/>
              <a:t>2</a:t>
            </a:r>
            <a:r>
              <a:rPr lang="en-US" dirty="0"/>
              <a:t>/</a:t>
            </a:r>
            <a:r>
              <a:rPr lang="en-US" baseline="-25000" dirty="0"/>
              <a:t>5</a:t>
            </a:r>
            <a:r>
              <a:rPr lang="en-US" dirty="0"/>
              <a:t>mr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sz="2000" dirty="0"/>
              <a:t>)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=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/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sz="2000" baseline="-25000" dirty="0">
                <a:sym typeface="Symbol" pitchFamily="18" charset="2"/>
              </a:rPr>
              <a:t> </a:t>
            </a:r>
            <a:endParaRPr lang="en-US" sz="2000" dirty="0">
              <a:sym typeface="Symbol" pitchFamily="18" charset="2"/>
            </a:endParaRPr>
          </a:p>
          <a:p>
            <a:pPr eaLnBrk="0" hangingPunct="0"/>
            <a:r>
              <a:rPr lang="en-US" sz="1800" dirty="0">
                <a:sym typeface="Symbol" pitchFamily="18" charset="2"/>
              </a:rPr>
              <a:t></a:t>
            </a:r>
            <a:r>
              <a:rPr lang="en-US" sz="1800" baseline="-25000" dirty="0">
                <a:sym typeface="Symbol" pitchFamily="18" charset="2"/>
              </a:rPr>
              <a:t>2 </a:t>
            </a:r>
            <a:r>
              <a:rPr lang="en-US" sz="1800" dirty="0">
                <a:sym typeface="Symbol" pitchFamily="18" charset="2"/>
              </a:rPr>
              <a:t>= </a:t>
            </a:r>
            <a:r>
              <a:rPr lang="en-US" sz="1800" dirty="0"/>
              <a:t>(8.5 x 10</a:t>
            </a:r>
            <a:r>
              <a:rPr lang="en-US" sz="1800" baseline="30000" dirty="0"/>
              <a:t>8</a:t>
            </a:r>
            <a:r>
              <a:rPr lang="en-US" sz="1800" dirty="0"/>
              <a:t> m)</a:t>
            </a:r>
            <a:r>
              <a:rPr lang="en-US" sz="1800" baseline="30000" dirty="0"/>
              <a:t>2</a:t>
            </a:r>
            <a:r>
              <a:rPr lang="en-US" sz="1800" dirty="0"/>
              <a:t>(1.2 x 10</a:t>
            </a:r>
            <a:r>
              <a:rPr lang="en-US" sz="1800" baseline="30000" dirty="0"/>
              <a:t>-9</a:t>
            </a:r>
            <a:r>
              <a:rPr lang="en-US" sz="1800" dirty="0"/>
              <a:t> rad/s)/(1350 m)</a:t>
            </a:r>
            <a:r>
              <a:rPr lang="en-US" sz="1800" baseline="30000" dirty="0"/>
              <a:t>2</a:t>
            </a:r>
          </a:p>
          <a:p>
            <a:pPr eaLnBrk="0" hangingPunct="0"/>
            <a:r>
              <a:rPr lang="en-US" sz="1800" dirty="0">
                <a:sym typeface="Symbol" pitchFamily="18" charset="2"/>
              </a:rPr>
              <a:t></a:t>
            </a:r>
            <a:r>
              <a:rPr lang="en-US" sz="1800" baseline="-25000" dirty="0">
                <a:sym typeface="Symbol" pitchFamily="18" charset="2"/>
              </a:rPr>
              <a:t>2 </a:t>
            </a:r>
            <a:r>
              <a:rPr lang="en-US" sz="1800" dirty="0">
                <a:sym typeface="Symbol" pitchFamily="18" charset="2"/>
              </a:rPr>
              <a:t>= 475.72  rad/s = 480 rad/s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5373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480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04800" y="127001"/>
            <a:ext cx="8686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12 kg point mass on a massless stick 42.0 cm long has a tangential velocity of 2.0 m/s.  How fast is it going if it moves in to a distance of 2.0 cm? hint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28600" y="2222500"/>
            <a:ext cx="8686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I</a:t>
            </a:r>
            <a:r>
              <a:rPr lang="en-US" sz="2000" baseline="-25000" dirty="0"/>
              <a:t>1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/>
              <a:t>I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,  = v/r, I = mr</a:t>
            </a:r>
            <a:r>
              <a:rPr lang="en-US" sz="2000" baseline="30000" dirty="0">
                <a:sym typeface="Symbol" pitchFamily="18" charset="2"/>
              </a:rPr>
              <a:t>2</a:t>
            </a:r>
          </a:p>
          <a:p>
            <a:pPr eaLnBrk="0" hangingPunct="0"/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 = v/r = (</a:t>
            </a:r>
            <a:r>
              <a:rPr lang="en-US" dirty="0"/>
              <a:t>2.0 m/s</a:t>
            </a:r>
            <a:r>
              <a:rPr lang="en-US" sz="2000" dirty="0">
                <a:sym typeface="Symbol" pitchFamily="18" charset="2"/>
              </a:rPr>
              <a:t>)/(.</a:t>
            </a:r>
            <a:r>
              <a:rPr lang="en-US" dirty="0"/>
              <a:t>420 m</a:t>
            </a:r>
            <a:r>
              <a:rPr lang="en-US" sz="2000" dirty="0">
                <a:sym typeface="Symbol" pitchFamily="18" charset="2"/>
              </a:rPr>
              <a:t>) = 4.7619 rad/s</a:t>
            </a:r>
          </a:p>
          <a:p>
            <a:pPr eaLnBrk="0" hangingPunct="0"/>
            <a:r>
              <a:rPr lang="en-US" sz="2000" dirty="0"/>
              <a:t>I</a:t>
            </a:r>
            <a:r>
              <a:rPr lang="en-US" sz="2000" baseline="-25000" dirty="0"/>
              <a:t>1 </a:t>
            </a:r>
            <a:r>
              <a:rPr lang="en-US" sz="2000" dirty="0">
                <a:sym typeface="Symbol" pitchFamily="18" charset="2"/>
              </a:rPr>
              <a:t>= mr</a:t>
            </a:r>
            <a:r>
              <a:rPr lang="en-US" sz="2000" baseline="30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= (12 kg)(.42 m)</a:t>
            </a:r>
            <a:r>
              <a:rPr lang="en-US" sz="2000" baseline="30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= 2.1168 kgm</a:t>
            </a:r>
            <a:r>
              <a:rPr lang="en-US" sz="2000" baseline="30000" dirty="0">
                <a:sym typeface="Symbol" pitchFamily="18" charset="2"/>
              </a:rPr>
              <a:t>2</a:t>
            </a:r>
          </a:p>
          <a:p>
            <a:pPr eaLnBrk="0" hangingPunct="0"/>
            <a:r>
              <a:rPr lang="en-US" sz="2000" dirty="0"/>
              <a:t>I</a:t>
            </a:r>
            <a:r>
              <a:rPr lang="en-US" sz="2000" baseline="-25000" dirty="0"/>
              <a:t>2 </a:t>
            </a:r>
            <a:r>
              <a:rPr lang="en-US" sz="2000" dirty="0">
                <a:sym typeface="Symbol" pitchFamily="18" charset="2"/>
              </a:rPr>
              <a:t>= mr</a:t>
            </a:r>
            <a:r>
              <a:rPr lang="en-US" sz="2000" baseline="30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= (12 kg)(.02 m)</a:t>
            </a:r>
            <a:r>
              <a:rPr lang="en-US" sz="2000" baseline="30000" dirty="0">
                <a:sym typeface="Symbol" pitchFamily="18" charset="2"/>
              </a:rPr>
              <a:t>2 </a:t>
            </a:r>
            <a:r>
              <a:rPr lang="en-US" sz="2000" dirty="0">
                <a:sym typeface="Symbol" pitchFamily="18" charset="2"/>
              </a:rPr>
              <a:t>= .0048 kgm</a:t>
            </a:r>
            <a:r>
              <a:rPr lang="en-US" sz="2000" baseline="30000" dirty="0">
                <a:sym typeface="Symbol" pitchFamily="18" charset="2"/>
              </a:rPr>
              <a:t>2</a:t>
            </a:r>
          </a:p>
          <a:p>
            <a:pPr eaLnBrk="0" hangingPunct="0"/>
            <a:r>
              <a:rPr lang="en-US" sz="1600" dirty="0">
                <a:sym typeface="Symbol" pitchFamily="18" charset="2"/>
              </a:rPr>
              <a:t></a:t>
            </a:r>
            <a:r>
              <a:rPr lang="en-US" sz="1600" baseline="-25000" dirty="0">
                <a:sym typeface="Symbol" pitchFamily="18" charset="2"/>
              </a:rPr>
              <a:t>2</a:t>
            </a:r>
            <a:r>
              <a:rPr lang="en-US" sz="1600" dirty="0">
                <a:sym typeface="Symbol" pitchFamily="18" charset="2"/>
              </a:rPr>
              <a:t>=</a:t>
            </a:r>
            <a:r>
              <a:rPr lang="en-US" sz="1600" dirty="0"/>
              <a:t>I</a:t>
            </a:r>
            <a:r>
              <a:rPr lang="en-US" sz="1600" baseline="-25000" dirty="0"/>
              <a:t>1</a:t>
            </a:r>
            <a:r>
              <a:rPr lang="en-US" sz="1600" dirty="0">
                <a:sym typeface="Symbol" pitchFamily="18" charset="2"/>
              </a:rPr>
              <a:t></a:t>
            </a:r>
            <a:r>
              <a:rPr lang="en-US" sz="1600" baseline="-25000" dirty="0">
                <a:sym typeface="Symbol" pitchFamily="18" charset="2"/>
              </a:rPr>
              <a:t>1</a:t>
            </a:r>
            <a:r>
              <a:rPr lang="en-US" sz="1600" dirty="0">
                <a:sym typeface="Symbol" pitchFamily="18" charset="2"/>
              </a:rPr>
              <a:t>/</a:t>
            </a:r>
            <a:r>
              <a:rPr lang="en-US" sz="1600" dirty="0"/>
              <a:t>I</a:t>
            </a:r>
            <a:r>
              <a:rPr lang="en-US" sz="1600" baseline="-25000" dirty="0"/>
              <a:t>2</a:t>
            </a:r>
            <a:r>
              <a:rPr lang="en-US" sz="1600" dirty="0">
                <a:sym typeface="Symbol" pitchFamily="18" charset="2"/>
              </a:rPr>
              <a:t>=</a:t>
            </a:r>
            <a:r>
              <a:rPr lang="en-US" sz="1600" dirty="0"/>
              <a:t>(</a:t>
            </a:r>
            <a:r>
              <a:rPr lang="en-US" sz="1600" dirty="0">
                <a:sym typeface="Symbol" pitchFamily="18" charset="2"/>
              </a:rPr>
              <a:t>2.1168 kgm</a:t>
            </a:r>
            <a:r>
              <a:rPr lang="en-US" sz="1600" baseline="30000" dirty="0">
                <a:sym typeface="Symbol" pitchFamily="18" charset="2"/>
              </a:rPr>
              <a:t>2</a:t>
            </a:r>
            <a:r>
              <a:rPr lang="en-US" sz="1600" dirty="0"/>
              <a:t>)</a:t>
            </a:r>
            <a:r>
              <a:rPr lang="en-US" sz="1600" dirty="0">
                <a:sym typeface="Symbol" pitchFamily="18" charset="2"/>
              </a:rPr>
              <a:t>(4.7619 rad/s)/</a:t>
            </a:r>
            <a:r>
              <a:rPr lang="en-US" sz="1600" dirty="0"/>
              <a:t>(</a:t>
            </a:r>
            <a:r>
              <a:rPr lang="en-US" sz="1600" dirty="0">
                <a:sym typeface="Symbol" pitchFamily="18" charset="2"/>
              </a:rPr>
              <a:t>.0048 kgm</a:t>
            </a:r>
            <a:r>
              <a:rPr lang="en-US" sz="1600" baseline="30000" dirty="0">
                <a:sym typeface="Symbol" pitchFamily="18" charset="2"/>
              </a:rPr>
              <a:t>2</a:t>
            </a:r>
            <a:r>
              <a:rPr lang="en-US" sz="1600" dirty="0"/>
              <a:t>)</a:t>
            </a:r>
          </a:p>
          <a:p>
            <a:pPr eaLnBrk="0" hangingPunct="0"/>
            <a:r>
              <a:rPr lang="en-US" sz="1800" dirty="0">
                <a:sym typeface="Symbol" pitchFamily="18" charset="2"/>
              </a:rPr>
              <a:t></a:t>
            </a:r>
            <a:r>
              <a:rPr lang="en-US" sz="1800" baseline="-25000" dirty="0">
                <a:sym typeface="Symbol" pitchFamily="18" charset="2"/>
              </a:rPr>
              <a:t>2</a:t>
            </a:r>
            <a:r>
              <a:rPr lang="en-US" sz="1800" dirty="0">
                <a:sym typeface="Symbol" pitchFamily="18" charset="2"/>
              </a:rPr>
              <a:t>= 2100 rad/s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83067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2100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026"/>
          <p:cNvSpPr txBox="1">
            <a:spLocks noChangeArrowheads="1"/>
          </p:cNvSpPr>
          <p:nvPr/>
        </p:nvSpPr>
        <p:spPr bwMode="auto">
          <a:xfrm>
            <a:off x="76200" y="-63500"/>
            <a:ext cx="74748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/>
              <a:t>Angular Mechanics</a:t>
            </a:r>
            <a:r>
              <a:rPr lang="en-US" sz="3600"/>
              <a:t> – </a:t>
            </a:r>
            <a:r>
              <a:rPr lang="en-US" sz="1600"/>
              <a:t>Conservation of angular momentum</a:t>
            </a:r>
          </a:p>
        </p:txBody>
      </p:sp>
      <p:sp>
        <p:nvSpPr>
          <p:cNvPr id="78908" name="Text Box 1084"/>
          <p:cNvSpPr txBox="1">
            <a:spLocks noChangeArrowheads="1"/>
          </p:cNvSpPr>
          <p:nvPr/>
        </p:nvSpPr>
        <p:spPr bwMode="auto">
          <a:xfrm>
            <a:off x="212726" y="444500"/>
            <a:ext cx="870267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ym typeface="Symbol" pitchFamily="18" charset="2"/>
              </a:rPr>
              <a:t>Angular momentum is a vector.</a:t>
            </a:r>
          </a:p>
          <a:p>
            <a:pPr lvl="1"/>
            <a:r>
              <a:rPr lang="en-US" sz="4000">
                <a:sym typeface="Symbol" pitchFamily="18" charset="2"/>
              </a:rPr>
              <a:t>(It has a </a:t>
            </a:r>
            <a:r>
              <a:rPr lang="en-US" sz="4000" u="sng">
                <a:sym typeface="Symbol" pitchFamily="18" charset="2"/>
              </a:rPr>
              <a:t>Magnitude</a:t>
            </a:r>
            <a:r>
              <a:rPr lang="en-US" sz="4000">
                <a:sym typeface="Symbol" pitchFamily="18" charset="2"/>
              </a:rPr>
              <a:t> and a </a:t>
            </a:r>
            <a:r>
              <a:rPr lang="en-US" sz="4000" u="sng">
                <a:sym typeface="Symbol" pitchFamily="18" charset="2"/>
              </a:rPr>
              <a:t>Direction</a:t>
            </a:r>
            <a:r>
              <a:rPr lang="en-US" sz="4000">
                <a:sym typeface="Symbol" pitchFamily="18" charset="2"/>
              </a:rPr>
              <a:t>)</a:t>
            </a:r>
          </a:p>
          <a:p>
            <a:pPr lvl="1">
              <a:buFontTx/>
              <a:buChar char="•"/>
            </a:pPr>
            <a:endParaRPr lang="en-US" sz="4000">
              <a:sym typeface="Symbol" pitchFamily="18" charset="2"/>
            </a:endParaRPr>
          </a:p>
          <a:p>
            <a:r>
              <a:rPr lang="en-US" sz="4000">
                <a:sym typeface="Symbol" pitchFamily="18" charset="2"/>
              </a:rPr>
              <a:t> Magnitude - I</a:t>
            </a:r>
            <a:r>
              <a:rPr lang="en-US" sz="3600">
                <a:sym typeface="Symbol" pitchFamily="18" charset="2"/>
              </a:rPr>
              <a:t></a:t>
            </a:r>
          </a:p>
          <a:p>
            <a:endParaRPr lang="en-US" sz="3600">
              <a:sym typeface="Symbol" pitchFamily="18" charset="2"/>
            </a:endParaRPr>
          </a:p>
          <a:p>
            <a:r>
              <a:rPr lang="en-US" sz="4000">
                <a:sym typeface="Symbol" pitchFamily="18" charset="2"/>
              </a:rPr>
              <a:t>Direction – Orientation of axis</a:t>
            </a:r>
            <a:endParaRPr lang="en-US" sz="4400">
              <a:sym typeface="Symbol" pitchFamily="18" charset="2"/>
            </a:endParaRPr>
          </a:p>
          <a:p>
            <a:pPr lvl="1"/>
            <a:endParaRPr lang="en-US" sz="40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9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08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12726" y="0"/>
            <a:ext cx="8702675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u="sng" dirty="0">
                <a:sym typeface="Symbol" pitchFamily="18" charset="2"/>
              </a:rPr>
              <a:t>Conservation of </a:t>
            </a:r>
            <a:r>
              <a:rPr lang="en-US" sz="1800" b="1" u="sng" dirty="0" smtClean="0">
                <a:sym typeface="Symbol" pitchFamily="18" charset="2"/>
              </a:rPr>
              <a:t>Angular momentum:</a:t>
            </a:r>
            <a:endParaRPr lang="en-US" sz="1800" b="1" u="sng" dirty="0">
              <a:sym typeface="Symbol" pitchFamily="18" charset="2"/>
            </a:endParaRPr>
          </a:p>
          <a:p>
            <a:endParaRPr lang="en-US" sz="1800" smtClean="0">
              <a:sym typeface="Symbol" pitchFamily="18" charset="2"/>
            </a:endParaRPr>
          </a:p>
          <a:p>
            <a:r>
              <a:rPr lang="en-US" sz="1800" smtClean="0">
                <a:sym typeface="Symbol" pitchFamily="18" charset="2"/>
              </a:rPr>
              <a:t>Magnitude</a:t>
            </a:r>
            <a:endParaRPr lang="en-US" sz="1800" dirty="0" smtClean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Planets </a:t>
            </a:r>
            <a:r>
              <a:rPr lang="en-US" sz="1800" dirty="0">
                <a:sym typeface="Symbol" pitchFamily="18" charset="2"/>
              </a:rPr>
              <a:t>around sun</a:t>
            </a:r>
          </a:p>
          <a:p>
            <a:pPr lvl="1">
              <a:buFontTx/>
              <a:buChar char="•"/>
            </a:pPr>
            <a:r>
              <a:rPr lang="en-US" sz="1800" dirty="0">
                <a:sym typeface="Symbol" pitchFamily="18" charset="2"/>
              </a:rPr>
              <a:t>Contracting Nebula | </a:t>
            </a:r>
            <a:r>
              <a:rPr lang="en-US" sz="1800" dirty="0">
                <a:sym typeface="Symbol" pitchFamily="18" charset="2"/>
                <a:hlinkClick r:id="rId3" action="ppaction://hlinkfile"/>
              </a:rPr>
              <a:t>IP Demo</a:t>
            </a:r>
            <a:endParaRPr lang="en-US" sz="1800" dirty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1800" dirty="0">
                <a:sym typeface="Symbol" pitchFamily="18" charset="2"/>
              </a:rPr>
              <a:t>Crazy Merry go round </a:t>
            </a:r>
            <a:r>
              <a:rPr lang="en-US" sz="1800" dirty="0" smtClean="0">
                <a:sym typeface="Symbol" pitchFamily="18" charset="2"/>
              </a:rPr>
              <a:t>tricks</a:t>
            </a:r>
          </a:p>
          <a:p>
            <a:pPr lvl="1">
              <a:buFontTx/>
              <a:buChar char="•"/>
            </a:pPr>
            <a:endParaRPr lang="en-US" sz="1800" dirty="0" smtClean="0">
              <a:sym typeface="Symbol" pitchFamily="18" charset="2"/>
            </a:endParaRPr>
          </a:p>
          <a:p>
            <a:r>
              <a:rPr lang="en-US" sz="1800" dirty="0" smtClean="0">
                <a:sym typeface="Symbol" pitchFamily="18" charset="2"/>
              </a:rPr>
              <a:t>Direction</a:t>
            </a:r>
            <a:endParaRPr lang="en-US" sz="1800" dirty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1800" dirty="0">
                <a:sym typeface="Symbol" pitchFamily="18" charset="2"/>
              </a:rPr>
              <a:t>Motorcycle</a:t>
            </a:r>
          </a:p>
          <a:p>
            <a:pPr lvl="2">
              <a:buFontTx/>
              <a:buChar char="•"/>
            </a:pPr>
            <a:r>
              <a:rPr lang="en-US" sz="1800" dirty="0">
                <a:sym typeface="Symbol" pitchFamily="18" charset="2"/>
              </a:rPr>
              <a:t>On a jump</a:t>
            </a:r>
          </a:p>
          <a:p>
            <a:pPr lvl="2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Revving (show drill) (BMW)</a:t>
            </a:r>
            <a:endParaRPr lang="en-US" sz="1800" dirty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1800" dirty="0">
                <a:sym typeface="Symbol" pitchFamily="18" charset="2"/>
              </a:rPr>
              <a:t>People jumping from </a:t>
            </a:r>
            <a:r>
              <a:rPr lang="en-US" sz="1800" dirty="0" smtClean="0">
                <a:sym typeface="Symbol" pitchFamily="18" charset="2"/>
              </a:rPr>
              <a:t>cliffs (video)</a:t>
            </a:r>
            <a:endParaRPr lang="en-US" sz="1800" dirty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1800" dirty="0">
                <a:sym typeface="Symbol" pitchFamily="18" charset="2"/>
              </a:rPr>
              <a:t>Aiming the </a:t>
            </a:r>
            <a:r>
              <a:rPr lang="en-US" sz="1800" dirty="0" smtClean="0">
                <a:sym typeface="Symbol" pitchFamily="18" charset="2"/>
              </a:rPr>
              <a:t>Hubble</a:t>
            </a:r>
          </a:p>
          <a:p>
            <a:pPr lvl="1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Demo stopping the gyroscope</a:t>
            </a:r>
          </a:p>
          <a:p>
            <a:pPr lvl="1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Demo Turning a gyro over</a:t>
            </a:r>
          </a:p>
          <a:p>
            <a:pPr lvl="1"/>
            <a:endParaRPr lang="en-US" sz="1800" dirty="0" smtClean="0">
              <a:sym typeface="Symbol" pitchFamily="18" charset="2"/>
            </a:endParaRPr>
          </a:p>
          <a:p>
            <a:r>
              <a:rPr lang="en-US" sz="1800" dirty="0" smtClean="0">
                <a:sym typeface="Symbol" pitchFamily="18" charset="2"/>
              </a:rPr>
              <a:t>Stability</a:t>
            </a:r>
          </a:p>
          <a:p>
            <a:pPr lvl="1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Gyroscopes</a:t>
            </a:r>
          </a:p>
          <a:p>
            <a:pPr lvl="2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Demo small</a:t>
            </a:r>
          </a:p>
          <a:p>
            <a:pPr lvl="2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Torpedoes</a:t>
            </a:r>
          </a:p>
          <a:p>
            <a:pPr lvl="2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In a suitcase</a:t>
            </a:r>
            <a:endParaRPr lang="en-US" sz="1800" dirty="0">
              <a:sym typeface="Symbol" pitchFamily="18" charset="2"/>
            </a:endParaRPr>
          </a:p>
          <a:p>
            <a:pPr lvl="1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Demo </a:t>
            </a:r>
            <a:r>
              <a:rPr lang="en-US" sz="1800" dirty="0">
                <a:sym typeface="Symbol" pitchFamily="18" charset="2"/>
              </a:rPr>
              <a:t>hanging gyro</a:t>
            </a:r>
          </a:p>
          <a:p>
            <a:pPr lvl="1">
              <a:buFontTx/>
              <a:buChar char="•"/>
            </a:pPr>
            <a:r>
              <a:rPr lang="en-US" sz="1800" dirty="0" smtClean="0">
                <a:sym typeface="Symbol" pitchFamily="18" charset="2"/>
              </a:rPr>
              <a:t>Bicycles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"/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"/>
                                        <p:tgtEl>
                                          <p:spTgt spid="105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"/>
                                        <p:tgtEl>
                                          <p:spTgt spid="1054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75"/>
                                        <p:tgtEl>
                                          <p:spTgt spid="1054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75"/>
                                        <p:tgtEl>
                                          <p:spTgt spid="1054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"/>
                                        <p:tgtEl>
                                          <p:spTgt spid="1054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75"/>
                                        <p:tgtEl>
                                          <p:spTgt spid="1054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"/>
                                        <p:tgtEl>
                                          <p:spTgt spid="1054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75"/>
                                        <p:tgtEl>
                                          <p:spTgt spid="10547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"/>
                                        <p:tgtEl>
                                          <p:spTgt spid="10547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"/>
                                        <p:tgtEl>
                                          <p:spTgt spid="10547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75"/>
                                        <p:tgtEl>
                                          <p:spTgt spid="10547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75"/>
                                        <p:tgtEl>
                                          <p:spTgt spid="105475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601458" y="190500"/>
            <a:ext cx="2627642" cy="618630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3600"/>
              <a:t>Linear:</a:t>
            </a:r>
          </a:p>
          <a:p>
            <a:pPr algn="r"/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s/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t = v</a:t>
            </a:r>
          </a:p>
          <a:p>
            <a:pPr algn="r"/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v/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t = a</a:t>
            </a:r>
          </a:p>
          <a:p>
            <a:pPr algn="r"/>
            <a:r>
              <a:rPr lang="en-US" sz="3600"/>
              <a:t>u + at = v</a:t>
            </a:r>
          </a:p>
          <a:p>
            <a:pPr algn="r"/>
            <a:r>
              <a:rPr lang="en-US" sz="3600"/>
              <a:t>ut +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at</a:t>
            </a:r>
            <a:r>
              <a:rPr lang="en-US" sz="3600" baseline="30000"/>
              <a:t>2</a:t>
            </a:r>
            <a:r>
              <a:rPr lang="en-US" sz="3600"/>
              <a:t> = s</a:t>
            </a:r>
          </a:p>
          <a:p>
            <a:pPr algn="r"/>
            <a:r>
              <a:rPr lang="en-US" sz="3600"/>
              <a:t>u</a:t>
            </a:r>
            <a:r>
              <a:rPr lang="en-US" sz="3600" baseline="30000"/>
              <a:t>2</a:t>
            </a:r>
            <a:r>
              <a:rPr lang="en-US" sz="3600"/>
              <a:t> + 2as = v</a:t>
            </a:r>
            <a:r>
              <a:rPr lang="en-US" sz="3600" baseline="30000"/>
              <a:t>2</a:t>
            </a:r>
          </a:p>
          <a:p>
            <a:pPr algn="r"/>
            <a:r>
              <a:rPr lang="en-US" sz="3600"/>
              <a:t>(u + v)t/2 = s</a:t>
            </a:r>
          </a:p>
          <a:p>
            <a:pPr algn="r"/>
            <a:r>
              <a:rPr lang="en-US" sz="3600"/>
              <a:t>ma = F</a:t>
            </a:r>
          </a:p>
          <a:p>
            <a:pPr algn="r"/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mv</a:t>
            </a:r>
            <a:r>
              <a:rPr lang="en-US" sz="3600" baseline="30000"/>
              <a:t>2</a:t>
            </a:r>
            <a:r>
              <a:rPr lang="en-US" sz="3600"/>
              <a:t> = E</a:t>
            </a:r>
            <a:r>
              <a:rPr lang="en-US" sz="3600" baseline="-25000"/>
              <a:t>kin</a:t>
            </a:r>
          </a:p>
          <a:p>
            <a:pPr algn="r"/>
            <a:r>
              <a:rPr lang="en-US" sz="3600"/>
              <a:t>Fs = W</a:t>
            </a:r>
          </a:p>
          <a:p>
            <a:pPr algn="r"/>
            <a:r>
              <a:rPr lang="en-US" sz="3600"/>
              <a:t>mv = 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419601" y="190500"/>
            <a:ext cx="3220753" cy="56323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Angular:</a:t>
            </a:r>
          </a:p>
          <a:p>
            <a:r>
              <a:rPr lang="en-US" sz="3600">
                <a:sym typeface="Symbol" pitchFamily="18" charset="2"/>
              </a:rPr>
              <a:t> = </a:t>
            </a:r>
            <a:r>
              <a:rPr lang="en-US" sz="3600"/>
              <a:t>/</a:t>
            </a:r>
            <a:r>
              <a:rPr lang="en-US" sz="3600">
                <a:sym typeface="Symbol" pitchFamily="18" charset="2"/>
              </a:rPr>
              <a:t></a:t>
            </a:r>
            <a:r>
              <a:rPr lang="en-US" sz="3600"/>
              <a:t>t</a:t>
            </a:r>
            <a:r>
              <a:rPr lang="en-US" sz="3600">
                <a:sym typeface="Symbol" pitchFamily="18" charset="2"/>
              </a:rPr>
              <a:t> </a:t>
            </a:r>
          </a:p>
          <a:p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 = </a:t>
            </a:r>
            <a:r>
              <a:rPr lang="en-US" sz="3600">
                <a:solidFill>
                  <a:srgbClr val="FF0000"/>
                </a:solidFill>
              </a:rPr>
              <a:t>/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en-US" sz="3600">
                <a:solidFill>
                  <a:srgbClr val="FF0000"/>
                </a:solidFill>
              </a:rPr>
              <a:t>t*</a:t>
            </a:r>
          </a:p>
          <a:p>
            <a:r>
              <a:rPr lang="en-US" sz="3600">
                <a:sym typeface="Symbol" pitchFamily="18" charset="2"/>
              </a:rPr>
              <a:t></a:t>
            </a:r>
            <a:r>
              <a:rPr lang="en-US" sz="3600"/>
              <a:t> = </a:t>
            </a:r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-25000">
                <a:sym typeface="Symbol" pitchFamily="18" charset="2"/>
              </a:rPr>
              <a:t>o</a:t>
            </a:r>
            <a:r>
              <a:rPr lang="en-US" sz="3600"/>
              <a:t> + </a:t>
            </a:r>
            <a:r>
              <a:rPr lang="en-US" sz="3600">
                <a:sym typeface="Symbol" pitchFamily="18" charset="2"/>
              </a:rPr>
              <a:t></a:t>
            </a:r>
            <a:r>
              <a:rPr lang="en-US" sz="3600"/>
              <a:t>t</a:t>
            </a:r>
          </a:p>
          <a:p>
            <a:r>
              <a:rPr lang="en-US" sz="3600">
                <a:sym typeface="Symbol" pitchFamily="18" charset="2"/>
              </a:rPr>
              <a:t> = </a:t>
            </a:r>
            <a:r>
              <a:rPr lang="en-US" sz="3600" baseline="-25000">
                <a:sym typeface="Symbol" pitchFamily="18" charset="2"/>
              </a:rPr>
              <a:t>o</a:t>
            </a:r>
            <a:r>
              <a:rPr lang="en-US" sz="3600"/>
              <a:t>t +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>
                <a:sym typeface="Symbol" pitchFamily="18" charset="2"/>
              </a:rPr>
              <a:t></a:t>
            </a:r>
            <a:r>
              <a:rPr lang="en-US" sz="3600"/>
              <a:t>t</a:t>
            </a:r>
            <a:r>
              <a:rPr lang="en-US" sz="3600" baseline="30000"/>
              <a:t>2</a:t>
            </a:r>
          </a:p>
          <a:p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30000"/>
              <a:t>2</a:t>
            </a:r>
            <a:r>
              <a:rPr lang="en-US" sz="3600"/>
              <a:t> = </a:t>
            </a:r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-25000">
                <a:sym typeface="Symbol" pitchFamily="18" charset="2"/>
              </a:rPr>
              <a:t>o</a:t>
            </a:r>
            <a:r>
              <a:rPr lang="en-US" sz="3600" baseline="30000"/>
              <a:t>2</a:t>
            </a:r>
            <a:r>
              <a:rPr lang="en-US" sz="3600"/>
              <a:t> + 2</a:t>
            </a:r>
            <a:r>
              <a:rPr lang="en-US" sz="3600">
                <a:sym typeface="Symbol" pitchFamily="18" charset="2"/>
              </a:rPr>
              <a:t></a:t>
            </a:r>
          </a:p>
          <a:p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 = </a:t>
            </a:r>
            <a:r>
              <a:rPr lang="en-US" sz="3600">
                <a:solidFill>
                  <a:srgbClr val="FF0000"/>
                </a:solidFill>
              </a:rPr>
              <a:t>(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3600" baseline="-2500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sz="3600">
                <a:solidFill>
                  <a:srgbClr val="FF0000"/>
                </a:solidFill>
              </a:rPr>
              <a:t> + 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3600">
                <a:solidFill>
                  <a:srgbClr val="FF0000"/>
                </a:solidFill>
              </a:rPr>
              <a:t>)t/2*</a:t>
            </a:r>
          </a:p>
          <a:p>
            <a:r>
              <a:rPr lang="en-US" sz="3600">
                <a:sym typeface="Symbol" pitchFamily="18" charset="2"/>
              </a:rPr>
              <a:t> </a:t>
            </a:r>
            <a:r>
              <a:rPr lang="en-US" sz="3600"/>
              <a:t>= I</a:t>
            </a:r>
            <a:r>
              <a:rPr lang="en-US" sz="3600">
                <a:sym typeface="Symbol" pitchFamily="18" charset="2"/>
              </a:rPr>
              <a:t></a:t>
            </a:r>
          </a:p>
          <a:p>
            <a:r>
              <a:rPr lang="en-US" sz="3600"/>
              <a:t>E</a:t>
            </a:r>
            <a:r>
              <a:rPr lang="en-US" sz="3600" baseline="-25000"/>
              <a:t>k rot</a:t>
            </a:r>
            <a:r>
              <a:rPr lang="en-US" sz="3600"/>
              <a:t> = </a:t>
            </a:r>
            <a:r>
              <a:rPr lang="en-US" sz="3600" baseline="30000"/>
              <a:t>1</a:t>
            </a:r>
            <a:r>
              <a:rPr lang="en-US" sz="3600"/>
              <a:t>/</a:t>
            </a:r>
            <a:r>
              <a:rPr lang="en-US" sz="3600" baseline="-25000"/>
              <a:t>2</a:t>
            </a:r>
            <a:r>
              <a:rPr lang="en-US" sz="3600"/>
              <a:t>I</a:t>
            </a:r>
            <a:r>
              <a:rPr lang="en-US" sz="3600">
                <a:sym typeface="Symbol" pitchFamily="18" charset="2"/>
              </a:rPr>
              <a:t></a:t>
            </a:r>
            <a:r>
              <a:rPr lang="en-US" sz="3600" baseline="30000"/>
              <a:t>2</a:t>
            </a:r>
          </a:p>
          <a:p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W </a:t>
            </a:r>
            <a:r>
              <a:rPr lang="en-US" sz="3600">
                <a:solidFill>
                  <a:srgbClr val="FF0000"/>
                </a:solidFill>
              </a:rPr>
              <a:t>= 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*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441950" y="5376333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4530725" y="4761178"/>
            <a:ext cx="1411477" cy="64633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L = I</a:t>
            </a:r>
            <a:r>
              <a:rPr lang="en-US" sz="3600">
                <a:sym typeface="Symbol" pitchFamily="18" charset="2"/>
              </a:rPr>
              <a:t>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638300"/>
            <a:ext cx="13131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smtClean="0"/>
              <a:t>8N</a:t>
            </a:r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12726" y="113771"/>
            <a:ext cx="870267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u="sng" dirty="0">
                <a:sym typeface="Symbol" pitchFamily="18" charset="2"/>
              </a:rPr>
              <a:t>Example:</a:t>
            </a:r>
            <a:r>
              <a:rPr lang="en-US" sz="3200" dirty="0"/>
              <a:t> What is the angular momentum of a 23 cm radius 5.43 kg grinding wheel at 1500 RPMs?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 = </a:t>
            </a:r>
            <a:r>
              <a:rPr lang="en-US" dirty="0" err="1" smtClean="0"/>
              <a:t>mv</a:t>
            </a:r>
            <a:r>
              <a:rPr lang="en-US" dirty="0" smtClean="0"/>
              <a:t>, so L = I</a:t>
            </a:r>
            <a:r>
              <a:rPr lang="en-US" dirty="0" smtClean="0">
                <a:sym typeface="Symbol"/>
              </a:rPr>
              <a:t>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24801" y="5334000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22.6 kg m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s</a:t>
            </a:r>
            <a:r>
              <a:rPr lang="en-US" sz="1200" baseline="30000" dirty="0" smtClean="0"/>
              <a:t>-1</a:t>
            </a:r>
            <a:endParaRPr lang="en-US" sz="1200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026"/>
          <p:cNvSpPr txBox="1">
            <a:spLocks noChangeArrowheads="1"/>
          </p:cNvSpPr>
          <p:nvPr/>
        </p:nvSpPr>
        <p:spPr bwMode="auto">
          <a:xfrm>
            <a:off x="1765167" y="889000"/>
            <a:ext cx="528029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Angular momentum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endParaRPr lang="en-US"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Angular Momentum of an object with an angular velocity of 12 rad/s, and a moment of inertia of 56 kgm</a:t>
            </a:r>
            <a:r>
              <a:rPr lang="en-US" sz="3200" baseline="30000" dirty="0"/>
              <a:t>2</a:t>
            </a:r>
            <a:r>
              <a:rPr lang="en-US" sz="3200" dirty="0"/>
              <a:t>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272771"/>
            <a:ext cx="8686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L = I</a:t>
            </a:r>
            <a:r>
              <a:rPr lang="en-US" sz="2000" dirty="0">
                <a:sym typeface="Symbol" pitchFamily="18" charset="2"/>
              </a:rPr>
              <a:t></a:t>
            </a:r>
          </a:p>
          <a:p>
            <a:r>
              <a:rPr lang="en-US" sz="2000" dirty="0"/>
              <a:t>L = (</a:t>
            </a:r>
            <a:r>
              <a:rPr lang="en-US" dirty="0"/>
              <a:t>56 kgm</a:t>
            </a:r>
            <a:r>
              <a:rPr lang="en-US" baseline="30000" dirty="0"/>
              <a:t>2</a:t>
            </a:r>
            <a:r>
              <a:rPr lang="en-US" sz="2000" dirty="0"/>
              <a:t>)(</a:t>
            </a:r>
            <a:r>
              <a:rPr lang="en-US" dirty="0"/>
              <a:t>12 rad/s</a:t>
            </a:r>
            <a:r>
              <a:rPr lang="en-US" sz="2000" dirty="0"/>
              <a:t>) = 672 </a:t>
            </a:r>
            <a:r>
              <a:rPr lang="en-US" dirty="0"/>
              <a:t>kgm</a:t>
            </a:r>
            <a:r>
              <a:rPr lang="en-US" baseline="30000" dirty="0"/>
              <a:t>2</a:t>
            </a:r>
            <a:r>
              <a:rPr lang="en-US" sz="2000" dirty="0"/>
              <a:t>/s</a:t>
            </a:r>
          </a:p>
          <a:p>
            <a:r>
              <a:rPr lang="en-US" sz="2000" dirty="0"/>
              <a:t>L = </a:t>
            </a:r>
            <a:r>
              <a:rPr lang="en-US" sz="2000" u="sng" dirty="0"/>
              <a:t>670 </a:t>
            </a:r>
            <a:r>
              <a:rPr lang="en-US" u="sng" dirty="0"/>
              <a:t>kgm</a:t>
            </a:r>
            <a:r>
              <a:rPr lang="en-US" u="sng" baseline="30000" dirty="0"/>
              <a:t>2</a:t>
            </a:r>
            <a:r>
              <a:rPr lang="en-US" sz="2000" u="sng" dirty="0"/>
              <a:t>/s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52401" y="5418667"/>
            <a:ext cx="105349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670 </a:t>
            </a:r>
            <a:r>
              <a:rPr lang="en-US" sz="1600"/>
              <a:t>kgm</a:t>
            </a:r>
            <a:r>
              <a:rPr lang="en-US" sz="1600" baseline="30000"/>
              <a:t>2</a:t>
            </a:r>
            <a:r>
              <a:rPr lang="en-US" sz="1400"/>
              <a:t>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must be the angular velocity of a flywheel that is a 22.4 kg, 54 cm radius cylinder to have 450 kgm</a:t>
            </a:r>
            <a:r>
              <a:rPr lang="en-US" sz="3200" baseline="30000" dirty="0"/>
              <a:t>2</a:t>
            </a:r>
            <a:r>
              <a:rPr lang="en-US" sz="3200" dirty="0"/>
              <a:t>/s of angular momentum? hint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28600" y="2272771"/>
            <a:ext cx="868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L = I</a:t>
            </a:r>
            <a:r>
              <a:rPr lang="en-US" sz="2000" dirty="0">
                <a:sym typeface="Symbol" pitchFamily="18" charset="2"/>
              </a:rPr>
              <a:t>, I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</a:p>
          <a:p>
            <a:pPr eaLnBrk="0" hangingPunct="0"/>
            <a:r>
              <a:rPr lang="en-US" sz="2000" dirty="0"/>
              <a:t>L = I</a:t>
            </a:r>
            <a:r>
              <a:rPr lang="en-US" sz="2000" dirty="0">
                <a:sym typeface="Symbol" pitchFamily="18" charset="2"/>
              </a:rPr>
              <a:t> = (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  <a:r>
              <a:rPr lang="en-US" sz="2000" dirty="0">
                <a:sym typeface="Symbol" pitchFamily="18" charset="2"/>
              </a:rPr>
              <a:t>)</a:t>
            </a:r>
          </a:p>
          <a:p>
            <a:pPr eaLnBrk="0" hangingPunct="0"/>
            <a:r>
              <a:rPr lang="en-US" sz="1800" dirty="0">
                <a:sym typeface="Symbol" pitchFamily="18" charset="2"/>
              </a:rPr>
              <a:t> = L/(</a:t>
            </a:r>
            <a:r>
              <a:rPr lang="en-US" sz="1800" baseline="30000" dirty="0"/>
              <a:t>1</a:t>
            </a:r>
            <a:r>
              <a:rPr lang="en-US" sz="1800" dirty="0"/>
              <a:t>/</a:t>
            </a:r>
            <a:r>
              <a:rPr lang="en-US" sz="1800" baseline="-25000" dirty="0"/>
              <a:t>2</a:t>
            </a:r>
            <a:r>
              <a:rPr lang="en-US" sz="1800" dirty="0"/>
              <a:t>mr</a:t>
            </a:r>
            <a:r>
              <a:rPr lang="en-US" sz="1800" baseline="30000" dirty="0"/>
              <a:t>2</a:t>
            </a:r>
            <a:r>
              <a:rPr lang="en-US" sz="1800" dirty="0">
                <a:sym typeface="Symbol" pitchFamily="18" charset="2"/>
              </a:rPr>
              <a:t>) = (</a:t>
            </a:r>
            <a:r>
              <a:rPr lang="en-US" sz="1800" dirty="0"/>
              <a:t>450 kgm</a:t>
            </a:r>
            <a:r>
              <a:rPr lang="en-US" sz="1800" baseline="30000" dirty="0"/>
              <a:t>2</a:t>
            </a:r>
            <a:r>
              <a:rPr lang="en-US" sz="1800" dirty="0"/>
              <a:t>/s</a:t>
            </a:r>
            <a:r>
              <a:rPr lang="en-US" sz="1800" dirty="0">
                <a:sym typeface="Symbol" pitchFamily="18" charset="2"/>
              </a:rPr>
              <a:t>)/(</a:t>
            </a:r>
            <a:r>
              <a:rPr lang="en-US" sz="1800" baseline="30000" dirty="0"/>
              <a:t>1</a:t>
            </a:r>
            <a:r>
              <a:rPr lang="en-US" sz="1800" dirty="0"/>
              <a:t>/</a:t>
            </a:r>
            <a:r>
              <a:rPr lang="en-US" sz="1800" baseline="-25000" dirty="0"/>
              <a:t>2</a:t>
            </a:r>
            <a:r>
              <a:rPr lang="en-US" sz="1800" dirty="0"/>
              <a:t>(22.4 kg)(.54 m)</a:t>
            </a:r>
            <a:r>
              <a:rPr lang="en-US" sz="1800" baseline="30000" dirty="0"/>
              <a:t>2</a:t>
            </a:r>
            <a:r>
              <a:rPr lang="en-US" sz="1800" dirty="0">
                <a:sym typeface="Symbol" pitchFamily="18" charset="2"/>
              </a:rPr>
              <a:t>)</a:t>
            </a:r>
          </a:p>
          <a:p>
            <a:pPr eaLnBrk="0" hangingPunct="0"/>
            <a:r>
              <a:rPr lang="en-US" sz="1800" dirty="0">
                <a:sym typeface="Symbol" pitchFamily="18" charset="2"/>
              </a:rPr>
              <a:t> = 137.79 rad/s = </a:t>
            </a:r>
            <a:r>
              <a:rPr lang="en-US" sz="1800" u="sng" dirty="0">
                <a:sym typeface="Symbol" pitchFamily="18" charset="2"/>
              </a:rPr>
              <a:t>140 rad/s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75373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140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angular momentum of a 3.45 kg, 33 cm radius bike wheel traveling 12.5 m/s.  Assume it is a thin ring.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28600" y="18415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ym typeface="Symbol" pitchFamily="18" charset="2"/>
              </a:rPr>
              <a:t>I = mr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= (3.45 kg)(.33 m)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= 0.3757 kgm</a:t>
            </a:r>
            <a:r>
              <a:rPr lang="en-US" sz="2000" baseline="30000" dirty="0">
                <a:sym typeface="Symbol" pitchFamily="18" charset="2"/>
              </a:rPr>
              <a:t>2</a:t>
            </a:r>
          </a:p>
          <a:p>
            <a:r>
              <a:rPr lang="en-US" sz="2000" dirty="0">
                <a:sym typeface="Symbol" pitchFamily="18" charset="2"/>
              </a:rPr>
              <a:t></a:t>
            </a:r>
            <a:r>
              <a:rPr lang="en-US" sz="2000" dirty="0"/>
              <a:t> = v/r = (12.5 m/s)/(.33 m) = 37.879 rad/s</a:t>
            </a:r>
          </a:p>
          <a:p>
            <a:r>
              <a:rPr lang="en-US" sz="2000" dirty="0"/>
              <a:t>L = I</a:t>
            </a:r>
            <a:r>
              <a:rPr lang="en-US" sz="2000" dirty="0">
                <a:sym typeface="Symbol" pitchFamily="18" charset="2"/>
              </a:rPr>
              <a:t> = 14 kgm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/s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52401" y="5461000"/>
            <a:ext cx="8050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14 kgm</a:t>
            </a:r>
            <a:r>
              <a:rPr lang="en-US" sz="1200" baseline="30000"/>
              <a:t>2</a:t>
            </a:r>
            <a:r>
              <a:rPr lang="en-US" sz="1200"/>
              <a:t>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1166</Words>
  <Application>Microsoft Office PowerPoint</Application>
  <PresentationFormat>On-screen Show (16:10)</PresentationFormat>
  <Paragraphs>162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243</cp:revision>
  <dcterms:created xsi:type="dcterms:W3CDTF">2015-02-23T20:45:27Z</dcterms:created>
  <dcterms:modified xsi:type="dcterms:W3CDTF">2019-01-30T19:08:27Z</dcterms:modified>
</cp:coreProperties>
</file>