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media/audio1.bin" ContentType="audio/unknown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4" r:id="rId2"/>
    <p:sldId id="299" r:id="rId3"/>
    <p:sldId id="298" r:id="rId4"/>
    <p:sldId id="307" r:id="rId5"/>
    <p:sldId id="318" r:id="rId6"/>
    <p:sldId id="319" r:id="rId7"/>
    <p:sldId id="339" r:id="rId8"/>
    <p:sldId id="320" r:id="rId9"/>
    <p:sldId id="308" r:id="rId10"/>
    <p:sldId id="340" r:id="rId11"/>
    <p:sldId id="341" r:id="rId12"/>
    <p:sldId id="310" r:id="rId13"/>
    <p:sldId id="309" r:id="rId14"/>
    <p:sldId id="311" r:id="rId15"/>
    <p:sldId id="312" r:id="rId16"/>
    <p:sldId id="329" r:id="rId17"/>
    <p:sldId id="331" r:id="rId18"/>
    <p:sldId id="332" r:id="rId19"/>
    <p:sldId id="333" r:id="rId20"/>
    <p:sldId id="334" r:id="rId21"/>
    <p:sldId id="335" r:id="rId22"/>
    <p:sldId id="321" r:id="rId23"/>
    <p:sldId id="322" r:id="rId24"/>
    <p:sldId id="323" r:id="rId25"/>
    <p:sldId id="324" r:id="rId26"/>
    <p:sldId id="330" r:id="rId27"/>
    <p:sldId id="342" r:id="rId28"/>
    <p:sldId id="336" r:id="rId29"/>
    <p:sldId id="325" r:id="rId30"/>
    <p:sldId id="326" r:id="rId31"/>
    <p:sldId id="338" r:id="rId32"/>
    <p:sldId id="327" r:id="rId33"/>
    <p:sldId id="328" r:id="rId34"/>
    <p:sldId id="343" r:id="rId35"/>
    <p:sldId id="337" r:id="rId36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CC"/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3668" autoAdjust="0"/>
    <p:restoredTop sz="90929"/>
  </p:normalViewPr>
  <p:slideViewPr>
    <p:cSldViewPr>
      <p:cViewPr varScale="1">
        <p:scale>
          <a:sx n="138" d="100"/>
          <a:sy n="138" d="100"/>
        </p:scale>
        <p:origin x="-112" y="-12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FA3DD-E909-48C1-BB64-5C628A943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DF1CE-5271-469F-B969-184421713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8D208-6DA7-4A4B-A4CA-A2E93BBE6C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FC594-D190-4E4F-B6A5-E7EB1D5A8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54C89-1587-48EE-93B5-D7E72F73B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E5641-4D34-4505-BCBC-B9B92A9411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3BFA1-B6DC-4479-876E-E126DBA49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A2534-C5DA-46AC-9135-DAB2DA4D2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1C86B-5FD1-431F-A644-148B0A021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8D647-0CA6-4665-8281-8EB1800DB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3673C-2C1C-4E43-977E-BDE5C6E37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13BBF4-E9F0-476A-B96E-FCAB3B364C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slide" Target="slide22.xml"/><Relationship Id="rId12" Type="http://schemas.openxmlformats.org/officeDocument/2006/relationships/slide" Target="slide26.xml"/><Relationship Id="rId13" Type="http://schemas.openxmlformats.org/officeDocument/2006/relationships/slide" Target="slide28.xml"/><Relationship Id="rId14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slide" Target="slide2.xml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9.xml"/><Relationship Id="rId7" Type="http://schemas.openxmlformats.org/officeDocument/2006/relationships/slide" Target="slide12.xml"/><Relationship Id="rId8" Type="http://schemas.openxmlformats.org/officeDocument/2006/relationships/slide" Target="slide16.xml"/><Relationship Id="rId9" Type="http://schemas.openxmlformats.org/officeDocument/2006/relationships/slide" Target="slide19.xml"/><Relationship Id="rId10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4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2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4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2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4" Type="http://schemas.openxmlformats.org/officeDocument/2006/relationships/slide" Target="slide32.xml"/><Relationship Id="rId5" Type="http://schemas.openxmlformats.org/officeDocument/2006/relationships/slide" Target="slide33.xml"/><Relationship Id="rId6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2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254000"/>
            <a:ext cx="8610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 dirty="0"/>
              <a:t>Angular Mechanics</a:t>
            </a:r>
            <a:r>
              <a:rPr lang="en-US" sz="1600" dirty="0"/>
              <a:t> - </a:t>
            </a:r>
            <a:r>
              <a:rPr lang="en-US" sz="1400" dirty="0"/>
              <a:t>Torque and moment of inertia</a:t>
            </a:r>
          </a:p>
          <a:p>
            <a:r>
              <a:rPr lang="en-US" sz="3200" dirty="0"/>
              <a:t>Contents:</a:t>
            </a:r>
            <a:endParaRPr lang="en-US" sz="2000" dirty="0"/>
          </a:p>
          <a:p>
            <a:pPr lvl="1">
              <a:buFontTx/>
              <a:buChar char="•"/>
            </a:pPr>
            <a:r>
              <a:rPr lang="en-US" sz="2000" dirty="0"/>
              <a:t>Review</a:t>
            </a:r>
          </a:p>
          <a:p>
            <a:pPr lvl="2">
              <a:buFontTx/>
              <a:buChar char="•"/>
            </a:pPr>
            <a:r>
              <a:rPr lang="en-US" sz="2000" dirty="0">
                <a:hlinkClick r:id="rId2" action="ppaction://hlinksldjump"/>
              </a:rPr>
              <a:t>Linear and angular </a:t>
            </a:r>
            <a:r>
              <a:rPr lang="en-US" sz="2000" dirty="0" err="1">
                <a:hlinkClick r:id="rId2" action="ppaction://hlinksldjump"/>
              </a:rPr>
              <a:t>Qtys</a:t>
            </a:r>
            <a:endParaRPr lang="en-US" sz="2000" dirty="0"/>
          </a:p>
          <a:p>
            <a:pPr lvl="2">
              <a:buFontTx/>
              <a:buChar char="•"/>
            </a:pPr>
            <a:r>
              <a:rPr lang="en-US" sz="2000" dirty="0">
                <a:hlinkClick r:id="rId3" action="ppaction://hlinksldjump"/>
              </a:rPr>
              <a:t>Tangential Relationships</a:t>
            </a:r>
            <a:endParaRPr lang="en-US" sz="2000" dirty="0"/>
          </a:p>
          <a:p>
            <a:pPr lvl="2">
              <a:buFontTx/>
              <a:buChar char="•"/>
            </a:pPr>
            <a:r>
              <a:rPr lang="en-US" sz="2000" dirty="0">
                <a:hlinkClick r:id="rId4" action="ppaction://hlinksldjump"/>
              </a:rPr>
              <a:t>Angular Kinematics</a:t>
            </a:r>
            <a:endParaRPr lang="en-US" sz="2000" dirty="0"/>
          </a:p>
          <a:p>
            <a:pPr lvl="1">
              <a:buFontTx/>
              <a:buChar char="•"/>
            </a:pPr>
            <a:r>
              <a:rPr lang="en-US" sz="2000" dirty="0">
                <a:hlinkClick r:id="rId5" action="ppaction://hlinksldjump"/>
              </a:rPr>
              <a:t>Torque</a:t>
            </a:r>
            <a:endParaRPr lang="en-US" sz="2000" dirty="0"/>
          </a:p>
          <a:p>
            <a:pPr lvl="2">
              <a:buFontTx/>
              <a:buChar char="•"/>
            </a:pPr>
            <a:r>
              <a:rPr lang="en-US" sz="2000" dirty="0">
                <a:hlinkClick r:id="rId6" action="ppaction://hlinksldjump"/>
              </a:rPr>
              <a:t>Example</a:t>
            </a:r>
            <a:r>
              <a:rPr lang="en-US" sz="2000" dirty="0"/>
              <a:t> | </a:t>
            </a:r>
            <a:r>
              <a:rPr lang="en-US" sz="2000" dirty="0">
                <a:hlinkClick r:id="rId7" action="ppaction://hlinksldjump"/>
              </a:rPr>
              <a:t>Whiteboard</a:t>
            </a:r>
            <a:endParaRPr lang="en-US" sz="2000" dirty="0"/>
          </a:p>
          <a:p>
            <a:pPr lvl="1">
              <a:buFontTx/>
              <a:buChar char="•"/>
            </a:pPr>
            <a:r>
              <a:rPr lang="en-US" sz="2000" dirty="0">
                <a:hlinkClick r:id="rId8" action="ppaction://hlinksldjump"/>
              </a:rPr>
              <a:t>Moment of Inertia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  <a:hlinkClick r:id="rId8" action="ppaction://hlinksldjump"/>
              </a:rPr>
              <a:t>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9" action="ppaction://hlinksldjump"/>
              </a:rPr>
              <a:t>D</a:t>
            </a:r>
            <a:endParaRPr lang="en-US" sz="2000" dirty="0">
              <a:solidFill>
                <a:srgbClr val="FF0000"/>
              </a:solidFill>
            </a:endParaRPr>
          </a:p>
          <a:p>
            <a:pPr lvl="2">
              <a:buFontTx/>
              <a:buChar char="•"/>
            </a:pPr>
            <a:r>
              <a:rPr lang="en-US" sz="2000" dirty="0">
                <a:hlinkClick r:id="rId10" action="ppaction://hlinksldjump"/>
              </a:rPr>
              <a:t>Example</a:t>
            </a:r>
            <a:r>
              <a:rPr lang="en-US" sz="2000" dirty="0"/>
              <a:t> | </a:t>
            </a:r>
            <a:r>
              <a:rPr lang="en-US" sz="2000" dirty="0">
                <a:hlinkClick r:id="rId11" action="ppaction://hlinksldjump"/>
              </a:rPr>
              <a:t>Whiteboard</a:t>
            </a:r>
            <a:endParaRPr lang="en-US" sz="2000" dirty="0"/>
          </a:p>
          <a:p>
            <a:pPr lvl="1">
              <a:buFontTx/>
              <a:buChar char="•"/>
            </a:pPr>
            <a:r>
              <a:rPr lang="en-US" sz="2000" dirty="0">
                <a:hlinkClick r:id="rId12" action="ppaction://hlinksldjump"/>
              </a:rPr>
              <a:t>Torque and Moment of inertia</a:t>
            </a:r>
            <a:endParaRPr lang="en-US" sz="2000" dirty="0"/>
          </a:p>
          <a:p>
            <a:pPr lvl="2">
              <a:buFontTx/>
              <a:buChar char="•"/>
            </a:pPr>
            <a:r>
              <a:rPr lang="en-US" sz="2000" dirty="0">
                <a:hlinkClick r:id="rId13" action="ppaction://hlinksldjump"/>
              </a:rPr>
              <a:t>Example</a:t>
            </a:r>
            <a:r>
              <a:rPr lang="en-US" sz="2000" dirty="0"/>
              <a:t> | </a:t>
            </a:r>
            <a:r>
              <a:rPr lang="en-US" sz="2000" dirty="0">
                <a:hlinkClick r:id="rId14" action="ppaction://hlinksldjump"/>
              </a:rPr>
              <a:t>Whiteboard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9165" y="93045"/>
            <a:ext cx="709612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099756" y="3866762"/>
            <a:ext cx="4845182" cy="1508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9164" y="93046"/>
            <a:ext cx="6614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OK, so you know about torque,   Which set of gears is easier to use then?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0" y="4268563"/>
            <a:ext cx="1163725" cy="1446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91400" y="684174"/>
            <a:ext cx="1384300" cy="3175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981F5C97-B2F0-2A41-A9DE-B8131D739D6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95400" y="529167"/>
            <a:ext cx="6057900" cy="4646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8691" y="221390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Gears on your bicycle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652300" y="889000"/>
            <a:ext cx="3499676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u="sng"/>
              <a:t>Whiteboards:</a:t>
            </a:r>
          </a:p>
          <a:p>
            <a:pPr algn="ctr"/>
            <a:r>
              <a:rPr lang="en-US" sz="4800"/>
              <a:t> Torque</a:t>
            </a:r>
          </a:p>
          <a:p>
            <a:pPr algn="ctr"/>
            <a:r>
              <a:rPr lang="en-US" sz="4800">
                <a:hlinkClick r:id="rId2" action="ppaction://hlinksldjump"/>
              </a:rPr>
              <a:t>1</a:t>
            </a:r>
            <a:r>
              <a:rPr lang="en-US" sz="4800"/>
              <a:t> | </a:t>
            </a:r>
            <a:r>
              <a:rPr lang="en-US" sz="4800">
                <a:hlinkClick r:id="rId3" action="ppaction://hlinksldjump"/>
              </a:rPr>
              <a:t>2</a:t>
            </a:r>
            <a:r>
              <a:rPr lang="en-US" sz="4800"/>
              <a:t> | </a:t>
            </a:r>
            <a:r>
              <a:rPr lang="en-US" sz="4800">
                <a:hlinkClick r:id="rId4" action="ppaction://hlinksldjump"/>
              </a:rPr>
              <a:t>3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04801" y="127000"/>
            <a:ext cx="80930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What is the torque when you have 25 N of force perpendicular 75 cm from the center of rotation?</a:t>
            </a:r>
            <a:endParaRPr lang="en-US" sz="3600" dirty="0">
              <a:sym typeface="Symbol" pitchFamily="18" charset="2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28600" y="1841501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 dirty="0" smtClean="0">
                <a:sym typeface="Symbol"/>
              </a:rPr>
              <a:t></a:t>
            </a:r>
            <a:r>
              <a:rPr lang="en-US" sz="4000" dirty="0" smtClean="0">
                <a:sym typeface="Symbol" pitchFamily="18" charset="2"/>
              </a:rPr>
              <a:t> </a:t>
            </a:r>
            <a:r>
              <a:rPr lang="en-US" sz="4000" dirty="0">
                <a:sym typeface="Symbol" pitchFamily="18" charset="2"/>
              </a:rPr>
              <a:t>=</a:t>
            </a:r>
            <a:r>
              <a:rPr lang="en-US" sz="4000" dirty="0"/>
              <a:t> </a:t>
            </a:r>
            <a:r>
              <a:rPr lang="en-US" sz="4000" dirty="0" err="1">
                <a:sym typeface="Symbol" pitchFamily="18" charset="2"/>
              </a:rPr>
              <a:t>rFsin</a:t>
            </a:r>
            <a:r>
              <a:rPr lang="en-US" sz="4000" dirty="0">
                <a:sym typeface="Symbol" pitchFamily="18" charset="2"/>
              </a:rPr>
              <a:t></a:t>
            </a:r>
            <a:endParaRPr lang="en-US" sz="4000" dirty="0"/>
          </a:p>
          <a:p>
            <a:pPr eaLnBrk="0" hangingPunct="0"/>
            <a:r>
              <a:rPr lang="en-US" sz="4000" dirty="0" smtClean="0">
                <a:sym typeface="Symbol"/>
              </a:rPr>
              <a:t> </a:t>
            </a:r>
            <a:r>
              <a:rPr lang="en-US" sz="4000" dirty="0" smtClean="0">
                <a:sym typeface="Symbol" pitchFamily="18" charset="2"/>
              </a:rPr>
              <a:t>= </a:t>
            </a:r>
            <a:r>
              <a:rPr lang="en-US" sz="4000" dirty="0">
                <a:sym typeface="Symbol" pitchFamily="18" charset="2"/>
              </a:rPr>
              <a:t>(.75 m)(25 N)sin(90</a:t>
            </a:r>
            <a:r>
              <a:rPr lang="en-US" sz="4000" baseline="30000" dirty="0">
                <a:sym typeface="Symbol" pitchFamily="18" charset="2"/>
              </a:rPr>
              <a:t>o</a:t>
            </a:r>
            <a:r>
              <a:rPr lang="en-US" sz="4000" dirty="0">
                <a:sym typeface="Symbol" pitchFamily="18" charset="2"/>
              </a:rPr>
              <a:t>) = 18.75</a:t>
            </a:r>
            <a:r>
              <a:rPr lang="en-US" sz="4000" dirty="0" smtClean="0">
                <a:sym typeface="Symbol" pitchFamily="18" charset="2"/>
              </a:rPr>
              <a:t> mN</a:t>
            </a:r>
          </a:p>
          <a:p>
            <a:pPr eaLnBrk="0" hangingPunct="0">
              <a:buFont typeface="Symbol" pitchFamily="18" charset="2"/>
              <a:buNone/>
            </a:pPr>
            <a:r>
              <a:rPr lang="en-US" sz="4000" dirty="0">
                <a:sym typeface="Symbol" pitchFamily="18" charset="2"/>
              </a:rPr>
              <a:t>= </a:t>
            </a:r>
            <a:r>
              <a:rPr lang="en-US" sz="4000" u="sng" dirty="0">
                <a:sym typeface="Symbol" pitchFamily="18" charset="2"/>
              </a:rPr>
              <a:t>19</a:t>
            </a:r>
            <a:r>
              <a:rPr lang="en-US" sz="4000" u="sng" dirty="0" smtClean="0">
                <a:sym typeface="Symbol" pitchFamily="18" charset="2"/>
              </a:rPr>
              <a:t> mN</a:t>
            </a:r>
            <a:endParaRPr lang="en-US" sz="4000" u="sng" dirty="0">
              <a:sym typeface="Symbol" pitchFamily="18" charset="2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52401" y="5219700"/>
            <a:ext cx="607859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19</a:t>
            </a:r>
            <a:r>
              <a:rPr lang="en-US" sz="1200" dirty="0" smtClean="0"/>
              <a:t> mN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04800" y="12700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If you want 52.0</a:t>
            </a:r>
            <a:r>
              <a:rPr lang="en-US" sz="3600" dirty="0" smtClean="0"/>
              <a:t> mN </a:t>
            </a:r>
            <a:r>
              <a:rPr lang="en-US" sz="3600" dirty="0"/>
              <a:t>of torque, what force must you exert at an angle of 65.0</a:t>
            </a:r>
            <a:r>
              <a:rPr lang="en-US" sz="3600" baseline="30000" dirty="0"/>
              <a:t>o</a:t>
            </a:r>
            <a:r>
              <a:rPr lang="en-US" sz="3600" dirty="0"/>
              <a:t>  to the end of a </a:t>
            </a:r>
            <a:r>
              <a:rPr lang="en-US" sz="3600" dirty="0" smtClean="0"/>
              <a:t>0.340 </a:t>
            </a:r>
            <a:r>
              <a:rPr lang="en-US" sz="3600" dirty="0"/>
              <a:t>m long wrench?</a:t>
            </a:r>
            <a:endParaRPr lang="en-US" sz="3600" dirty="0">
              <a:sym typeface="Symbol" pitchFamily="18" charset="2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28600" y="1841500"/>
            <a:ext cx="868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ym typeface="Symbol" pitchFamily="18" charset="2"/>
              </a:rPr>
              <a:t> =</a:t>
            </a:r>
            <a:r>
              <a:rPr lang="en-US" dirty="0"/>
              <a:t> </a:t>
            </a:r>
            <a:r>
              <a:rPr lang="en-US" dirty="0" err="1">
                <a:sym typeface="Symbol" pitchFamily="18" charset="2"/>
              </a:rPr>
              <a:t>rFsin</a:t>
            </a:r>
            <a:r>
              <a:rPr lang="en-US" dirty="0">
                <a:sym typeface="Symbol" pitchFamily="18" charset="2"/>
              </a:rPr>
              <a:t></a:t>
            </a:r>
          </a:p>
          <a:p>
            <a:pPr eaLnBrk="0" hangingPunct="0"/>
            <a:r>
              <a:rPr lang="en-US" dirty="0"/>
              <a:t>52 </a:t>
            </a:r>
            <a:r>
              <a:rPr lang="en-US" dirty="0" err="1" smtClean="0"/>
              <a:t>mN</a:t>
            </a:r>
            <a:r>
              <a:rPr lang="en-US" dirty="0" smtClean="0"/>
              <a:t> </a:t>
            </a:r>
            <a:r>
              <a:rPr lang="en-US" dirty="0"/>
              <a:t>= (.34 m)(F) </a:t>
            </a:r>
            <a:r>
              <a:rPr lang="en-US" dirty="0">
                <a:sym typeface="Symbol" pitchFamily="18" charset="2"/>
              </a:rPr>
              <a:t>sin(</a:t>
            </a:r>
            <a:r>
              <a:rPr lang="en-US" dirty="0"/>
              <a:t>65</a:t>
            </a:r>
            <a:r>
              <a:rPr lang="en-US" baseline="30000" dirty="0"/>
              <a:t>o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eaLnBrk="0" hangingPunct="0"/>
            <a:r>
              <a:rPr lang="en-US" dirty="0">
                <a:sym typeface="Symbol" pitchFamily="18" charset="2"/>
              </a:rPr>
              <a:t>F =(</a:t>
            </a:r>
            <a:r>
              <a:rPr lang="en-US" dirty="0" smtClean="0"/>
              <a:t>52mN</a:t>
            </a:r>
            <a:r>
              <a:rPr lang="en-US" dirty="0" smtClean="0">
                <a:sym typeface="Symbol" pitchFamily="18" charset="2"/>
              </a:rPr>
              <a:t>)/</a:t>
            </a:r>
            <a:r>
              <a:rPr lang="en-US" sz="3600" dirty="0" smtClean="0">
                <a:sym typeface="Symbol" pitchFamily="18" charset="2"/>
              </a:rPr>
              <a:t>(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 smtClean="0"/>
              <a:t>.</a:t>
            </a:r>
            <a:r>
              <a:rPr lang="en-US" dirty="0"/>
              <a:t>34m</a:t>
            </a:r>
            <a:r>
              <a:rPr lang="en-US" dirty="0">
                <a:sym typeface="Symbol" pitchFamily="18" charset="2"/>
              </a:rPr>
              <a:t>) sin(</a:t>
            </a:r>
            <a:r>
              <a:rPr lang="en-US" dirty="0"/>
              <a:t>65</a:t>
            </a:r>
            <a:r>
              <a:rPr lang="en-US" baseline="30000" dirty="0"/>
              <a:t>o</a:t>
            </a:r>
            <a:r>
              <a:rPr lang="en-US" dirty="0">
                <a:sym typeface="Symbol" pitchFamily="18" charset="2"/>
              </a:rPr>
              <a:t>)</a:t>
            </a:r>
            <a:r>
              <a:rPr lang="en-US" sz="3600" dirty="0">
                <a:sym typeface="Symbol" pitchFamily="18" charset="2"/>
              </a:rPr>
              <a:t>)</a:t>
            </a:r>
            <a:r>
              <a:rPr lang="en-US" dirty="0">
                <a:sym typeface="Symbol" pitchFamily="18" charset="2"/>
              </a:rPr>
              <a:t>=168.75 N</a:t>
            </a:r>
          </a:p>
          <a:p>
            <a:pPr eaLnBrk="0" hangingPunct="0"/>
            <a:r>
              <a:rPr lang="en-US" dirty="0">
                <a:sym typeface="Symbol" pitchFamily="18" charset="2"/>
              </a:rPr>
              <a:t>F = </a:t>
            </a:r>
            <a:r>
              <a:rPr lang="en-US" u="sng" dirty="0">
                <a:sym typeface="Symbol" pitchFamily="18" charset="2"/>
              </a:rPr>
              <a:t>169 N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52400" y="5295900"/>
            <a:ext cx="564578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169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04800" y="1270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/>
              <a:t>The axle nut of a Volkswagen requires 200. foot pounds to loosen.  How far out (in feet)</a:t>
            </a:r>
            <a:r>
              <a:rPr lang="en-US" sz="3200" dirty="0" smtClean="0"/>
              <a:t> from the center do </a:t>
            </a:r>
            <a:r>
              <a:rPr lang="en-US" sz="3200" dirty="0"/>
              <a:t>you stand on the</a:t>
            </a:r>
            <a:r>
              <a:rPr lang="en-US" sz="3200" dirty="0" smtClean="0"/>
              <a:t> wrench </a:t>
            </a:r>
            <a:r>
              <a:rPr lang="en-US" sz="3200" dirty="0"/>
              <a:t>if you weigh 145 </a:t>
            </a:r>
            <a:r>
              <a:rPr lang="en-US" sz="3200" dirty="0" smtClean="0"/>
              <a:t>lbs, and the wrench makes an angle of 21.0</a:t>
            </a:r>
            <a:r>
              <a:rPr lang="en-US" sz="3200" baseline="30000" dirty="0" smtClean="0">
                <a:sym typeface="Symbol" pitchFamily="18" charset="2"/>
              </a:rPr>
              <a:t>o</a:t>
            </a:r>
            <a:r>
              <a:rPr lang="en-US" sz="3200" dirty="0" smtClean="0"/>
              <a:t> with the horizontal?  </a:t>
            </a:r>
            <a:r>
              <a:rPr lang="en-US" dirty="0" smtClean="0"/>
              <a:t>(Careful what you use for the angle)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" y="2931765"/>
            <a:ext cx="868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dirty="0" err="1">
                <a:sym typeface="Symbol" pitchFamily="18" charset="2"/>
              </a:rPr>
              <a:t></a:t>
            </a:r>
            <a:r>
              <a:rPr lang="en-US" sz="2800" dirty="0">
                <a:sym typeface="Symbol" pitchFamily="18" charset="2"/>
              </a:rPr>
              <a:t> =</a:t>
            </a:r>
            <a:r>
              <a:rPr lang="en-US" sz="2800" dirty="0"/>
              <a:t> </a:t>
            </a:r>
            <a:r>
              <a:rPr lang="en-US" sz="2800" dirty="0" err="1">
                <a:sym typeface="Symbol" pitchFamily="18" charset="2"/>
              </a:rPr>
              <a:t>rFsin</a:t>
            </a:r>
            <a:r>
              <a:rPr lang="en-US" sz="2800" dirty="0" err="1" smtClean="0">
                <a:sym typeface="Symbol" pitchFamily="18" charset="2"/>
              </a:rPr>
              <a:t>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dirty="0" err="1" smtClean="0">
                <a:sym typeface="Symbol" pitchFamily="18" charset="2"/>
              </a:rPr>
              <a:t></a:t>
            </a:r>
            <a:r>
              <a:rPr lang="en-US" sz="2800" dirty="0" smtClean="0">
                <a:sym typeface="Symbol" pitchFamily="18" charset="2"/>
              </a:rPr>
              <a:t> =90 - 21 =  69.0</a:t>
            </a:r>
            <a:r>
              <a:rPr lang="en-US" sz="2800" baseline="30000" dirty="0" smtClean="0">
                <a:sym typeface="Symbol" pitchFamily="18" charset="2"/>
              </a:rPr>
              <a:t>o</a:t>
            </a:r>
            <a:endParaRPr lang="en-US" sz="2800" dirty="0" smtClean="0">
              <a:sym typeface="Symbol" pitchFamily="18" charset="2"/>
            </a:endParaRPr>
          </a:p>
          <a:p>
            <a:pPr eaLnBrk="0" hangingPunct="0"/>
            <a:r>
              <a:rPr lang="en-US" sz="2800" dirty="0"/>
              <a:t>200. ft lbs = (r)(145 lbs) </a:t>
            </a:r>
            <a:r>
              <a:rPr lang="en-US" sz="2800" dirty="0">
                <a:sym typeface="Symbol" pitchFamily="18" charset="2"/>
              </a:rPr>
              <a:t>sin(90</a:t>
            </a:r>
            <a:r>
              <a:rPr lang="en-US" sz="2800" baseline="30000" dirty="0">
                <a:sym typeface="Symbol" pitchFamily="18" charset="2"/>
              </a:rPr>
              <a:t>o</a:t>
            </a:r>
            <a:r>
              <a:rPr lang="en-US" sz="2800" dirty="0">
                <a:sym typeface="Symbol" pitchFamily="18" charset="2"/>
              </a:rPr>
              <a:t>)</a:t>
            </a:r>
          </a:p>
          <a:p>
            <a:pPr eaLnBrk="0" hangingPunct="0"/>
            <a:r>
              <a:rPr lang="en-US" sz="2800" dirty="0" err="1">
                <a:sym typeface="Symbol" pitchFamily="18" charset="2"/>
              </a:rPr>
              <a:t>r</a:t>
            </a:r>
            <a:r>
              <a:rPr lang="en-US" sz="2800" dirty="0">
                <a:sym typeface="Symbol" pitchFamily="18" charset="2"/>
              </a:rPr>
              <a:t> = (</a:t>
            </a:r>
            <a:r>
              <a:rPr lang="en-US" sz="2800" dirty="0"/>
              <a:t>200. ft lbs</a:t>
            </a:r>
            <a:r>
              <a:rPr lang="en-US" sz="2800" dirty="0">
                <a:sym typeface="Symbol" pitchFamily="18" charset="2"/>
              </a:rPr>
              <a:t>)/(</a:t>
            </a:r>
            <a:r>
              <a:rPr lang="en-US" sz="2800" dirty="0"/>
              <a:t>145 lbs</a:t>
            </a:r>
            <a:r>
              <a:rPr lang="en-US" sz="2800" dirty="0" smtClean="0">
                <a:sym typeface="Symbol" pitchFamily="18" charset="2"/>
              </a:rPr>
              <a:t>)/sin(90</a:t>
            </a:r>
            <a:r>
              <a:rPr lang="en-US" sz="2800" baseline="30000" dirty="0" smtClean="0">
                <a:sym typeface="Symbol" pitchFamily="18" charset="2"/>
              </a:rPr>
              <a:t>o</a:t>
            </a:r>
            <a:r>
              <a:rPr lang="en-US" sz="2800" dirty="0" smtClean="0">
                <a:sym typeface="Symbol" pitchFamily="18" charset="2"/>
              </a:rPr>
              <a:t>) </a:t>
            </a:r>
            <a:r>
              <a:rPr lang="en-US" sz="2800" dirty="0">
                <a:sym typeface="Symbol" pitchFamily="18" charset="2"/>
              </a:rPr>
              <a:t>=</a:t>
            </a:r>
            <a:r>
              <a:rPr lang="en-US" sz="2800" dirty="0" smtClean="0">
                <a:sym typeface="Symbol" pitchFamily="18" charset="2"/>
              </a:rPr>
              <a:t> 1.4774 </a:t>
            </a:r>
            <a:r>
              <a:rPr lang="en-US" sz="2800" dirty="0">
                <a:sym typeface="Symbol" pitchFamily="18" charset="2"/>
              </a:rPr>
              <a:t>feet</a:t>
            </a:r>
          </a:p>
          <a:p>
            <a:pPr eaLnBrk="0" hangingPunct="0"/>
            <a:r>
              <a:rPr lang="en-US" sz="2800" dirty="0" err="1">
                <a:sym typeface="Symbol" pitchFamily="18" charset="2"/>
              </a:rPr>
              <a:t>r</a:t>
            </a:r>
            <a:r>
              <a:rPr lang="en-US" sz="2800" dirty="0">
                <a:sym typeface="Symbol" pitchFamily="18" charset="2"/>
              </a:rPr>
              <a:t> = </a:t>
            </a:r>
            <a:r>
              <a:rPr lang="en-US" sz="2800" u="sng" dirty="0" smtClean="0">
                <a:sym typeface="Symbol" pitchFamily="18" charset="2"/>
              </a:rPr>
              <a:t>1.48 </a:t>
            </a:r>
            <a:r>
              <a:rPr lang="en-US" sz="2800" u="sng" dirty="0">
                <a:sym typeface="Symbol" pitchFamily="18" charset="2"/>
              </a:rPr>
              <a:t>feet</a:t>
            </a:r>
            <a:r>
              <a:rPr lang="en-US" sz="2800" dirty="0">
                <a:sym typeface="Symbol" pitchFamily="18" charset="2"/>
              </a:rPr>
              <a:t>  (1’</a:t>
            </a:r>
            <a:r>
              <a:rPr lang="en-US" sz="2800" dirty="0" smtClean="0">
                <a:sym typeface="Symbol" pitchFamily="18" charset="2"/>
              </a:rPr>
              <a:t> 5.7”</a:t>
            </a:r>
            <a:r>
              <a:rPr lang="en-US" sz="2800" dirty="0">
                <a:sym typeface="Symbol" pitchFamily="18" charset="2"/>
              </a:rPr>
              <a:t>)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52401" y="5295900"/>
            <a:ext cx="724878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1.48 </a:t>
            </a:r>
            <a:r>
              <a:rPr lang="en-US" sz="1200" dirty="0"/>
              <a:t>feet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76201" y="-63500"/>
            <a:ext cx="80660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/>
              <a:t>Angular Mechanics</a:t>
            </a:r>
            <a:r>
              <a:rPr lang="en-US" sz="4400"/>
              <a:t> – </a:t>
            </a:r>
            <a:r>
              <a:rPr lang="en-US" sz="2800"/>
              <a:t>Moment of inertia</a:t>
            </a: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212726" y="621771"/>
            <a:ext cx="8702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u="sng">
                <a:sym typeface="Symbol" pitchFamily="18" charset="2"/>
              </a:rPr>
              <a:t>Moment of Inertia</a:t>
            </a:r>
            <a:r>
              <a:rPr lang="en-US" sz="3200"/>
              <a:t> - </a:t>
            </a:r>
            <a:r>
              <a:rPr lang="en-US" sz="3600"/>
              <a:t>Inertial resistance to angular acceleration.</a:t>
            </a:r>
          </a:p>
        </p:txBody>
      </p:sp>
      <p:grpSp>
        <p:nvGrpSpPr>
          <p:cNvPr id="78891" name="Group 43"/>
          <p:cNvGrpSpPr>
            <a:grpSpLocks/>
          </p:cNvGrpSpPr>
          <p:nvPr/>
        </p:nvGrpSpPr>
        <p:grpSpPr bwMode="auto">
          <a:xfrm>
            <a:off x="1905000" y="1841500"/>
            <a:ext cx="5105400" cy="1375833"/>
            <a:chOff x="1200" y="1392"/>
            <a:chExt cx="3216" cy="1040"/>
          </a:xfrm>
        </p:grpSpPr>
        <p:sp>
          <p:nvSpPr>
            <p:cNvPr id="78881" name="Line 33"/>
            <p:cNvSpPr>
              <a:spLocks noChangeShapeType="1"/>
            </p:cNvSpPr>
            <p:nvPr/>
          </p:nvSpPr>
          <p:spPr bwMode="auto">
            <a:xfrm>
              <a:off x="1440" y="1528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82" name="Oval 34"/>
            <p:cNvSpPr>
              <a:spLocks noChangeArrowheads="1"/>
            </p:cNvSpPr>
            <p:nvPr/>
          </p:nvSpPr>
          <p:spPr bwMode="auto">
            <a:xfrm>
              <a:off x="1200" y="1392"/>
              <a:ext cx="240" cy="24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3" name="Oval 35"/>
            <p:cNvSpPr>
              <a:spLocks noChangeArrowheads="1"/>
            </p:cNvSpPr>
            <p:nvPr/>
          </p:nvSpPr>
          <p:spPr bwMode="auto">
            <a:xfrm>
              <a:off x="4176" y="1408"/>
              <a:ext cx="240" cy="24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6" name="AutoShape 38"/>
            <p:cNvSpPr>
              <a:spLocks noChangeArrowheads="1"/>
            </p:cNvSpPr>
            <p:nvPr/>
          </p:nvSpPr>
          <p:spPr bwMode="auto">
            <a:xfrm>
              <a:off x="2736" y="1432"/>
              <a:ext cx="192" cy="192"/>
            </a:xfrm>
            <a:prstGeom prst="flowChartSummingJunction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7" name="Line 39"/>
            <p:cNvSpPr>
              <a:spLocks noChangeShapeType="1"/>
            </p:cNvSpPr>
            <p:nvPr/>
          </p:nvSpPr>
          <p:spPr bwMode="auto">
            <a:xfrm>
              <a:off x="1440" y="2320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88" name="Oval 40"/>
            <p:cNvSpPr>
              <a:spLocks noChangeArrowheads="1"/>
            </p:cNvSpPr>
            <p:nvPr/>
          </p:nvSpPr>
          <p:spPr bwMode="auto">
            <a:xfrm>
              <a:off x="2352" y="2192"/>
              <a:ext cx="240" cy="24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9" name="Oval 41"/>
            <p:cNvSpPr>
              <a:spLocks noChangeArrowheads="1"/>
            </p:cNvSpPr>
            <p:nvPr/>
          </p:nvSpPr>
          <p:spPr bwMode="auto">
            <a:xfrm>
              <a:off x="3072" y="2184"/>
              <a:ext cx="240" cy="24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0" name="AutoShape 42"/>
            <p:cNvSpPr>
              <a:spLocks noChangeArrowheads="1"/>
            </p:cNvSpPr>
            <p:nvPr/>
          </p:nvSpPr>
          <p:spPr bwMode="auto">
            <a:xfrm>
              <a:off x="2736" y="2224"/>
              <a:ext cx="192" cy="192"/>
            </a:xfrm>
            <a:prstGeom prst="flowChartSummingJunction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92" name="Text Box 44"/>
          <p:cNvSpPr txBox="1">
            <a:spLocks noChangeArrowheads="1"/>
          </p:cNvSpPr>
          <p:nvPr/>
        </p:nvSpPr>
        <p:spPr bwMode="auto">
          <a:xfrm>
            <a:off x="152401" y="3516312"/>
            <a:ext cx="87026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u="sng" dirty="0">
                <a:sym typeface="Symbol" pitchFamily="18" charset="2"/>
              </a:rPr>
              <a:t>Question</a:t>
            </a:r>
            <a:r>
              <a:rPr lang="en-US" sz="3200" dirty="0"/>
              <a:t> - </a:t>
            </a:r>
            <a:r>
              <a:rPr lang="en-US" sz="3600" dirty="0"/>
              <a:t>If the blue masses were identical, would both systems respond identically to the same torque applied at the center?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9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050"/>
          <p:cNvSpPr txBox="1">
            <a:spLocks noChangeArrowheads="1"/>
          </p:cNvSpPr>
          <p:nvPr/>
        </p:nvSpPr>
        <p:spPr bwMode="auto">
          <a:xfrm>
            <a:off x="76201" y="-63500"/>
            <a:ext cx="80660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/>
              <a:t>Angular Mechanics</a:t>
            </a:r>
            <a:r>
              <a:rPr lang="en-US" sz="4400"/>
              <a:t> – </a:t>
            </a:r>
            <a:r>
              <a:rPr lang="en-US" sz="2800"/>
              <a:t>Moment of inertia</a:t>
            </a:r>
          </a:p>
        </p:txBody>
      </p:sp>
      <p:grpSp>
        <p:nvGrpSpPr>
          <p:cNvPr id="80912" name="Group 2064"/>
          <p:cNvGrpSpPr>
            <a:grpSpLocks/>
          </p:cNvGrpSpPr>
          <p:nvPr/>
        </p:nvGrpSpPr>
        <p:grpSpPr bwMode="auto">
          <a:xfrm>
            <a:off x="381000" y="3429000"/>
            <a:ext cx="2895600" cy="317500"/>
            <a:chOff x="1392" y="3888"/>
            <a:chExt cx="1824" cy="240"/>
          </a:xfrm>
        </p:grpSpPr>
        <p:sp>
          <p:nvSpPr>
            <p:cNvPr id="80902" name="Line 2054"/>
            <p:cNvSpPr>
              <a:spLocks noChangeShapeType="1"/>
            </p:cNvSpPr>
            <p:nvPr/>
          </p:nvSpPr>
          <p:spPr bwMode="auto">
            <a:xfrm>
              <a:off x="1440" y="4008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04" name="Oval 2056"/>
            <p:cNvSpPr>
              <a:spLocks noChangeArrowheads="1"/>
            </p:cNvSpPr>
            <p:nvPr/>
          </p:nvSpPr>
          <p:spPr bwMode="auto">
            <a:xfrm>
              <a:off x="2976" y="3888"/>
              <a:ext cx="240" cy="24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5" name="AutoShape 2057"/>
            <p:cNvSpPr>
              <a:spLocks noChangeArrowheads="1"/>
            </p:cNvSpPr>
            <p:nvPr/>
          </p:nvSpPr>
          <p:spPr bwMode="auto">
            <a:xfrm>
              <a:off x="1392" y="3912"/>
              <a:ext cx="192" cy="192"/>
            </a:xfrm>
            <a:prstGeom prst="flowChartSummingJunction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10" name="Text Box 2062"/>
          <p:cNvSpPr txBox="1">
            <a:spLocks noChangeArrowheads="1"/>
          </p:cNvSpPr>
          <p:nvPr/>
        </p:nvSpPr>
        <p:spPr bwMode="auto">
          <a:xfrm>
            <a:off x="152401" y="635001"/>
            <a:ext cx="8702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ym typeface="Symbol" pitchFamily="18" charset="2"/>
              </a:rPr>
              <a:t>F = ma - We can’t just use “m” for “I”</a:t>
            </a:r>
          </a:p>
          <a:p>
            <a:r>
              <a:rPr lang="en-US" sz="4000" dirty="0" smtClean="0">
                <a:sym typeface="Symbol"/>
              </a:rPr>
              <a:t></a:t>
            </a:r>
            <a:r>
              <a:rPr lang="en-US" sz="4000" dirty="0" smtClean="0">
                <a:sym typeface="Symbol" pitchFamily="18" charset="2"/>
              </a:rPr>
              <a:t> </a:t>
            </a:r>
            <a:r>
              <a:rPr lang="en-US" sz="4000" dirty="0"/>
              <a:t>= I</a:t>
            </a:r>
            <a:r>
              <a:rPr lang="en-US" sz="4000" dirty="0">
                <a:sym typeface="Symbol" pitchFamily="18" charset="2"/>
              </a:rPr>
              <a:t>      (The </a:t>
            </a:r>
            <a:r>
              <a:rPr lang="en-US" sz="4000" u="sng" dirty="0">
                <a:sym typeface="Symbol" pitchFamily="18" charset="2"/>
              </a:rPr>
              <a:t>position</a:t>
            </a:r>
            <a:r>
              <a:rPr lang="en-US" sz="4000" dirty="0">
                <a:sym typeface="Symbol" pitchFamily="18" charset="2"/>
              </a:rPr>
              <a:t> of “m” matters!)</a:t>
            </a:r>
          </a:p>
        </p:txBody>
      </p:sp>
      <p:grpSp>
        <p:nvGrpSpPr>
          <p:cNvPr id="80915" name="Group 2067"/>
          <p:cNvGrpSpPr>
            <a:grpSpLocks/>
          </p:cNvGrpSpPr>
          <p:nvPr/>
        </p:nvGrpSpPr>
        <p:grpSpPr bwMode="auto">
          <a:xfrm>
            <a:off x="533400" y="2686844"/>
            <a:ext cx="2514600" cy="769937"/>
            <a:chOff x="336" y="2031"/>
            <a:chExt cx="1584" cy="582"/>
          </a:xfrm>
        </p:grpSpPr>
        <p:sp>
          <p:nvSpPr>
            <p:cNvPr id="80913" name="Line 2065"/>
            <p:cNvSpPr>
              <a:spLocks noChangeShapeType="1"/>
            </p:cNvSpPr>
            <p:nvPr/>
          </p:nvSpPr>
          <p:spPr bwMode="auto">
            <a:xfrm>
              <a:off x="336" y="2544"/>
              <a:ext cx="15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4" name="Text Box 2066"/>
            <p:cNvSpPr txBox="1">
              <a:spLocks noChangeArrowheads="1"/>
            </p:cNvSpPr>
            <p:nvPr/>
          </p:nvSpPr>
          <p:spPr bwMode="auto">
            <a:xfrm>
              <a:off x="758" y="2031"/>
              <a:ext cx="234" cy="5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</a:rPr>
                <a:t>r</a:t>
              </a:r>
            </a:p>
          </p:txBody>
        </p:sp>
      </p:grpSp>
      <p:grpSp>
        <p:nvGrpSpPr>
          <p:cNvPr id="80918" name="Group 2070"/>
          <p:cNvGrpSpPr>
            <a:grpSpLocks/>
          </p:cNvGrpSpPr>
          <p:nvPr/>
        </p:nvGrpSpPr>
        <p:grpSpPr bwMode="auto">
          <a:xfrm>
            <a:off x="2552700" y="3810000"/>
            <a:ext cx="533400" cy="1079500"/>
            <a:chOff x="1608" y="2880"/>
            <a:chExt cx="336" cy="816"/>
          </a:xfrm>
        </p:grpSpPr>
        <p:sp>
          <p:nvSpPr>
            <p:cNvPr id="80916" name="Line 2068"/>
            <p:cNvSpPr>
              <a:spLocks noChangeShapeType="1"/>
            </p:cNvSpPr>
            <p:nvPr/>
          </p:nvSpPr>
          <p:spPr bwMode="auto">
            <a:xfrm flipV="1">
              <a:off x="1944" y="2880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Text Box 2069"/>
            <p:cNvSpPr txBox="1">
              <a:spLocks noChangeArrowheads="1"/>
            </p:cNvSpPr>
            <p:nvPr/>
          </p:nvSpPr>
          <p:spPr bwMode="auto">
            <a:xfrm>
              <a:off x="1608" y="3072"/>
              <a:ext cx="314" cy="5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400"/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6" name="Oval 1040"/>
          <p:cNvSpPr>
            <a:spLocks noChangeArrowheads="1"/>
          </p:cNvSpPr>
          <p:nvPr/>
        </p:nvSpPr>
        <p:spPr bwMode="auto">
          <a:xfrm>
            <a:off x="2819400" y="2349500"/>
            <a:ext cx="2514600" cy="2095500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2" name="Text Box 1026"/>
          <p:cNvSpPr txBox="1">
            <a:spLocks noChangeArrowheads="1"/>
          </p:cNvSpPr>
          <p:nvPr/>
        </p:nvSpPr>
        <p:spPr bwMode="auto">
          <a:xfrm>
            <a:off x="76201" y="-63500"/>
            <a:ext cx="80660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/>
              <a:t>Angular Mechanics</a:t>
            </a:r>
            <a:r>
              <a:rPr lang="en-US" sz="4400"/>
              <a:t> – </a:t>
            </a:r>
            <a:r>
              <a:rPr lang="en-US" sz="2800"/>
              <a:t>Moment of inertia</a:t>
            </a:r>
          </a:p>
        </p:txBody>
      </p:sp>
      <p:sp>
        <p:nvSpPr>
          <p:cNvPr id="81927" name="AutoShape 1031"/>
          <p:cNvSpPr>
            <a:spLocks noChangeArrowheads="1"/>
          </p:cNvSpPr>
          <p:nvPr/>
        </p:nvSpPr>
        <p:spPr bwMode="auto">
          <a:xfrm>
            <a:off x="3924300" y="3249083"/>
            <a:ext cx="304800" cy="254000"/>
          </a:xfrm>
          <a:prstGeom prst="flowChartSummingJunction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Text Box 1032"/>
          <p:cNvSpPr txBox="1">
            <a:spLocks noChangeArrowheads="1"/>
          </p:cNvSpPr>
          <p:nvPr/>
        </p:nvSpPr>
        <p:spPr bwMode="auto">
          <a:xfrm>
            <a:off x="152401" y="635001"/>
            <a:ext cx="8702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ym typeface="Symbol" pitchFamily="18" charset="2"/>
              </a:rPr>
              <a:t>What about a cylinder rotating about its central axis?</a:t>
            </a:r>
          </a:p>
        </p:txBody>
      </p:sp>
      <p:grpSp>
        <p:nvGrpSpPr>
          <p:cNvPr id="81951" name="Group 1055"/>
          <p:cNvGrpSpPr>
            <a:grpSpLocks/>
          </p:cNvGrpSpPr>
          <p:nvPr/>
        </p:nvGrpSpPr>
        <p:grpSpPr bwMode="auto">
          <a:xfrm>
            <a:off x="0" y="1968500"/>
            <a:ext cx="4038600" cy="1206500"/>
            <a:chOff x="0" y="1488"/>
            <a:chExt cx="2544" cy="912"/>
          </a:xfrm>
        </p:grpSpPr>
        <p:sp>
          <p:nvSpPr>
            <p:cNvPr id="81949" name="Line 1053"/>
            <p:cNvSpPr>
              <a:spLocks noChangeShapeType="1"/>
            </p:cNvSpPr>
            <p:nvPr/>
          </p:nvSpPr>
          <p:spPr bwMode="auto">
            <a:xfrm>
              <a:off x="1728" y="2064"/>
              <a:ext cx="81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50" name="Text Box 1054"/>
            <p:cNvSpPr txBox="1">
              <a:spLocks noChangeArrowheads="1"/>
            </p:cNvSpPr>
            <p:nvPr/>
          </p:nvSpPr>
          <p:spPr bwMode="auto">
            <a:xfrm>
              <a:off x="0" y="1488"/>
              <a:ext cx="1776" cy="8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/>
                <a:t>Some parts are</a:t>
              </a:r>
            </a:p>
            <a:p>
              <a:r>
                <a:rPr lang="en-US" sz="3200"/>
                <a:t>close to the axis</a:t>
              </a:r>
            </a:p>
          </p:txBody>
        </p:sp>
      </p:grpSp>
      <p:grpSp>
        <p:nvGrpSpPr>
          <p:cNvPr id="81954" name="Group 1058"/>
          <p:cNvGrpSpPr>
            <a:grpSpLocks/>
          </p:cNvGrpSpPr>
          <p:nvPr/>
        </p:nvGrpSpPr>
        <p:grpSpPr bwMode="auto">
          <a:xfrm>
            <a:off x="4114800" y="1158875"/>
            <a:ext cx="4416426" cy="1254125"/>
            <a:chOff x="2592" y="876"/>
            <a:chExt cx="2782" cy="948"/>
          </a:xfrm>
        </p:grpSpPr>
        <p:sp>
          <p:nvSpPr>
            <p:cNvPr id="81952" name="Line 1056"/>
            <p:cNvSpPr>
              <a:spLocks noChangeShapeType="1"/>
            </p:cNvSpPr>
            <p:nvPr/>
          </p:nvSpPr>
          <p:spPr bwMode="auto">
            <a:xfrm flipH="1">
              <a:off x="2592" y="1440"/>
              <a:ext cx="100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53" name="Text Box 1057"/>
            <p:cNvSpPr txBox="1">
              <a:spLocks noChangeArrowheads="1"/>
            </p:cNvSpPr>
            <p:nvPr/>
          </p:nvSpPr>
          <p:spPr bwMode="auto">
            <a:xfrm>
              <a:off x="3542" y="876"/>
              <a:ext cx="1832" cy="8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/>
                <a:t>Some parts are</a:t>
              </a:r>
            </a:p>
            <a:p>
              <a:r>
                <a:rPr lang="en-US" sz="3200"/>
                <a:t>far from the axis</a:t>
              </a:r>
            </a:p>
          </p:txBody>
        </p:sp>
      </p:grpSp>
      <p:sp>
        <p:nvSpPr>
          <p:cNvPr id="81955" name="Text Box 1059"/>
          <p:cNvSpPr txBox="1">
            <a:spLocks noChangeArrowheads="1"/>
          </p:cNvSpPr>
          <p:nvPr/>
        </p:nvSpPr>
        <p:spPr bwMode="auto">
          <a:xfrm>
            <a:off x="5715001" y="2413001"/>
            <a:ext cx="3140075" cy="259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ym typeface="Symbol" pitchFamily="18" charset="2"/>
              </a:rPr>
              <a:t>In this case, </a:t>
            </a:r>
          </a:p>
          <a:p>
            <a:r>
              <a:rPr lang="en-US" sz="4000">
                <a:sym typeface="Symbol" pitchFamily="18" charset="2"/>
              </a:rPr>
              <a:t>I = </a:t>
            </a:r>
            <a:r>
              <a:rPr lang="en-US" sz="4000" baseline="30000">
                <a:sym typeface="Symbol" pitchFamily="18" charset="2"/>
              </a:rPr>
              <a:t>1</a:t>
            </a:r>
            <a:r>
              <a:rPr lang="en-US" sz="4000">
                <a:sym typeface="Symbol" pitchFamily="18" charset="2"/>
              </a:rPr>
              <a:t>/</a:t>
            </a:r>
            <a:r>
              <a:rPr lang="en-US" sz="4000" baseline="-25000">
                <a:sym typeface="Symbol" pitchFamily="18" charset="2"/>
              </a:rPr>
              <a:t>2</a:t>
            </a:r>
            <a:r>
              <a:rPr lang="en-US" sz="4000">
                <a:sym typeface="Symbol" pitchFamily="18" charset="2"/>
              </a:rPr>
              <a:t>mr</a:t>
            </a:r>
            <a:r>
              <a:rPr lang="en-US" sz="4000" baseline="30000">
                <a:sym typeface="Symbol" pitchFamily="18" charset="2"/>
              </a:rPr>
              <a:t>2</a:t>
            </a:r>
          </a:p>
          <a:p>
            <a:endParaRPr lang="en-US" sz="4000" baseline="30000">
              <a:sym typeface="Symbol" pitchFamily="18" charset="2"/>
            </a:endParaRPr>
          </a:p>
          <a:p>
            <a:r>
              <a:rPr lang="en-US" sz="2800">
                <a:sym typeface="Symbol" pitchFamily="18" charset="2"/>
              </a:rPr>
              <a:t>(You need calculus to derive 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8" name="Picture 1038" descr="D:\Photos\for lectures\moment of inertia.JPG"/>
          <p:cNvPicPr>
            <a:picLocks noChangeAspect="1" noChangeArrowheads="1"/>
          </p:cNvPicPr>
          <p:nvPr/>
        </p:nvPicPr>
        <p:blipFill>
          <a:blip r:embed="rId2" cstate="print"/>
          <a:srcRect l="6071" t="10884" r="8929" b="12500"/>
          <a:stretch>
            <a:fillRect/>
          </a:stretch>
        </p:blipFill>
        <p:spPr bwMode="auto">
          <a:xfrm>
            <a:off x="20638" y="43657"/>
            <a:ext cx="7065962" cy="5671343"/>
          </a:xfrm>
          <a:prstGeom prst="rect">
            <a:avLst/>
          </a:prstGeom>
          <a:noFill/>
        </p:spPr>
      </p:pic>
      <p:sp>
        <p:nvSpPr>
          <p:cNvPr id="82959" name="Text Box 1039"/>
          <p:cNvSpPr txBox="1">
            <a:spLocks noChangeArrowheads="1"/>
          </p:cNvSpPr>
          <p:nvPr/>
        </p:nvSpPr>
        <p:spPr bwMode="auto">
          <a:xfrm>
            <a:off x="7162800" y="381001"/>
            <a:ext cx="1752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ym typeface="Symbol" pitchFamily="18" charset="2"/>
              </a:rPr>
              <a:t>In general, you look them up in your book.</a:t>
            </a:r>
          </a:p>
          <a:p>
            <a:endParaRPr lang="en-US" sz="3200" dirty="0">
              <a:sym typeface="Symbol" pitchFamily="18" charset="2"/>
            </a:endParaRPr>
          </a:p>
          <a:p>
            <a:endParaRPr lang="en-US" sz="32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28600" y="190500"/>
            <a:ext cx="4756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Tangential </a:t>
            </a:r>
            <a:r>
              <a:rPr lang="en-US" sz="3600" dirty="0"/>
              <a:t>Relationships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524" y="781844"/>
            <a:ext cx="1858201" cy="2800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4400"/>
              <a:t>Linear:</a:t>
            </a:r>
          </a:p>
          <a:p>
            <a:pPr algn="r"/>
            <a:r>
              <a:rPr lang="en-US" sz="3600"/>
              <a:t>(m)</a:t>
            </a:r>
            <a:r>
              <a:rPr lang="en-US" sz="4400"/>
              <a:t> s</a:t>
            </a:r>
          </a:p>
          <a:p>
            <a:pPr algn="r"/>
            <a:r>
              <a:rPr lang="en-US" sz="3600"/>
              <a:t>(m/s)</a:t>
            </a:r>
            <a:r>
              <a:rPr lang="en-US" sz="4400"/>
              <a:t> v</a:t>
            </a:r>
          </a:p>
          <a:p>
            <a:pPr algn="r"/>
            <a:r>
              <a:rPr lang="en-US" sz="3600"/>
              <a:t>(m/s/s)</a:t>
            </a:r>
            <a:r>
              <a:rPr lang="en-US" sz="4400"/>
              <a:t> a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12963" y="784490"/>
            <a:ext cx="7039812" cy="2800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/>
              <a:t>Tangential: </a:t>
            </a:r>
            <a:r>
              <a:rPr lang="en-US" sz="3200" dirty="0"/>
              <a:t>(at the edge of the wheel)</a:t>
            </a:r>
          </a:p>
          <a:p>
            <a:r>
              <a:rPr lang="en-US" sz="4400" dirty="0">
                <a:sym typeface="Symbol" pitchFamily="18" charset="2"/>
              </a:rPr>
              <a:t>= r	</a:t>
            </a:r>
            <a:r>
              <a:rPr lang="en-US" sz="3600" dirty="0">
                <a:sym typeface="Symbol" pitchFamily="18" charset="2"/>
              </a:rPr>
              <a:t>- Displacement</a:t>
            </a:r>
            <a:endParaRPr lang="en-US" sz="3600" dirty="0"/>
          </a:p>
          <a:p>
            <a:r>
              <a:rPr lang="en-US" sz="4400" dirty="0">
                <a:sym typeface="Symbol" pitchFamily="18" charset="2"/>
              </a:rPr>
              <a:t>= r	</a:t>
            </a:r>
            <a:r>
              <a:rPr lang="en-US" sz="3600" dirty="0">
                <a:sym typeface="Symbol" pitchFamily="18" charset="2"/>
              </a:rPr>
              <a:t>- Velocity</a:t>
            </a:r>
            <a:endParaRPr lang="en-US" sz="3600" baseline="-25000" dirty="0"/>
          </a:p>
          <a:p>
            <a:r>
              <a:rPr lang="en-US" sz="4400" dirty="0">
                <a:sym typeface="Symbol" pitchFamily="18" charset="2"/>
              </a:rPr>
              <a:t>= r	</a:t>
            </a:r>
            <a:r>
              <a:rPr lang="en-US" sz="3600" dirty="0">
                <a:sym typeface="Symbol" pitchFamily="18" charset="2"/>
              </a:rPr>
              <a:t>- </a:t>
            </a:r>
            <a:r>
              <a:rPr lang="en-US" sz="3600" dirty="0" smtClean="0">
                <a:sym typeface="Symbol" pitchFamily="18" charset="2"/>
              </a:rPr>
              <a:t>Acceleration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505200" y="1"/>
            <a:ext cx="541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ym typeface="Symbol" pitchFamily="18" charset="2"/>
              </a:rPr>
              <a:t>Three main ones:</a:t>
            </a:r>
          </a:p>
        </p:txBody>
      </p:sp>
      <p:grpSp>
        <p:nvGrpSpPr>
          <p:cNvPr id="83978" name="Group 10"/>
          <p:cNvGrpSpPr>
            <a:grpSpLocks/>
          </p:cNvGrpSpPr>
          <p:nvPr/>
        </p:nvGrpSpPr>
        <p:grpSpPr bwMode="auto">
          <a:xfrm>
            <a:off x="0" y="451115"/>
            <a:ext cx="8839200" cy="1644385"/>
            <a:chOff x="0" y="341"/>
            <a:chExt cx="5568" cy="1243"/>
          </a:xfrm>
        </p:grpSpPr>
        <p:pic>
          <p:nvPicPr>
            <p:cNvPr id="83971" name="Picture 3" descr="D:\Photos\for lectures\moment of inertia.JPG"/>
            <p:cNvPicPr>
              <a:picLocks noChangeAspect="1" noChangeArrowheads="1"/>
            </p:cNvPicPr>
            <p:nvPr/>
          </p:nvPicPr>
          <p:blipFill>
            <a:blip r:embed="rId2" cstate="print"/>
            <a:srcRect l="7480" t="30025" r="57512" b="50246"/>
            <a:stretch>
              <a:fillRect/>
            </a:stretch>
          </p:blipFill>
          <p:spPr bwMode="auto">
            <a:xfrm>
              <a:off x="0" y="341"/>
              <a:ext cx="2064" cy="1243"/>
            </a:xfrm>
            <a:prstGeom prst="rect">
              <a:avLst/>
            </a:prstGeom>
            <a:noFill/>
          </p:spPr>
        </p:pic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2160" y="768"/>
              <a:ext cx="3408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>
                  <a:sym typeface="Symbol" pitchFamily="18" charset="2"/>
                </a:rPr>
                <a:t>½mr</a:t>
              </a:r>
              <a:r>
                <a:rPr lang="en-US" sz="4000" baseline="30000">
                  <a:sym typeface="Symbol" pitchFamily="18" charset="2"/>
                </a:rPr>
                <a:t>2</a:t>
              </a:r>
              <a:r>
                <a:rPr lang="en-US" sz="4000">
                  <a:sym typeface="Symbol" pitchFamily="18" charset="2"/>
                </a:rPr>
                <a:t> - Cylinder (solid)</a:t>
              </a:r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76200" y="2080947"/>
            <a:ext cx="8763000" cy="1959239"/>
            <a:chOff x="48" y="1573"/>
            <a:chExt cx="5520" cy="1481"/>
          </a:xfrm>
        </p:grpSpPr>
        <p:pic>
          <p:nvPicPr>
            <p:cNvPr id="83973" name="Picture 5" descr="D:\Photos\for lectures\moment of inertia.JPG"/>
            <p:cNvPicPr>
              <a:picLocks noChangeAspect="1" noChangeArrowheads="1"/>
            </p:cNvPicPr>
            <p:nvPr/>
          </p:nvPicPr>
          <p:blipFill>
            <a:blip r:embed="rId2" cstate="print"/>
            <a:srcRect l="7118" t="9862" r="60931" b="70761"/>
            <a:stretch>
              <a:fillRect/>
            </a:stretch>
          </p:blipFill>
          <p:spPr bwMode="auto">
            <a:xfrm>
              <a:off x="48" y="1573"/>
              <a:ext cx="2016" cy="1307"/>
            </a:xfrm>
            <a:prstGeom prst="rect">
              <a:avLst/>
            </a:prstGeom>
            <a:noFill/>
          </p:spPr>
        </p:pic>
        <p:sp>
          <p:nvSpPr>
            <p:cNvPr id="83976" name="Text Box 8"/>
            <p:cNvSpPr txBox="1">
              <a:spLocks noChangeArrowheads="1"/>
            </p:cNvSpPr>
            <p:nvPr/>
          </p:nvSpPr>
          <p:spPr bwMode="auto">
            <a:xfrm>
              <a:off x="2160" y="2054"/>
              <a:ext cx="340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>
                  <a:sym typeface="Symbol" pitchFamily="18" charset="2"/>
                </a:rPr>
                <a:t>mr</a:t>
              </a:r>
              <a:r>
                <a:rPr lang="en-US" sz="4000" baseline="30000">
                  <a:sym typeface="Symbol" pitchFamily="18" charset="2"/>
                </a:rPr>
                <a:t>2</a:t>
              </a:r>
              <a:r>
                <a:rPr lang="en-US" sz="4000">
                  <a:sym typeface="Symbol" pitchFamily="18" charset="2"/>
                </a:rPr>
                <a:t> - Hoop (or point mass)</a:t>
              </a:r>
            </a:p>
          </p:txBody>
        </p:sp>
      </p:grpSp>
      <p:grpSp>
        <p:nvGrpSpPr>
          <p:cNvPr id="83980" name="Group 12"/>
          <p:cNvGrpSpPr>
            <a:grpSpLocks/>
          </p:cNvGrpSpPr>
          <p:nvPr/>
        </p:nvGrpSpPr>
        <p:grpSpPr bwMode="auto">
          <a:xfrm>
            <a:off x="25400" y="3787511"/>
            <a:ext cx="8813800" cy="1885156"/>
            <a:chOff x="16" y="2863"/>
            <a:chExt cx="5552" cy="1425"/>
          </a:xfrm>
        </p:grpSpPr>
        <p:pic>
          <p:nvPicPr>
            <p:cNvPr id="83974" name="Picture 6" descr="D:\Photos\for lectures\moment of inertia.JPG"/>
            <p:cNvPicPr>
              <a:picLocks noChangeAspect="1" noChangeArrowheads="1"/>
            </p:cNvPicPr>
            <p:nvPr/>
          </p:nvPicPr>
          <p:blipFill>
            <a:blip r:embed="rId2" cstate="print"/>
            <a:srcRect l="7118" t="65225" r="58859" b="12630"/>
            <a:stretch>
              <a:fillRect/>
            </a:stretch>
          </p:blipFill>
          <p:spPr bwMode="auto">
            <a:xfrm>
              <a:off x="16" y="2863"/>
              <a:ext cx="2048" cy="1425"/>
            </a:xfrm>
            <a:prstGeom prst="rect">
              <a:avLst/>
            </a:prstGeom>
            <a:noFill/>
          </p:spPr>
        </p:pic>
        <p:sp>
          <p:nvSpPr>
            <p:cNvPr id="83977" name="Text Box 9"/>
            <p:cNvSpPr txBox="1">
              <a:spLocks noChangeArrowheads="1"/>
            </p:cNvSpPr>
            <p:nvPr/>
          </p:nvSpPr>
          <p:spPr bwMode="auto">
            <a:xfrm>
              <a:off x="2160" y="3398"/>
              <a:ext cx="3408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baseline="30000">
                  <a:sym typeface="Symbol" pitchFamily="18" charset="2"/>
                </a:rPr>
                <a:t>2</a:t>
              </a:r>
              <a:r>
                <a:rPr lang="en-US" sz="4000">
                  <a:sym typeface="Symbol" pitchFamily="18" charset="2"/>
                </a:rPr>
                <a:t>/</a:t>
              </a:r>
              <a:r>
                <a:rPr lang="en-US" sz="4000" baseline="-25000">
                  <a:sym typeface="Symbol" pitchFamily="18" charset="2"/>
                </a:rPr>
                <a:t>5</a:t>
              </a:r>
              <a:r>
                <a:rPr lang="en-US" sz="4000">
                  <a:sym typeface="Symbol" pitchFamily="18" charset="2"/>
                </a:rPr>
                <a:t>mr</a:t>
              </a:r>
              <a:r>
                <a:rPr lang="en-US" sz="4000" baseline="30000">
                  <a:sym typeface="Symbol" pitchFamily="18" charset="2"/>
                </a:rPr>
                <a:t>2</a:t>
              </a:r>
              <a:r>
                <a:rPr lang="en-US" sz="4000">
                  <a:sym typeface="Symbol" pitchFamily="18" charset="2"/>
                </a:rPr>
                <a:t> – Sphere (solid)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026"/>
          <p:cNvSpPr txBox="1">
            <a:spLocks noChangeArrowheads="1"/>
          </p:cNvSpPr>
          <p:nvPr/>
        </p:nvSpPr>
        <p:spPr bwMode="auto">
          <a:xfrm>
            <a:off x="212726" y="25136"/>
            <a:ext cx="870267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u="sng" dirty="0">
                <a:sym typeface="Symbol" pitchFamily="18" charset="2"/>
              </a:rPr>
              <a:t>Example:</a:t>
            </a:r>
            <a:r>
              <a:rPr lang="en-US" sz="2800" dirty="0"/>
              <a:t> </a:t>
            </a:r>
            <a:r>
              <a:rPr lang="en-US" sz="2800" u="sng" dirty="0"/>
              <a:t>Three</a:t>
            </a:r>
            <a:r>
              <a:rPr lang="en-US" sz="2800" dirty="0"/>
              <a:t> 40. kg children are sitting    1.2 m from the center of a merry-go-round that is a uniform cylinder with a mass of 240 kg and a radius of 1.5 m.  What is its total moment of inertia?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1400" y="5143500"/>
            <a:ext cx="101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442.8 kgm</a:t>
            </a:r>
            <a:r>
              <a:rPr lang="en-US" sz="1400" baseline="30000" dirty="0" smtClean="0"/>
              <a:t>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979015" y="889000"/>
            <a:ext cx="4851008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u="sng"/>
              <a:t>Whiteboards:</a:t>
            </a:r>
          </a:p>
          <a:p>
            <a:pPr algn="ctr"/>
            <a:r>
              <a:rPr lang="en-US" sz="4800"/>
              <a:t> Moment of Inertia</a:t>
            </a:r>
          </a:p>
          <a:p>
            <a:pPr algn="ctr"/>
            <a:r>
              <a:rPr lang="en-US" sz="4800">
                <a:hlinkClick r:id="rId2" action="ppaction://hlinksldjump"/>
              </a:rPr>
              <a:t>1</a:t>
            </a:r>
            <a:r>
              <a:rPr lang="en-US" sz="4800"/>
              <a:t> | </a:t>
            </a:r>
            <a:r>
              <a:rPr lang="en-US" sz="4800">
                <a:hlinkClick r:id="rId3" action="ppaction://hlinksldjump"/>
              </a:rPr>
              <a:t>2</a:t>
            </a:r>
            <a:r>
              <a:rPr lang="en-US" sz="4800"/>
              <a:t> | </a:t>
            </a:r>
            <a:r>
              <a:rPr lang="en-US" sz="4800">
                <a:hlinkClick r:id="rId4" action="ppaction://hlinksldjump"/>
              </a:rPr>
              <a:t>3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04801" y="127001"/>
            <a:ext cx="80930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What is the moment of inertia of a 3.5 kg point mass that is 45 cm from the center of rotation?</a:t>
            </a:r>
            <a:endParaRPr lang="en-US" sz="4000">
              <a:sym typeface="Symbol" pitchFamily="18" charset="2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52401" y="5219700"/>
            <a:ext cx="817853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0.71 </a:t>
            </a:r>
            <a:r>
              <a:rPr lang="en-US" sz="1200" dirty="0"/>
              <a:t>kgm</a:t>
            </a:r>
            <a:r>
              <a:rPr lang="en-US" sz="1200" baseline="300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04801" y="127001"/>
            <a:ext cx="80930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/>
              <a:t>A uniform cylinder has a radius of 1.125 m and a moment of inertia of 572.3 </a:t>
            </a:r>
            <a:r>
              <a:rPr lang="en-US" sz="4000" dirty="0" smtClean="0"/>
              <a:t>kg</a:t>
            </a:r>
            <a:r>
              <a:rPr lang="en-US" sz="1800" dirty="0" smtClean="0"/>
              <a:t> </a:t>
            </a:r>
            <a:r>
              <a:rPr lang="en-US" sz="4000" dirty="0" smtClean="0"/>
              <a:t>m</a:t>
            </a:r>
            <a:r>
              <a:rPr lang="en-US" sz="4000" baseline="30000" dirty="0" smtClean="0"/>
              <a:t>2</a:t>
            </a:r>
            <a:r>
              <a:rPr lang="en-US" sz="4000" dirty="0"/>
              <a:t>.  What is its mass?</a:t>
            </a:r>
            <a:endParaRPr lang="en-US" sz="4000" dirty="0">
              <a:sym typeface="Symbol" pitchFamily="18" charset="2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2400" y="5219700"/>
            <a:ext cx="72327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904.4 kg</a:t>
            </a:r>
            <a:endParaRPr lang="en-US" sz="1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04800" y="127000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A sphere has a mass of 45.2 grams, and a moment of inertia of 5.537 x 10</a:t>
            </a:r>
            <a:r>
              <a:rPr lang="en-US" sz="3600" baseline="30000" dirty="0"/>
              <a:t>-6</a:t>
            </a:r>
            <a:r>
              <a:rPr lang="en-US" sz="3600" dirty="0"/>
              <a:t> </a:t>
            </a:r>
            <a:r>
              <a:rPr lang="en-US" sz="3600" dirty="0" smtClean="0"/>
              <a:t>kg</a:t>
            </a:r>
            <a:r>
              <a:rPr lang="en-US" sz="1800" dirty="0" smtClean="0"/>
              <a:t> </a:t>
            </a:r>
            <a:r>
              <a:rPr lang="en-US" sz="3600" dirty="0" smtClean="0"/>
              <a:t>m</a:t>
            </a:r>
            <a:r>
              <a:rPr lang="en-US" sz="3600" baseline="30000" dirty="0" smtClean="0"/>
              <a:t>2</a:t>
            </a:r>
            <a:r>
              <a:rPr lang="en-US" sz="3600" dirty="0"/>
              <a:t>.  What is its radius? 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28600" y="5295900"/>
            <a:ext cx="76655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0.0175 </a:t>
            </a:r>
            <a:r>
              <a:rPr lang="en-US" sz="1200" dirty="0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76201" y="-63500"/>
            <a:ext cx="83222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 dirty="0"/>
              <a:t>Angular</a:t>
            </a:r>
            <a:r>
              <a:rPr lang="en-US" sz="4400" b="1" u="sng" dirty="0" smtClean="0"/>
              <a:t> Dynamics</a:t>
            </a:r>
            <a:r>
              <a:rPr lang="en-US" sz="4400" dirty="0" smtClean="0"/>
              <a:t> </a:t>
            </a:r>
            <a:r>
              <a:rPr lang="en-US" sz="4400" dirty="0"/>
              <a:t>– </a:t>
            </a:r>
            <a:r>
              <a:rPr lang="en-US" sz="2000" dirty="0"/>
              <a:t>Torque and moment of inertia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212726" y="621771"/>
            <a:ext cx="87026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ym typeface="Symbol" pitchFamily="18" charset="2"/>
              </a:rPr>
              <a:t>Now let’s put it all together, we can calculate torque and moment of inertia, so let’s relate them:</a:t>
            </a:r>
          </a:p>
          <a:p>
            <a:endParaRPr lang="en-US" sz="3600">
              <a:sym typeface="Symbol" pitchFamily="18" charset="2"/>
            </a:endParaRPr>
          </a:p>
          <a:p>
            <a:r>
              <a:rPr lang="en-US" sz="3600">
                <a:sym typeface="Symbol" pitchFamily="18" charset="2"/>
              </a:rPr>
              <a:t>The angular equivalent of F = ma is:</a:t>
            </a:r>
          </a:p>
        </p:txBody>
      </p:sp>
      <p:sp>
        <p:nvSpPr>
          <p:cNvPr id="79905" name="Text Box 33"/>
          <p:cNvSpPr txBox="1">
            <a:spLocks noChangeArrowheads="1"/>
          </p:cNvSpPr>
          <p:nvPr/>
        </p:nvSpPr>
        <p:spPr bwMode="auto">
          <a:xfrm>
            <a:off x="2667000" y="3238500"/>
            <a:ext cx="2590774" cy="21236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 dirty="0">
                <a:sym typeface="Symbol" pitchFamily="18" charset="2"/>
              </a:rPr>
              <a:t>F = ma</a:t>
            </a:r>
          </a:p>
          <a:p>
            <a:r>
              <a:rPr lang="en-US" sz="6600" dirty="0" smtClean="0">
                <a:sym typeface="Symbol"/>
              </a:rPr>
              <a:t></a:t>
            </a:r>
            <a:r>
              <a:rPr lang="en-US" sz="6600" dirty="0" smtClean="0">
                <a:sym typeface="Symbol" pitchFamily="18" charset="2"/>
              </a:rPr>
              <a:t> </a:t>
            </a:r>
            <a:r>
              <a:rPr lang="en-US" sz="6600" dirty="0">
                <a:sym typeface="Symbol" pitchFamily="18" charset="2"/>
              </a:rPr>
              <a:t>= I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0" grpId="0" build="p" autoUpdateAnimBg="0"/>
      <p:bldP spid="7990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76201" y="-63500"/>
            <a:ext cx="83222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 dirty="0"/>
              <a:t>Angular</a:t>
            </a:r>
            <a:r>
              <a:rPr lang="en-US" sz="4400" b="1" u="sng" dirty="0" smtClean="0"/>
              <a:t> Dynamics</a:t>
            </a:r>
            <a:r>
              <a:rPr lang="en-US" sz="4400" dirty="0" smtClean="0"/>
              <a:t> </a:t>
            </a:r>
            <a:r>
              <a:rPr lang="en-US" sz="4400" dirty="0"/>
              <a:t>– </a:t>
            </a:r>
            <a:r>
              <a:rPr lang="en-US" sz="2000" dirty="0"/>
              <a:t>Torque and moment of inertia</a:t>
            </a:r>
          </a:p>
        </p:txBody>
      </p:sp>
      <p:sp>
        <p:nvSpPr>
          <p:cNvPr id="79905" name="Text Box 33"/>
          <p:cNvSpPr txBox="1">
            <a:spLocks noChangeArrowheads="1"/>
          </p:cNvSpPr>
          <p:nvPr/>
        </p:nvSpPr>
        <p:spPr bwMode="auto">
          <a:xfrm>
            <a:off x="2743200" y="876300"/>
            <a:ext cx="2411238" cy="110799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 dirty="0" smtClean="0">
                <a:sym typeface="Symbol"/>
              </a:rPr>
              <a:t></a:t>
            </a:r>
            <a:r>
              <a:rPr lang="en-US" sz="6600" dirty="0" smtClean="0">
                <a:sym typeface="Symbol" pitchFamily="18" charset="2"/>
              </a:rPr>
              <a:t> </a:t>
            </a:r>
            <a:r>
              <a:rPr lang="en-US" sz="6600" dirty="0">
                <a:sym typeface="Symbol" pitchFamily="18" charset="2"/>
              </a:rPr>
              <a:t>= I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12726" y="63500"/>
            <a:ext cx="8702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 dirty="0">
                <a:sym typeface="Symbol" pitchFamily="18" charset="2"/>
              </a:rPr>
              <a:t>Example:</a:t>
            </a:r>
            <a:r>
              <a:rPr lang="en-US" dirty="0">
                <a:sym typeface="Symbol" pitchFamily="18" charset="2"/>
              </a:rPr>
              <a:t>  A string with a tension of 2.1 N is wrapped around a 5.2 kg uniform cylinder with a radius of 12 cm.  What is the angular acceleration of the cylinder</a:t>
            </a:r>
            <a:r>
              <a:rPr lang="en-US" dirty="0" smtClean="0">
                <a:sym typeface="Symbol" pitchFamily="18" charset="2"/>
              </a:rPr>
              <a:t>?  How many rotations will it make before it reaches a speed of 2300 RPM from rest?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5219700"/>
            <a:ext cx="952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685.86 rev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520052" y="889000"/>
            <a:ext cx="7770524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u="sng"/>
              <a:t>Whiteboards:</a:t>
            </a:r>
          </a:p>
          <a:p>
            <a:pPr algn="ctr"/>
            <a:r>
              <a:rPr lang="en-US" sz="4800"/>
              <a:t> Torque and Moment of Inertia</a:t>
            </a:r>
          </a:p>
          <a:p>
            <a:pPr algn="ctr"/>
            <a:r>
              <a:rPr lang="en-US" sz="4800">
                <a:hlinkClick r:id="rId2" action="ppaction://hlinksldjump"/>
              </a:rPr>
              <a:t>1</a:t>
            </a:r>
            <a:r>
              <a:rPr lang="en-US" sz="4800"/>
              <a:t> | </a:t>
            </a:r>
            <a:r>
              <a:rPr lang="en-US" sz="4800">
                <a:hlinkClick r:id="rId3" action="ppaction://hlinksldjump"/>
              </a:rPr>
              <a:t>2</a:t>
            </a:r>
            <a:r>
              <a:rPr lang="en-US" sz="4800"/>
              <a:t> | </a:t>
            </a:r>
            <a:r>
              <a:rPr lang="en-US" sz="4800">
                <a:hlinkClick r:id="rId4" action="ppaction://hlinksldjump"/>
              </a:rPr>
              <a:t>3</a:t>
            </a:r>
            <a:r>
              <a:rPr lang="en-US" sz="4800"/>
              <a:t> | </a:t>
            </a:r>
            <a:r>
              <a:rPr lang="en-US" sz="4800">
                <a:hlinkClick r:id="rId5" action="ppaction://hlinksldjump"/>
              </a:rPr>
              <a:t>4</a:t>
            </a:r>
            <a:r>
              <a:rPr lang="en-US" sz="4800"/>
              <a:t> | </a:t>
            </a:r>
            <a:r>
              <a:rPr lang="en-US" sz="4800">
                <a:hlinkClick r:id="rId6" action="ppaction://hlinksldjump"/>
              </a:rPr>
              <a:t>5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1" y="190500"/>
            <a:ext cx="41040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/>
              <a:t>Angular </a:t>
            </a:r>
            <a:r>
              <a:rPr lang="en-US" sz="4000" dirty="0"/>
              <a:t>Quantities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86425" y="781845"/>
            <a:ext cx="1377300" cy="40934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200" dirty="0"/>
              <a:t>Linear:</a:t>
            </a:r>
          </a:p>
          <a:p>
            <a:pPr algn="r"/>
            <a:r>
              <a:rPr lang="en-US" dirty="0"/>
              <a:t>(m)</a:t>
            </a:r>
            <a:r>
              <a:rPr lang="en-US" sz="3200" dirty="0"/>
              <a:t> s</a:t>
            </a:r>
          </a:p>
          <a:p>
            <a:pPr algn="r"/>
            <a:r>
              <a:rPr lang="en-US" dirty="0"/>
              <a:t>(m/s)</a:t>
            </a:r>
            <a:r>
              <a:rPr lang="en-US" sz="3200" dirty="0"/>
              <a:t> u</a:t>
            </a:r>
          </a:p>
          <a:p>
            <a:pPr algn="r"/>
            <a:r>
              <a:rPr lang="en-US" dirty="0"/>
              <a:t>(m/s)</a:t>
            </a:r>
            <a:r>
              <a:rPr lang="en-US" sz="3200" dirty="0"/>
              <a:t> v</a:t>
            </a:r>
          </a:p>
          <a:p>
            <a:pPr algn="r"/>
            <a:r>
              <a:rPr lang="en-US" dirty="0"/>
              <a:t>(m/s/s)</a:t>
            </a:r>
            <a:r>
              <a:rPr lang="en-US" sz="3200" dirty="0"/>
              <a:t> a</a:t>
            </a:r>
          </a:p>
          <a:p>
            <a:pPr algn="r"/>
            <a:r>
              <a:rPr lang="en-US" dirty="0"/>
              <a:t>(s)</a:t>
            </a:r>
            <a:r>
              <a:rPr lang="en-US" sz="3200" dirty="0"/>
              <a:t> t</a:t>
            </a:r>
          </a:p>
          <a:p>
            <a:pPr algn="r"/>
            <a:r>
              <a:rPr lang="en-US" dirty="0"/>
              <a:t>(N)</a:t>
            </a:r>
            <a:r>
              <a:rPr lang="en-US" sz="3200" dirty="0"/>
              <a:t> F</a:t>
            </a:r>
          </a:p>
          <a:p>
            <a:pPr algn="r"/>
            <a:r>
              <a:rPr lang="en-US" sz="3200" dirty="0"/>
              <a:t> (</a:t>
            </a:r>
            <a:r>
              <a:rPr lang="en-US" dirty="0"/>
              <a:t>kg)</a:t>
            </a:r>
            <a:r>
              <a:rPr lang="en-US" sz="3200" dirty="0"/>
              <a:t> m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2112963" y="784491"/>
            <a:ext cx="5067413" cy="31085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Angular:</a:t>
            </a:r>
          </a:p>
          <a:p>
            <a:r>
              <a:rPr lang="en-US" sz="3200" dirty="0">
                <a:sym typeface="Symbol" pitchFamily="18" charset="2"/>
              </a:rPr>
              <a:t> 	</a:t>
            </a:r>
            <a:r>
              <a:rPr lang="en-US" dirty="0">
                <a:sym typeface="Symbol" pitchFamily="18" charset="2"/>
              </a:rPr>
              <a:t>- Angle (Radians)</a:t>
            </a:r>
            <a:endParaRPr lang="en-US" dirty="0"/>
          </a:p>
          <a:p>
            <a:r>
              <a:rPr lang="en-US" sz="3200" dirty="0">
                <a:sym typeface="Symbol" pitchFamily="18" charset="2"/>
              </a:rPr>
              <a:t></a:t>
            </a:r>
            <a:r>
              <a:rPr lang="en-US" sz="3200" baseline="-25000" dirty="0">
                <a:sym typeface="Symbol" pitchFamily="18" charset="2"/>
              </a:rPr>
              <a:t>o	</a:t>
            </a:r>
            <a:r>
              <a:rPr lang="en-US" dirty="0">
                <a:sym typeface="Symbol" pitchFamily="18" charset="2"/>
              </a:rPr>
              <a:t>- Initial angular velocity (Rad/s)</a:t>
            </a:r>
            <a:endParaRPr lang="en-US" baseline="-25000" dirty="0"/>
          </a:p>
          <a:p>
            <a:r>
              <a:rPr lang="en-US" sz="3200" dirty="0">
                <a:sym typeface="Symbol" pitchFamily="18" charset="2"/>
              </a:rPr>
              <a:t>	</a:t>
            </a:r>
            <a:r>
              <a:rPr lang="en-US" dirty="0">
                <a:sym typeface="Symbol" pitchFamily="18" charset="2"/>
              </a:rPr>
              <a:t>- Final angular velocity (Rad/s)</a:t>
            </a:r>
            <a:endParaRPr lang="en-US" dirty="0"/>
          </a:p>
          <a:p>
            <a:r>
              <a:rPr lang="en-US" sz="3200" dirty="0">
                <a:sym typeface="Symbol" pitchFamily="18" charset="2"/>
              </a:rPr>
              <a:t>	</a:t>
            </a:r>
            <a:r>
              <a:rPr lang="en-US" dirty="0">
                <a:sym typeface="Symbol" pitchFamily="18" charset="2"/>
              </a:rPr>
              <a:t>- Angular acceleration (Rad/s/s)</a:t>
            </a:r>
            <a:endParaRPr lang="en-US" dirty="0"/>
          </a:p>
          <a:p>
            <a:r>
              <a:rPr lang="en-US" sz="3200" dirty="0"/>
              <a:t>t	</a:t>
            </a:r>
            <a:r>
              <a:rPr lang="en-US" dirty="0"/>
              <a:t>- Uh, time (s)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133600" y="3771900"/>
            <a:ext cx="311816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sym typeface="Symbol" pitchFamily="18" charset="2"/>
              </a:rPr>
              <a:t></a:t>
            </a:r>
            <a:r>
              <a:rPr lang="en-US" sz="2800" dirty="0">
                <a:solidFill>
                  <a:srgbClr val="0000CC"/>
                </a:solidFill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0000CC"/>
                </a:solidFill>
                <a:sym typeface="Symbol" pitchFamily="18" charset="2"/>
              </a:rPr>
              <a:t>- Torque</a:t>
            </a:r>
          </a:p>
          <a:p>
            <a:r>
              <a:rPr lang="en-US" sz="2800" dirty="0">
                <a:solidFill>
                  <a:srgbClr val="0000CC"/>
                </a:solidFill>
                <a:sym typeface="Symbol" pitchFamily="18" charset="2"/>
              </a:rPr>
              <a:t>I</a:t>
            </a:r>
            <a:r>
              <a:rPr lang="en-US" sz="2000" dirty="0">
                <a:solidFill>
                  <a:srgbClr val="0000CC"/>
                </a:solidFill>
                <a:sym typeface="Symbol" pitchFamily="18" charset="2"/>
              </a:rPr>
              <a:t>	- Moment of inertia</a:t>
            </a:r>
            <a:endParaRPr lang="en-US" sz="2000" dirty="0">
              <a:solidFill>
                <a:srgbClr val="0000CC"/>
              </a:solidFill>
            </a:endParaRP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04801" y="127001"/>
            <a:ext cx="8093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What torque is needed to accelerate a 23.8 </a:t>
            </a:r>
            <a:r>
              <a:rPr lang="en-US" sz="3600" dirty="0" smtClean="0"/>
              <a:t>kg m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/>
              <a:t>wheel at a rate of 388 </a:t>
            </a:r>
            <a:r>
              <a:rPr lang="en-US" sz="3600" dirty="0" err="1"/>
              <a:t>rad</a:t>
            </a:r>
            <a:r>
              <a:rPr lang="en-US" sz="3600" dirty="0"/>
              <a:t>/s/s?</a:t>
            </a:r>
            <a:endParaRPr lang="en-US" sz="3600" dirty="0">
              <a:sym typeface="Symbol" pitchFamily="18" charset="2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52401" y="5219700"/>
            <a:ext cx="76174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9230 </a:t>
            </a:r>
            <a:r>
              <a:rPr lang="en-US" sz="1200" dirty="0" err="1" smtClean="0"/>
              <a:t>mN</a:t>
            </a:r>
            <a:endParaRPr lang="en-US" sz="1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04801" y="127000"/>
            <a:ext cx="80930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An object has an angular acceleration of 23.1 </a:t>
            </a:r>
            <a:r>
              <a:rPr lang="en-US" sz="3600" dirty="0" err="1"/>
              <a:t>rad</a:t>
            </a:r>
            <a:r>
              <a:rPr lang="en-US" sz="3600" dirty="0"/>
              <a:t>/s/s when you apply 6.34 </a:t>
            </a:r>
            <a:r>
              <a:rPr lang="en-US" sz="3600" dirty="0" err="1" smtClean="0"/>
              <a:t>mN</a:t>
            </a:r>
            <a:r>
              <a:rPr lang="en-US" sz="3600" dirty="0" smtClean="0"/>
              <a:t> </a:t>
            </a:r>
            <a:r>
              <a:rPr lang="en-US" sz="3600" dirty="0"/>
              <a:t>of torque.  What is the object’s moment of inertia?</a:t>
            </a:r>
            <a:endParaRPr lang="en-US" sz="3600" dirty="0">
              <a:sym typeface="Symbol" pitchFamily="18" charset="2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52400" y="5295900"/>
            <a:ext cx="89479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0.274 </a:t>
            </a:r>
            <a:r>
              <a:rPr lang="en-US" sz="1200" dirty="0"/>
              <a:t>kgm</a:t>
            </a:r>
            <a:r>
              <a:rPr lang="en-US" sz="1200" baseline="300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04801" y="127000"/>
            <a:ext cx="80930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If a drill exerts 2.5 </a:t>
            </a:r>
            <a:r>
              <a:rPr lang="en-US" sz="3600" dirty="0" smtClean="0"/>
              <a:t>mN </a:t>
            </a:r>
            <a:r>
              <a:rPr lang="en-US" sz="3600" dirty="0"/>
              <a:t>of torque on a </a:t>
            </a:r>
            <a:r>
              <a:rPr lang="en-US" sz="3600" dirty="0" smtClean="0"/>
              <a:t>0.075 </a:t>
            </a:r>
            <a:r>
              <a:rPr lang="en-US" sz="3600" dirty="0"/>
              <a:t>m radius, 1.75 kg grinding disk, what is the resulting angular acceleration? </a:t>
            </a:r>
            <a:endParaRPr lang="en-US" sz="3600" dirty="0">
              <a:sym typeface="Symbol" pitchFamily="18" charset="2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52401" y="5219700"/>
            <a:ext cx="85632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510 </a:t>
            </a:r>
            <a:r>
              <a:rPr lang="en-US" sz="1200" dirty="0" err="1" smtClean="0"/>
              <a:t>rad</a:t>
            </a:r>
            <a:r>
              <a:rPr lang="en-US" sz="1200" dirty="0" smtClean="0"/>
              <a:t>/s/s</a:t>
            </a:r>
            <a:endParaRPr lang="en-US" sz="1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04800" y="127000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What torque would accelerate an object with a moment of inertia of 9.3 </a:t>
            </a:r>
            <a:r>
              <a:rPr lang="en-US" sz="3600" dirty="0" smtClean="0"/>
              <a:t>kg</a:t>
            </a:r>
            <a:r>
              <a:rPr lang="en-US" sz="2000" dirty="0" smtClean="0"/>
              <a:t> </a:t>
            </a:r>
            <a:r>
              <a:rPr lang="en-US" sz="3600" dirty="0" smtClean="0"/>
              <a:t>m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/>
              <a:t>from 2.3 </a:t>
            </a:r>
            <a:r>
              <a:rPr lang="en-US" sz="3600" dirty="0" err="1"/>
              <a:t>rad</a:t>
            </a:r>
            <a:r>
              <a:rPr lang="en-US" sz="3600" dirty="0"/>
              <a:t>/s to 7.8 </a:t>
            </a:r>
            <a:r>
              <a:rPr lang="en-US" sz="3600" dirty="0" err="1"/>
              <a:t>rad</a:t>
            </a:r>
            <a:r>
              <a:rPr lang="en-US" sz="3600" dirty="0"/>
              <a:t>/s in </a:t>
            </a:r>
            <a:r>
              <a:rPr lang="en-US" sz="3600" dirty="0" smtClean="0"/>
              <a:t>0.12 </a:t>
            </a:r>
            <a:r>
              <a:rPr lang="en-US" sz="3600" dirty="0"/>
              <a:t>seconds? (1 hint)</a:t>
            </a:r>
            <a:endParaRPr lang="en-US" sz="3600" dirty="0">
              <a:sym typeface="Symbol" pitchFamily="18" charset="2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52401" y="5219700"/>
            <a:ext cx="684803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430 </a:t>
            </a:r>
            <a:r>
              <a:rPr lang="en-US" sz="1200" dirty="0" err="1" smtClean="0"/>
              <a:t>mN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04800" y="12700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/>
              <a:t>If you exert 12.0 N tangentially at the edge of a 45.0 kg 72.0 cm diameter cylindrical potter’s wheel, what is its angular acceleration?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52401" y="5219700"/>
            <a:ext cx="89479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1.48 rad/s/s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04800" y="12700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A merry go round is a uniform solid cylinder of radius 2.0 m.  You exert 30. N of force on it tangentially for 5.0 s and it speeds up </a:t>
            </a:r>
            <a:r>
              <a:rPr lang="en-US" sz="2800" dirty="0" smtClean="0"/>
              <a:t>from rest to 12.9 RPMs.  </a:t>
            </a:r>
            <a:r>
              <a:rPr lang="en-US" sz="2800" dirty="0"/>
              <a:t>What’s its mass? 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76200" y="5219700"/>
            <a:ext cx="602153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110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76201" y="59780"/>
            <a:ext cx="38138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Angular </a:t>
            </a:r>
            <a:r>
              <a:rPr lang="en-US" sz="3600" dirty="0"/>
              <a:t>kinematics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327346" y="562240"/>
            <a:ext cx="2901755" cy="37856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4000" dirty="0"/>
              <a:t>Linear:</a:t>
            </a:r>
          </a:p>
          <a:p>
            <a:pPr algn="r"/>
            <a:r>
              <a:rPr lang="en-US" sz="4000" dirty="0" smtClean="0"/>
              <a:t>u </a:t>
            </a:r>
            <a:r>
              <a:rPr lang="en-US" sz="4000" dirty="0"/>
              <a:t>+ at = v</a:t>
            </a:r>
          </a:p>
          <a:p>
            <a:pPr algn="r"/>
            <a:r>
              <a:rPr lang="en-US" sz="4000" dirty="0" err="1"/>
              <a:t>ut</a:t>
            </a:r>
            <a:r>
              <a:rPr lang="en-US" sz="4000" dirty="0"/>
              <a:t> + </a:t>
            </a:r>
            <a:r>
              <a:rPr lang="en-US" sz="4000" baseline="30000" dirty="0"/>
              <a:t>1</a:t>
            </a:r>
            <a:r>
              <a:rPr lang="en-US" sz="4000" dirty="0"/>
              <a:t>/</a:t>
            </a:r>
            <a:r>
              <a:rPr lang="en-US" sz="4000" baseline="-25000" dirty="0"/>
              <a:t>2</a:t>
            </a:r>
            <a:r>
              <a:rPr lang="en-US" sz="4000" dirty="0"/>
              <a:t>at</a:t>
            </a:r>
            <a:r>
              <a:rPr lang="en-US" sz="4000" baseline="30000" dirty="0"/>
              <a:t>2</a:t>
            </a:r>
            <a:r>
              <a:rPr lang="en-US" sz="4000" dirty="0"/>
              <a:t> = s</a:t>
            </a:r>
          </a:p>
          <a:p>
            <a:pPr algn="r"/>
            <a:r>
              <a:rPr lang="en-US" sz="4000" dirty="0"/>
              <a:t>u</a:t>
            </a:r>
            <a:r>
              <a:rPr lang="en-US" sz="4000" baseline="30000" dirty="0"/>
              <a:t>2</a:t>
            </a:r>
            <a:r>
              <a:rPr lang="en-US" sz="4000" dirty="0"/>
              <a:t> + 2as = v</a:t>
            </a:r>
            <a:r>
              <a:rPr lang="en-US" sz="4000" baseline="30000" dirty="0"/>
              <a:t>2</a:t>
            </a:r>
          </a:p>
          <a:p>
            <a:pPr algn="r"/>
            <a:r>
              <a:rPr lang="en-US" sz="4000" dirty="0"/>
              <a:t>(u + v)t/2 = s</a:t>
            </a:r>
          </a:p>
          <a:p>
            <a:pPr algn="r"/>
            <a:r>
              <a:rPr lang="en-US" sz="4000" dirty="0"/>
              <a:t>ma = F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419600" y="562241"/>
            <a:ext cx="3560590" cy="31700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/>
              <a:t>Angular:</a:t>
            </a:r>
          </a:p>
          <a:p>
            <a:r>
              <a:rPr lang="en-US" sz="4000" dirty="0" smtClean="0">
                <a:sym typeface="Symbol" pitchFamily="18" charset="2"/>
              </a:rPr>
              <a:t></a:t>
            </a:r>
            <a:r>
              <a:rPr lang="en-US" sz="4000" dirty="0" smtClean="0"/>
              <a:t> </a:t>
            </a:r>
            <a:r>
              <a:rPr lang="en-US" sz="4000" dirty="0"/>
              <a:t>= </a:t>
            </a:r>
            <a:r>
              <a:rPr lang="en-US" sz="4000" dirty="0">
                <a:sym typeface="Symbol" pitchFamily="18" charset="2"/>
              </a:rPr>
              <a:t></a:t>
            </a:r>
            <a:r>
              <a:rPr lang="en-US" sz="4000" baseline="-25000" dirty="0">
                <a:sym typeface="Symbol" pitchFamily="18" charset="2"/>
              </a:rPr>
              <a:t>o</a:t>
            </a:r>
            <a:r>
              <a:rPr lang="en-US" sz="4000" dirty="0"/>
              <a:t> + </a:t>
            </a:r>
            <a:r>
              <a:rPr lang="en-US" sz="4000" dirty="0">
                <a:sym typeface="Symbol" pitchFamily="18" charset="2"/>
              </a:rPr>
              <a:t></a:t>
            </a:r>
            <a:r>
              <a:rPr lang="en-US" sz="4000" dirty="0"/>
              <a:t>t</a:t>
            </a:r>
          </a:p>
          <a:p>
            <a:r>
              <a:rPr lang="en-US" sz="4000" dirty="0">
                <a:sym typeface="Symbol" pitchFamily="18" charset="2"/>
              </a:rPr>
              <a:t> = </a:t>
            </a:r>
            <a:r>
              <a:rPr lang="en-US" sz="4000" baseline="-25000" dirty="0" err="1">
                <a:sym typeface="Symbol" pitchFamily="18" charset="2"/>
              </a:rPr>
              <a:t>o</a:t>
            </a:r>
            <a:r>
              <a:rPr lang="en-US" sz="4000" dirty="0" err="1"/>
              <a:t>t</a:t>
            </a:r>
            <a:r>
              <a:rPr lang="en-US" sz="4000" dirty="0"/>
              <a:t> + </a:t>
            </a:r>
            <a:r>
              <a:rPr lang="en-US" sz="4000" baseline="30000" dirty="0"/>
              <a:t>1</a:t>
            </a:r>
            <a:r>
              <a:rPr lang="en-US" sz="4000" dirty="0"/>
              <a:t>/</a:t>
            </a:r>
            <a:r>
              <a:rPr lang="en-US" sz="4000" baseline="-25000" dirty="0"/>
              <a:t>2</a:t>
            </a:r>
            <a:r>
              <a:rPr lang="en-US" sz="4000" dirty="0">
                <a:sym typeface="Symbol" pitchFamily="18" charset="2"/>
              </a:rPr>
              <a:t></a:t>
            </a:r>
            <a:r>
              <a:rPr lang="en-US" sz="4000" dirty="0"/>
              <a:t>t</a:t>
            </a:r>
            <a:r>
              <a:rPr lang="en-US" sz="4000" baseline="30000" dirty="0"/>
              <a:t>2</a:t>
            </a:r>
          </a:p>
          <a:p>
            <a:r>
              <a:rPr lang="en-US" sz="4000" dirty="0">
                <a:sym typeface="Symbol" pitchFamily="18" charset="2"/>
              </a:rPr>
              <a:t></a:t>
            </a:r>
            <a:r>
              <a:rPr lang="en-US" sz="4000" baseline="30000" dirty="0"/>
              <a:t>2</a:t>
            </a:r>
            <a:r>
              <a:rPr lang="en-US" sz="4000" dirty="0"/>
              <a:t> = </a:t>
            </a:r>
            <a:r>
              <a:rPr lang="en-US" sz="4000" dirty="0">
                <a:sym typeface="Symbol" pitchFamily="18" charset="2"/>
              </a:rPr>
              <a:t></a:t>
            </a:r>
            <a:r>
              <a:rPr lang="en-US" sz="4000" baseline="-25000" dirty="0">
                <a:sym typeface="Symbol" pitchFamily="18" charset="2"/>
              </a:rPr>
              <a:t>o</a:t>
            </a:r>
            <a:r>
              <a:rPr lang="en-US" sz="4000" baseline="30000" dirty="0"/>
              <a:t>2</a:t>
            </a:r>
            <a:r>
              <a:rPr lang="en-US" sz="4000" dirty="0"/>
              <a:t> + 2</a:t>
            </a:r>
            <a:r>
              <a:rPr lang="en-US" sz="4000" dirty="0">
                <a:sym typeface="Symbol" pitchFamily="18" charset="2"/>
              </a:rPr>
              <a:t></a:t>
            </a:r>
          </a:p>
          <a:p>
            <a:r>
              <a:rPr lang="en-US" sz="4000" dirty="0">
                <a:solidFill>
                  <a:srgbClr val="FF0000"/>
                </a:solidFill>
                <a:sym typeface="Symbol" pitchFamily="18" charset="2"/>
              </a:rPr>
              <a:t> = </a:t>
            </a:r>
            <a:r>
              <a:rPr lang="en-US" sz="4000" dirty="0">
                <a:solidFill>
                  <a:srgbClr val="FF0000"/>
                </a:solidFill>
              </a:rPr>
              <a:t>(</a:t>
            </a:r>
            <a:r>
              <a:rPr lang="en-US" sz="4000" dirty="0">
                <a:solidFill>
                  <a:srgbClr val="FF0000"/>
                </a:solidFill>
                <a:sym typeface="Symbol" pitchFamily="18" charset="2"/>
              </a:rPr>
              <a:t></a:t>
            </a:r>
            <a:r>
              <a:rPr lang="en-US" sz="4000" baseline="-25000" dirty="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sz="4000" dirty="0">
                <a:solidFill>
                  <a:srgbClr val="FF0000"/>
                </a:solidFill>
              </a:rPr>
              <a:t> + </a:t>
            </a:r>
            <a:r>
              <a:rPr lang="en-US" sz="4000" dirty="0">
                <a:solidFill>
                  <a:srgbClr val="FF0000"/>
                </a:solidFill>
                <a:sym typeface="Symbol" pitchFamily="18" charset="2"/>
              </a:rPr>
              <a:t></a:t>
            </a:r>
            <a:r>
              <a:rPr lang="en-US" sz="4000" dirty="0">
                <a:solidFill>
                  <a:srgbClr val="FF0000"/>
                </a:solidFill>
              </a:rPr>
              <a:t>)t/2*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441950" y="5177896"/>
            <a:ext cx="25827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*Not in data packet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479925" y="3597414"/>
            <a:ext cx="1534394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ym typeface="Symbol" pitchFamily="18" charset="2"/>
              </a:rPr>
              <a:t> </a:t>
            </a:r>
            <a:r>
              <a:rPr lang="en-US" sz="4000" dirty="0"/>
              <a:t>= I</a:t>
            </a:r>
            <a:r>
              <a:rPr lang="en-US" sz="4000" dirty="0">
                <a:sym typeface="Symbol" pitchFamily="18" charset="2"/>
              </a:rPr>
              <a:t>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76200" y="-63500"/>
            <a:ext cx="1629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/>
              <a:t>Torque</a:t>
            </a:r>
            <a:endParaRPr lang="en-US" sz="4000" dirty="0"/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1524000" y="3302000"/>
            <a:ext cx="1066800" cy="768615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96969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1676400" y="32385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2514600" y="3238500"/>
            <a:ext cx="22860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>
            <a:off x="2438400" y="3683000"/>
            <a:ext cx="30480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1600200" y="41275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1600200" y="41275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1600200" y="43815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V="1">
            <a:off x="2590800" y="3873500"/>
            <a:ext cx="3810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2971800" y="38735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V="1">
            <a:off x="1676400" y="3048000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1676400" y="3048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2667000" y="3048000"/>
            <a:ext cx="3810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3048000" y="35560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4876800" y="3556000"/>
            <a:ext cx="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212726" y="621771"/>
            <a:ext cx="8702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u="sng">
                <a:sym typeface="Symbol" pitchFamily="18" charset="2"/>
              </a:rPr>
              <a:t>Torque</a:t>
            </a:r>
            <a:r>
              <a:rPr lang="en-US" sz="3200"/>
              <a:t> </a:t>
            </a:r>
            <a:r>
              <a:rPr lang="en-US" sz="3600"/>
              <a:t>A twisting force that can cause an angular acceleration.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212726" y="1561042"/>
            <a:ext cx="8702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ym typeface="Symbol" pitchFamily="18" charset="2"/>
              </a:rPr>
              <a:t>So how do you increase torque?</a:t>
            </a:r>
            <a:endParaRPr lang="en-US" sz="3200"/>
          </a:p>
        </p:txBody>
      </p:sp>
      <p:grpSp>
        <p:nvGrpSpPr>
          <p:cNvPr id="67612" name="Group 28"/>
          <p:cNvGrpSpPr>
            <a:grpSpLocks/>
          </p:cNvGrpSpPr>
          <p:nvPr/>
        </p:nvGrpSpPr>
        <p:grpSpPr bwMode="auto">
          <a:xfrm>
            <a:off x="533400" y="3937000"/>
            <a:ext cx="4194175" cy="1191948"/>
            <a:chOff x="336" y="2976"/>
            <a:chExt cx="2642" cy="901"/>
          </a:xfrm>
        </p:grpSpPr>
        <p:sp>
          <p:nvSpPr>
            <p:cNvPr id="67607" name="Line 23"/>
            <p:cNvSpPr>
              <a:spLocks noChangeShapeType="1"/>
            </p:cNvSpPr>
            <p:nvPr/>
          </p:nvSpPr>
          <p:spPr bwMode="auto">
            <a:xfrm flipV="1">
              <a:off x="2976" y="2976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Text Box 24"/>
            <p:cNvSpPr txBox="1">
              <a:spLocks noChangeArrowheads="1"/>
            </p:cNvSpPr>
            <p:nvPr/>
          </p:nvSpPr>
          <p:spPr bwMode="auto">
            <a:xfrm>
              <a:off x="2700" y="3388"/>
              <a:ext cx="278" cy="4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/>
                <a:t>F</a:t>
              </a:r>
            </a:p>
          </p:txBody>
        </p:sp>
        <p:sp>
          <p:nvSpPr>
            <p:cNvPr id="67611" name="Text Box 27"/>
            <p:cNvSpPr txBox="1">
              <a:spLocks noChangeArrowheads="1"/>
            </p:cNvSpPr>
            <p:nvPr/>
          </p:nvSpPr>
          <p:spPr bwMode="auto">
            <a:xfrm>
              <a:off x="336" y="3394"/>
              <a:ext cx="2406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/>
                <a:t>Push with more force:</a:t>
              </a:r>
            </a:p>
          </p:txBody>
        </p:sp>
      </p:grpSp>
      <p:grpSp>
        <p:nvGrpSpPr>
          <p:cNvPr id="67620" name="Group 36"/>
          <p:cNvGrpSpPr>
            <a:grpSpLocks/>
          </p:cNvGrpSpPr>
          <p:nvPr/>
        </p:nvGrpSpPr>
        <p:grpSpPr bwMode="auto">
          <a:xfrm>
            <a:off x="3200400" y="2555875"/>
            <a:ext cx="5722938" cy="2573073"/>
            <a:chOff x="2016" y="1932"/>
            <a:chExt cx="3605" cy="1945"/>
          </a:xfrm>
        </p:grpSpPr>
        <p:sp>
          <p:nvSpPr>
            <p:cNvPr id="67616" name="Text Box 32"/>
            <p:cNvSpPr txBox="1">
              <a:spLocks noChangeArrowheads="1"/>
            </p:cNvSpPr>
            <p:nvPr/>
          </p:nvSpPr>
          <p:spPr bwMode="auto">
            <a:xfrm>
              <a:off x="3782" y="1932"/>
              <a:ext cx="1839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/>
                <a:t>Push farther out:</a:t>
              </a:r>
            </a:p>
          </p:txBody>
        </p:sp>
        <p:grpSp>
          <p:nvGrpSpPr>
            <p:cNvPr id="67619" name="Group 35"/>
            <p:cNvGrpSpPr>
              <a:grpSpLocks/>
            </p:cNvGrpSpPr>
            <p:nvPr/>
          </p:nvGrpSpPr>
          <p:grpSpPr bwMode="auto">
            <a:xfrm>
              <a:off x="2016" y="2640"/>
              <a:ext cx="3136" cy="1237"/>
              <a:chOff x="2016" y="2640"/>
              <a:chExt cx="3136" cy="1237"/>
            </a:xfrm>
          </p:grpSpPr>
          <p:sp>
            <p:nvSpPr>
              <p:cNvPr id="67613" name="Line 29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31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4" name="Line 30"/>
              <p:cNvSpPr>
                <a:spLocks noChangeShapeType="1"/>
              </p:cNvSpPr>
              <p:nvPr/>
            </p:nvSpPr>
            <p:spPr bwMode="auto">
              <a:xfrm>
                <a:off x="2016" y="2976"/>
                <a:ext cx="31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5" name="Oval 31"/>
              <p:cNvSpPr>
                <a:spLocks noChangeArrowheads="1"/>
              </p:cNvSpPr>
              <p:nvPr/>
            </p:nvSpPr>
            <p:spPr bwMode="auto">
              <a:xfrm>
                <a:off x="5104" y="2640"/>
                <a:ext cx="48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7" name="Line 33"/>
              <p:cNvSpPr>
                <a:spLocks noChangeShapeType="1"/>
              </p:cNvSpPr>
              <p:nvPr/>
            </p:nvSpPr>
            <p:spPr bwMode="auto">
              <a:xfrm flipV="1">
                <a:off x="5088" y="2992"/>
                <a:ext cx="0" cy="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8" name="Text Box 34"/>
              <p:cNvSpPr txBox="1">
                <a:spLocks noChangeArrowheads="1"/>
              </p:cNvSpPr>
              <p:nvPr/>
            </p:nvSpPr>
            <p:spPr bwMode="auto">
              <a:xfrm>
                <a:off x="4812" y="3388"/>
                <a:ext cx="278" cy="4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F</a:t>
                </a:r>
              </a:p>
            </p:txBody>
          </p:sp>
        </p:grpSp>
      </p:grpSp>
      <p:sp>
        <p:nvSpPr>
          <p:cNvPr id="67622" name="Text Box 38"/>
          <p:cNvSpPr txBox="1">
            <a:spLocks noChangeArrowheads="1"/>
          </p:cNvSpPr>
          <p:nvPr/>
        </p:nvSpPr>
        <p:spPr bwMode="auto">
          <a:xfrm>
            <a:off x="5775325" y="4418542"/>
            <a:ext cx="56938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0" grpId="0" autoUpdateAnimBg="0"/>
      <p:bldP spid="676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6200" y="-63500"/>
            <a:ext cx="1629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/>
              <a:t>Torque</a:t>
            </a:r>
            <a:endParaRPr lang="en-US" sz="4000" dirty="0"/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381000" y="2730500"/>
            <a:ext cx="1066800" cy="768615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96969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533400" y="26670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371600" y="2667000"/>
            <a:ext cx="22860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H="1">
            <a:off x="1295400" y="3111500"/>
            <a:ext cx="30480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>
            <a:off x="457200" y="35560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457200" y="35560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457200" y="3810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V="1">
            <a:off x="1447800" y="3302000"/>
            <a:ext cx="3810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1828800" y="33020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533400" y="2476500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533400" y="24765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1524000" y="2476500"/>
            <a:ext cx="3810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1905000" y="29845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3733800" y="2984500"/>
            <a:ext cx="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212726" y="621771"/>
            <a:ext cx="8702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u="sng">
                <a:sym typeface="Symbol" pitchFamily="18" charset="2"/>
              </a:rPr>
              <a:t>Torque</a:t>
            </a:r>
            <a:r>
              <a:rPr lang="en-US" sz="3200"/>
              <a:t> </a:t>
            </a:r>
            <a:r>
              <a:rPr lang="en-US" sz="3600"/>
              <a:t>A twisting force that can cause an angular acceleration.</a:t>
            </a:r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>
            <a:off x="2057400" y="2921000"/>
            <a:ext cx="495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36" name="Line 28"/>
          <p:cNvSpPr>
            <a:spLocks noChangeShapeType="1"/>
          </p:cNvSpPr>
          <p:nvPr/>
        </p:nvSpPr>
        <p:spPr bwMode="auto">
          <a:xfrm>
            <a:off x="2057400" y="3365500"/>
            <a:ext cx="495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37" name="Oval 29"/>
          <p:cNvSpPr>
            <a:spLocks noChangeArrowheads="1"/>
          </p:cNvSpPr>
          <p:nvPr/>
        </p:nvSpPr>
        <p:spPr bwMode="auto">
          <a:xfrm>
            <a:off x="6959600" y="2921000"/>
            <a:ext cx="76200" cy="4445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Text Box 33"/>
          <p:cNvSpPr txBox="1">
            <a:spLocks noChangeArrowheads="1"/>
          </p:cNvSpPr>
          <p:nvPr/>
        </p:nvSpPr>
        <p:spPr bwMode="auto">
          <a:xfrm>
            <a:off x="228600" y="1547813"/>
            <a:ext cx="487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dirty="0" smtClean="0">
                <a:sym typeface="Symbol"/>
              </a:rPr>
              <a:t></a:t>
            </a:r>
            <a:r>
              <a:rPr lang="en-US" sz="5400" dirty="0" smtClean="0">
                <a:sym typeface="Symbol" pitchFamily="18" charset="2"/>
              </a:rPr>
              <a:t> </a:t>
            </a:r>
            <a:r>
              <a:rPr lang="en-US" sz="5400" dirty="0">
                <a:sym typeface="Symbol" pitchFamily="18" charset="2"/>
              </a:rPr>
              <a:t>= </a:t>
            </a:r>
            <a:r>
              <a:rPr lang="en-US" sz="5400" dirty="0" err="1">
                <a:sym typeface="Symbol" pitchFamily="18" charset="2"/>
              </a:rPr>
              <a:t>r</a:t>
            </a:r>
            <a:r>
              <a:rPr lang="en-US" sz="3600" dirty="0" err="1">
                <a:sym typeface="Symbol" pitchFamily="18" charset="2"/>
              </a:rPr>
              <a:t>x</a:t>
            </a:r>
            <a:r>
              <a:rPr lang="en-US" sz="5400" dirty="0" err="1">
                <a:sym typeface="Symbol" pitchFamily="18" charset="2"/>
              </a:rPr>
              <a:t>F</a:t>
            </a:r>
            <a:r>
              <a:rPr lang="en-US" sz="5400" dirty="0">
                <a:sym typeface="Symbol" pitchFamily="18" charset="2"/>
              </a:rPr>
              <a:t> </a:t>
            </a:r>
          </a:p>
        </p:txBody>
      </p:sp>
      <p:grpSp>
        <p:nvGrpSpPr>
          <p:cNvPr id="68647" name="Group 39"/>
          <p:cNvGrpSpPr>
            <a:grpSpLocks/>
          </p:cNvGrpSpPr>
          <p:nvPr/>
        </p:nvGrpSpPr>
        <p:grpSpPr bwMode="auto">
          <a:xfrm>
            <a:off x="927100" y="3111501"/>
            <a:ext cx="5549900" cy="968375"/>
            <a:chOff x="584" y="2352"/>
            <a:chExt cx="3496" cy="732"/>
          </a:xfrm>
        </p:grpSpPr>
        <p:sp>
          <p:nvSpPr>
            <p:cNvPr id="68642" name="Line 34"/>
            <p:cNvSpPr>
              <a:spLocks noChangeShapeType="1"/>
            </p:cNvSpPr>
            <p:nvPr/>
          </p:nvSpPr>
          <p:spPr bwMode="auto">
            <a:xfrm>
              <a:off x="584" y="2352"/>
              <a:ext cx="349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43" name="Text Box 35"/>
            <p:cNvSpPr txBox="1">
              <a:spLocks noChangeArrowheads="1"/>
            </p:cNvSpPr>
            <p:nvPr/>
          </p:nvSpPr>
          <p:spPr bwMode="auto">
            <a:xfrm>
              <a:off x="1238" y="2386"/>
              <a:ext cx="262" cy="6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FF0000"/>
                  </a:solidFill>
                </a:rPr>
                <a:t>r</a:t>
              </a:r>
            </a:p>
          </p:txBody>
        </p:sp>
      </p:grpSp>
      <p:grpSp>
        <p:nvGrpSpPr>
          <p:cNvPr id="68649" name="Group 41"/>
          <p:cNvGrpSpPr>
            <a:grpSpLocks/>
          </p:cNvGrpSpPr>
          <p:nvPr/>
        </p:nvGrpSpPr>
        <p:grpSpPr bwMode="auto">
          <a:xfrm>
            <a:off x="6477005" y="1397000"/>
            <a:ext cx="646113" cy="1714500"/>
            <a:chOff x="4080" y="1056"/>
            <a:chExt cx="407" cy="1296"/>
          </a:xfrm>
        </p:grpSpPr>
        <p:sp>
          <p:nvSpPr>
            <p:cNvPr id="68646" name="Text Box 38"/>
            <p:cNvSpPr txBox="1">
              <a:spLocks noChangeArrowheads="1"/>
            </p:cNvSpPr>
            <p:nvPr/>
          </p:nvSpPr>
          <p:spPr bwMode="auto">
            <a:xfrm>
              <a:off x="4128" y="1248"/>
              <a:ext cx="359" cy="6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400">
                  <a:sym typeface="Symbol" pitchFamily="18" charset="2"/>
                </a:rPr>
                <a:t>F</a:t>
              </a:r>
            </a:p>
          </p:txBody>
        </p:sp>
        <p:sp>
          <p:nvSpPr>
            <p:cNvPr id="68648" name="Line 40"/>
            <p:cNvSpPr>
              <a:spLocks noChangeShapeType="1"/>
            </p:cNvSpPr>
            <p:nvPr/>
          </p:nvSpPr>
          <p:spPr bwMode="auto">
            <a:xfrm flipV="1">
              <a:off x="4080" y="1056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50" name="Text Box 42"/>
          <p:cNvSpPr txBox="1">
            <a:spLocks noChangeArrowheads="1"/>
          </p:cNvSpPr>
          <p:nvPr/>
        </p:nvSpPr>
        <p:spPr bwMode="auto">
          <a:xfrm>
            <a:off x="304800" y="4030928"/>
            <a:ext cx="412164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If r = </a:t>
            </a:r>
            <a:r>
              <a:rPr lang="en-US" dirty="0" smtClean="0"/>
              <a:t>0.50 </a:t>
            </a:r>
            <a:r>
              <a:rPr lang="en-US" dirty="0"/>
              <a:t>m, and F = 80 N, </a:t>
            </a:r>
            <a:r>
              <a:rPr lang="en-US" dirty="0" smtClean="0">
                <a:sym typeface="Symbol"/>
              </a:rPr>
              <a:t></a:t>
            </a:r>
            <a:r>
              <a:rPr lang="en-US" dirty="0" smtClean="0"/>
              <a:t> =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8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476250"/>
            <a:ext cx="76200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6200" y="-63500"/>
            <a:ext cx="1629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/>
              <a:t>Torque</a:t>
            </a:r>
            <a:endParaRPr lang="en-US" sz="4000" dirty="0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381000" y="2730500"/>
            <a:ext cx="1066800" cy="768615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96969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533400" y="26670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371600" y="2667000"/>
            <a:ext cx="22860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>
            <a:off x="1295400" y="3111500"/>
            <a:ext cx="30480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H="1">
            <a:off x="457200" y="35560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457200" y="35560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57200" y="3810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flipV="1">
            <a:off x="1447800" y="3302000"/>
            <a:ext cx="3810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1828800" y="33020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V="1">
            <a:off x="533400" y="2476500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533400" y="24765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1524000" y="2476500"/>
            <a:ext cx="3810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1905000" y="29845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>
            <a:off x="3733800" y="2984500"/>
            <a:ext cx="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212726" y="621771"/>
            <a:ext cx="8702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u="sng">
                <a:sym typeface="Symbol" pitchFamily="18" charset="2"/>
              </a:rPr>
              <a:t>Torque</a:t>
            </a:r>
            <a:r>
              <a:rPr lang="en-US" sz="3200"/>
              <a:t> </a:t>
            </a:r>
            <a:r>
              <a:rPr lang="en-US" sz="3600"/>
              <a:t>A twisting force that can cause an angular acceleration.</a:t>
            </a:r>
          </a:p>
        </p:txBody>
      </p:sp>
      <p:sp>
        <p:nvSpPr>
          <p:cNvPr id="69651" name="Line 19"/>
          <p:cNvSpPr>
            <a:spLocks noChangeShapeType="1"/>
          </p:cNvSpPr>
          <p:nvPr/>
        </p:nvSpPr>
        <p:spPr bwMode="auto">
          <a:xfrm>
            <a:off x="2057400" y="2921000"/>
            <a:ext cx="495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>
            <a:off x="2057400" y="3365500"/>
            <a:ext cx="495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6959600" y="2921000"/>
            <a:ext cx="76200" cy="4445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228600" y="1547813"/>
            <a:ext cx="487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dirty="0" smtClean="0">
                <a:sym typeface="Symbol"/>
              </a:rPr>
              <a:t></a:t>
            </a:r>
            <a:r>
              <a:rPr lang="en-US" sz="5400" dirty="0" smtClean="0">
                <a:sym typeface="Symbol" pitchFamily="18" charset="2"/>
              </a:rPr>
              <a:t> </a:t>
            </a:r>
            <a:r>
              <a:rPr lang="en-US" sz="5400" dirty="0">
                <a:sym typeface="Symbol" pitchFamily="18" charset="2"/>
              </a:rPr>
              <a:t>= </a:t>
            </a:r>
            <a:r>
              <a:rPr lang="en-US" sz="5400" dirty="0" err="1">
                <a:sym typeface="Symbol" pitchFamily="18" charset="2"/>
              </a:rPr>
              <a:t>rxF</a:t>
            </a:r>
            <a:r>
              <a:rPr lang="en-US" sz="5400" dirty="0">
                <a:sym typeface="Symbol" pitchFamily="18" charset="2"/>
              </a:rPr>
              <a:t> = </a:t>
            </a:r>
            <a:r>
              <a:rPr lang="en-US" sz="5400" dirty="0" err="1">
                <a:sym typeface="Symbol" pitchFamily="18" charset="2"/>
              </a:rPr>
              <a:t>rFsin</a:t>
            </a:r>
            <a:r>
              <a:rPr lang="en-US" sz="5400" dirty="0">
                <a:sym typeface="Symbol" pitchFamily="18" charset="2"/>
              </a:rPr>
              <a:t></a:t>
            </a:r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>
            <a:off x="927100" y="3111500"/>
            <a:ext cx="39497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1965325" y="3156479"/>
            <a:ext cx="41549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5378450" y="1460500"/>
            <a:ext cx="569387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sym typeface="Symbol" pitchFamily="18" charset="2"/>
              </a:rPr>
              <a:t>F</a:t>
            </a:r>
          </a:p>
        </p:txBody>
      </p:sp>
      <p:sp>
        <p:nvSpPr>
          <p:cNvPr id="69665" name="Line 33"/>
          <p:cNvSpPr>
            <a:spLocks noChangeShapeType="1"/>
          </p:cNvSpPr>
          <p:nvPr/>
        </p:nvSpPr>
        <p:spPr bwMode="auto">
          <a:xfrm flipV="1">
            <a:off x="4876800" y="1143000"/>
            <a:ext cx="1676400" cy="196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668" name="Group 36"/>
          <p:cNvGrpSpPr>
            <a:grpSpLocks/>
          </p:cNvGrpSpPr>
          <p:nvPr/>
        </p:nvGrpSpPr>
        <p:grpSpPr bwMode="auto">
          <a:xfrm>
            <a:off x="4876800" y="1143000"/>
            <a:ext cx="1676400" cy="2091531"/>
            <a:chOff x="3072" y="864"/>
            <a:chExt cx="1056" cy="1581"/>
          </a:xfrm>
        </p:grpSpPr>
        <p:sp>
          <p:nvSpPr>
            <p:cNvPr id="69663" name="Line 31"/>
            <p:cNvSpPr>
              <a:spLocks noChangeShapeType="1"/>
            </p:cNvSpPr>
            <p:nvPr/>
          </p:nvSpPr>
          <p:spPr bwMode="auto">
            <a:xfrm>
              <a:off x="3072" y="2352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64" name="Line 32"/>
            <p:cNvSpPr>
              <a:spLocks noChangeShapeType="1"/>
            </p:cNvSpPr>
            <p:nvPr/>
          </p:nvSpPr>
          <p:spPr bwMode="auto">
            <a:xfrm flipV="1">
              <a:off x="4128" y="864"/>
              <a:ext cx="0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66" name="Arc 34"/>
            <p:cNvSpPr>
              <a:spLocks/>
            </p:cNvSpPr>
            <p:nvPr/>
          </p:nvSpPr>
          <p:spPr bwMode="auto">
            <a:xfrm>
              <a:off x="3264" y="2114"/>
              <a:ext cx="144" cy="2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6193"/>
                <a:gd name="T2" fmla="*/ 21106 w 21600"/>
                <a:gd name="T3" fmla="*/ 26193 h 26193"/>
                <a:gd name="T4" fmla="*/ 0 w 21600"/>
                <a:gd name="T5" fmla="*/ 21600 h 26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19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144"/>
                    <a:pt x="21434" y="24684"/>
                    <a:pt x="21106" y="26193"/>
                  </a:cubicBezTo>
                </a:path>
                <a:path w="21600" h="2619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144"/>
                    <a:pt x="21434" y="24684"/>
                    <a:pt x="21106" y="261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7" name="Text Box 35"/>
            <p:cNvSpPr txBox="1">
              <a:spLocks noChangeArrowheads="1"/>
            </p:cNvSpPr>
            <p:nvPr/>
          </p:nvSpPr>
          <p:spPr bwMode="auto">
            <a:xfrm>
              <a:off x="3398" y="1910"/>
              <a:ext cx="285" cy="5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sym typeface="Symbol" pitchFamily="18" charset="2"/>
                </a:rPr>
                <a:t></a:t>
              </a:r>
            </a:p>
          </p:txBody>
        </p:sp>
      </p:grp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6613525" y="1621896"/>
            <a:ext cx="1737976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sym typeface="Symbol" pitchFamily="18" charset="2"/>
              </a:rPr>
              <a:t>Fsin</a:t>
            </a:r>
          </a:p>
        </p:txBody>
      </p:sp>
      <p:sp>
        <p:nvSpPr>
          <p:cNvPr id="69670" name="Text Box 38"/>
          <p:cNvSpPr txBox="1">
            <a:spLocks noChangeArrowheads="1"/>
          </p:cNvSpPr>
          <p:nvPr/>
        </p:nvSpPr>
        <p:spPr bwMode="auto">
          <a:xfrm>
            <a:off x="304800" y="4037542"/>
            <a:ext cx="8401050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/>
              <a:t>Only the perpendicular component gives rise to torque. (That’s why it’s </a:t>
            </a:r>
            <a:r>
              <a:rPr lang="en-US" sz="3600">
                <a:sym typeface="Symbol" pitchFamily="18" charset="2"/>
              </a:rPr>
              <a:t>sin)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9" grpId="0" autoUpdateAnimBg="0"/>
      <p:bldP spid="696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12726" y="113771"/>
            <a:ext cx="8702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u="sng">
                <a:sym typeface="Symbol" pitchFamily="18" charset="2"/>
              </a:rPr>
              <a:t>Example:</a:t>
            </a:r>
            <a:r>
              <a:rPr lang="en-US" sz="3200"/>
              <a:t> What’s the torque here?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28600" y="2894542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Ok – This is as tricky as it can be:  </a:t>
            </a:r>
          </a:p>
          <a:p>
            <a:r>
              <a:rPr lang="en-US" dirty="0"/>
              <a:t>use </a:t>
            </a:r>
            <a:r>
              <a:rPr lang="en-US" dirty="0" smtClean="0">
                <a:sym typeface="Symbol"/>
              </a:rPr>
              <a:t>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 err="1">
                <a:sym typeface="Symbol" pitchFamily="18" charset="2"/>
              </a:rPr>
              <a:t>rFsin</a:t>
            </a:r>
            <a:r>
              <a:rPr lang="en-US" dirty="0">
                <a:sym typeface="Symbol" pitchFamily="18" charset="2"/>
              </a:rPr>
              <a:t>, r = </a:t>
            </a:r>
            <a:r>
              <a:rPr lang="en-US" dirty="0" smtClean="0">
                <a:sym typeface="Symbol" pitchFamily="18" charset="2"/>
              </a:rPr>
              <a:t>0.24 </a:t>
            </a:r>
            <a:r>
              <a:rPr lang="en-US" dirty="0">
                <a:sym typeface="Symbol" pitchFamily="18" charset="2"/>
              </a:rPr>
              <a:t>m, F = 16 N</a:t>
            </a:r>
          </a:p>
          <a:p>
            <a:r>
              <a:rPr lang="en-US" dirty="0">
                <a:sym typeface="Symbol" pitchFamily="18" charset="2"/>
              </a:rPr>
              <a:t>But </a:t>
            </a:r>
            <a:r>
              <a:rPr lang="en-US" dirty="0" err="1">
                <a:sym typeface="Symbol" pitchFamily="18" charset="2"/>
              </a:rPr>
              <a:t></a:t>
            </a:r>
            <a:r>
              <a:rPr lang="en-US" dirty="0">
                <a:sym typeface="Symbol" pitchFamily="18" charset="2"/>
              </a:rPr>
              <a:t> is not 56</a:t>
            </a:r>
            <a:r>
              <a:rPr lang="en-US" baseline="30000" dirty="0">
                <a:sym typeface="Symbol" pitchFamily="18" charset="2"/>
              </a:rPr>
              <a:t>o</a:t>
            </a:r>
            <a:r>
              <a:rPr lang="en-US" dirty="0">
                <a:sym typeface="Symbol" pitchFamily="18" charset="2"/>
              </a:rPr>
              <a:t>. You want to use the angle between </a:t>
            </a:r>
            <a:r>
              <a:rPr lang="en-US" dirty="0" err="1">
                <a:sym typeface="Symbol" pitchFamily="18" charset="2"/>
              </a:rPr>
              <a:t>r</a:t>
            </a:r>
            <a:r>
              <a:rPr lang="en-US" dirty="0">
                <a:sym typeface="Symbol" pitchFamily="18" charset="2"/>
              </a:rPr>
              <a:t> and F which is 90 – 56 = 34</a:t>
            </a:r>
            <a:r>
              <a:rPr lang="en-US" baseline="30000" dirty="0">
                <a:sym typeface="Symbol" pitchFamily="18" charset="2"/>
              </a:rPr>
              <a:t>o</a:t>
            </a:r>
          </a:p>
          <a:p>
            <a:r>
              <a:rPr lang="en-US" dirty="0">
                <a:sym typeface="Symbol" pitchFamily="18" charset="2"/>
              </a:rPr>
              <a:t>Finally, </a:t>
            </a:r>
            <a:r>
              <a:rPr lang="en-US" dirty="0" smtClean="0">
                <a:sym typeface="Symbol"/>
              </a:rPr>
              <a:t>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(.24 m)(16 N)sin(34</a:t>
            </a:r>
            <a:r>
              <a:rPr lang="en-US" baseline="30000" dirty="0">
                <a:sym typeface="Symbol" pitchFamily="18" charset="2"/>
              </a:rPr>
              <a:t>o</a:t>
            </a:r>
            <a:r>
              <a:rPr lang="en-US" dirty="0">
                <a:sym typeface="Symbol" pitchFamily="18" charset="2"/>
              </a:rPr>
              <a:t>) = 2.1</a:t>
            </a:r>
            <a:r>
              <a:rPr lang="en-US" dirty="0" smtClean="0">
                <a:sym typeface="Symbol" pitchFamily="18" charset="2"/>
              </a:rPr>
              <a:t> mN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304800" y="2159000"/>
            <a:ext cx="39497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905001" y="2151063"/>
            <a:ext cx="1970411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r = 24 cm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4186238" y="1271324"/>
            <a:ext cx="1600200" cy="8916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089526" y="1624542"/>
            <a:ext cx="1842171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F = 16 N</a:t>
            </a: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4191000" y="10795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2" name="Arc 12"/>
          <p:cNvSpPr>
            <a:spLocks/>
          </p:cNvSpPr>
          <p:nvPr/>
        </p:nvSpPr>
        <p:spPr bwMode="auto">
          <a:xfrm rot="514417">
            <a:off x="4191000" y="1651000"/>
            <a:ext cx="533400" cy="190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4427538" y="762001"/>
            <a:ext cx="1681871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ym typeface="Symbol" pitchFamily="18" charset="2"/>
              </a:rPr>
              <a:t> = 56</a:t>
            </a:r>
            <a:r>
              <a:rPr lang="en-US" sz="4000" baseline="30000">
                <a:sym typeface="Symbol" pitchFamily="18" charset="2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1358</Words>
  <Application>Microsoft Office PowerPoint</Application>
  <PresentationFormat>On-screen Show (16:10)</PresentationFormat>
  <Paragraphs>164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Tualatin High School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Chris</cp:lastModifiedBy>
  <cp:revision>198</cp:revision>
  <dcterms:created xsi:type="dcterms:W3CDTF">2016-02-25T03:40:12Z</dcterms:created>
  <dcterms:modified xsi:type="dcterms:W3CDTF">2016-02-25T04:32:19Z</dcterms:modified>
</cp:coreProperties>
</file>