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2" r:id="rId3"/>
    <p:sldId id="320" r:id="rId4"/>
    <p:sldId id="321" r:id="rId5"/>
    <p:sldId id="308" r:id="rId6"/>
    <p:sldId id="310" r:id="rId7"/>
    <p:sldId id="309" r:id="rId8"/>
    <p:sldId id="311" r:id="rId9"/>
    <p:sldId id="312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33" d="100"/>
          <a:sy n="133" d="100"/>
        </p:scale>
        <p:origin x="-1068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C3A8-6763-4ECC-84AC-960EBC7C7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A5000-6232-4A86-824E-2ACD02F8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0DBE-019F-4CDA-AAB4-8CAE0FB81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16FB9-3091-4F2E-9945-17ED0434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F86B8-D1FF-4A07-A910-C49B3D087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C4D30-FDBA-4DE1-814F-9D9767F7E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D3EEF-560C-4CE9-8825-57C16624E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42A8-410E-4407-8BDF-864869911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3ED9D-A338-4C48-9CC5-ED61D8035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5BD6B-176D-4308-8B7F-DA9D2659E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EF3B-A36A-4500-A13C-8C84E9628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1728FF-D2BE-4B85-ACBC-FD3DAD202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 - Centripetal and radial accel</a:t>
            </a:r>
            <a:endParaRPr lang="en-US" sz="2000"/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Review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Tangential Relationships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Radial vs tangential</a:t>
            </a:r>
          </a:p>
          <a:p>
            <a:pPr lvl="1">
              <a:buFontTx/>
              <a:buChar char="•"/>
            </a:pPr>
            <a:r>
              <a:rPr lang="en-US" sz="3200"/>
              <a:t>Centripetal acceleration | </a:t>
            </a:r>
            <a:r>
              <a:rPr lang="en-US" sz="3200">
                <a:hlinkClick r:id="rId3" action="ppaction://hlinksldjump"/>
              </a:rPr>
              <a:t>Whiteboard</a:t>
            </a: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8403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Tangential Relationships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4" y="781844"/>
            <a:ext cx="1858201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12963" y="784490"/>
            <a:ext cx="7039812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Tangential: </a:t>
            </a:r>
            <a:r>
              <a:rPr lang="en-US" sz="3200" dirty="0"/>
              <a:t>(at the edge of the wheel)</a:t>
            </a:r>
          </a:p>
          <a:p>
            <a:r>
              <a:rPr lang="en-US" sz="4400" dirty="0">
                <a:sym typeface="Symbol" pitchFamily="18" charset="2"/>
              </a:rPr>
              <a:t>= </a:t>
            </a:r>
            <a:r>
              <a:rPr lang="en-US" sz="4400" dirty="0">
                <a:solidFill>
                  <a:srgbClr val="FF0000"/>
                </a:solidFill>
                <a:sym typeface="Symbol" pitchFamily="18" charset="2"/>
              </a:rPr>
              <a:t>r	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Displacement</a:t>
            </a:r>
            <a:r>
              <a:rPr lang="en-US" sz="3600" dirty="0" smtClean="0">
                <a:solidFill>
                  <a:srgbClr val="FF3300"/>
                </a:solidFill>
                <a:sym typeface="Symbol" pitchFamily="18" charset="2"/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4400" dirty="0">
                <a:sym typeface="Symbol" pitchFamily="18" charset="2"/>
              </a:rPr>
              <a:t>= r	</a:t>
            </a:r>
            <a:r>
              <a:rPr lang="en-US" sz="3600" dirty="0">
                <a:sym typeface="Symbol" pitchFamily="18" charset="2"/>
              </a:rPr>
              <a:t>- Velocity</a:t>
            </a:r>
            <a:endParaRPr lang="en-US" sz="3600" baseline="-25000" dirty="0"/>
          </a:p>
          <a:p>
            <a:r>
              <a:rPr lang="en-US" sz="4400" dirty="0">
                <a:solidFill>
                  <a:srgbClr val="FF3300"/>
                </a:solidFill>
                <a:sym typeface="Symbol" pitchFamily="18" charset="2"/>
              </a:rPr>
              <a:t>= r	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- Acceleration*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41950" y="517789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76200" y="17199"/>
            <a:ext cx="79574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3200"/>
              <a:t>Tangential and radial</a:t>
            </a:r>
          </a:p>
        </p:txBody>
      </p:sp>
      <p:sp>
        <p:nvSpPr>
          <p:cNvPr id="69672" name="Oval 40"/>
          <p:cNvSpPr>
            <a:spLocks noChangeArrowheads="1"/>
          </p:cNvSpPr>
          <p:nvPr/>
        </p:nvSpPr>
        <p:spPr bwMode="auto">
          <a:xfrm>
            <a:off x="1295400" y="1778000"/>
            <a:ext cx="2971800" cy="279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flipV="1">
            <a:off x="2514600" y="2159000"/>
            <a:ext cx="121920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9676" name="Group 44"/>
          <p:cNvGrpSpPr>
            <a:grpSpLocks/>
          </p:cNvGrpSpPr>
          <p:nvPr/>
        </p:nvGrpSpPr>
        <p:grpSpPr bwMode="auto">
          <a:xfrm>
            <a:off x="3733802" y="1240896"/>
            <a:ext cx="2036763" cy="918104"/>
            <a:chOff x="2352" y="938"/>
            <a:chExt cx="1283" cy="694"/>
          </a:xfrm>
        </p:grpSpPr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 flipV="1">
              <a:off x="2352" y="1008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Text Box 43"/>
            <p:cNvSpPr txBox="1">
              <a:spLocks noChangeArrowheads="1"/>
            </p:cNvSpPr>
            <p:nvPr/>
          </p:nvSpPr>
          <p:spPr bwMode="auto">
            <a:xfrm>
              <a:off x="3014" y="938"/>
              <a:ext cx="621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Radial</a:t>
              </a:r>
            </a:p>
          </p:txBody>
        </p:sp>
      </p:grpSp>
      <p:grpSp>
        <p:nvGrpSpPr>
          <p:cNvPr id="69679" name="Group 47"/>
          <p:cNvGrpSpPr>
            <a:grpSpLocks/>
          </p:cNvGrpSpPr>
          <p:nvPr/>
        </p:nvGrpSpPr>
        <p:grpSpPr bwMode="auto">
          <a:xfrm>
            <a:off x="3726657" y="2130424"/>
            <a:ext cx="4116388" cy="1185334"/>
            <a:chOff x="2352" y="1632"/>
            <a:chExt cx="2593" cy="896"/>
          </a:xfrm>
        </p:grpSpPr>
        <p:sp>
          <p:nvSpPr>
            <p:cNvPr id="69677" name="Line 45"/>
            <p:cNvSpPr>
              <a:spLocks noChangeShapeType="1"/>
            </p:cNvSpPr>
            <p:nvPr/>
          </p:nvSpPr>
          <p:spPr bwMode="auto">
            <a:xfrm>
              <a:off x="2352" y="1632"/>
              <a:ext cx="72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Text Box 46"/>
            <p:cNvSpPr txBox="1">
              <a:spLocks noChangeArrowheads="1"/>
            </p:cNvSpPr>
            <p:nvPr/>
          </p:nvSpPr>
          <p:spPr bwMode="auto">
            <a:xfrm>
              <a:off x="3158" y="2039"/>
              <a:ext cx="1787" cy="48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Tangential: </a:t>
              </a:r>
              <a:r>
                <a:rPr lang="en-US" sz="3600">
                  <a:solidFill>
                    <a:srgbClr val="FF3300"/>
                  </a:solidFill>
                  <a:sym typeface="Symbol" pitchFamily="18" charset="2"/>
                </a:rPr>
                <a:t>a = r</a:t>
              </a:r>
              <a:r>
                <a:rPr lang="en-US" sz="1800"/>
                <a:t> </a:t>
              </a:r>
            </a:p>
          </p:txBody>
        </p:sp>
      </p:grp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2590800" y="2222500"/>
            <a:ext cx="372218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5715001" y="1270000"/>
            <a:ext cx="190148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-Centripetal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1" y="17199"/>
            <a:ext cx="8500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3200"/>
              <a:t>Centripetal Acceleration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2726" y="621771"/>
            <a:ext cx="8702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>
                <a:sym typeface="Symbol" pitchFamily="18" charset="2"/>
              </a:rPr>
              <a:t>a =  v</a:t>
            </a:r>
            <a:r>
              <a:rPr lang="en-US" sz="4800" baseline="30000" dirty="0">
                <a:sym typeface="Symbol" pitchFamily="18" charset="2"/>
              </a:rPr>
              <a:t>2</a:t>
            </a:r>
            <a:r>
              <a:rPr lang="en-US" sz="4800" dirty="0">
                <a:sym typeface="Symbol" pitchFamily="18" charset="2"/>
              </a:rPr>
              <a:t>/r</a:t>
            </a:r>
          </a:p>
          <a:p>
            <a:r>
              <a:rPr lang="en-US" sz="4800" dirty="0">
                <a:sym typeface="Symbol" pitchFamily="18" charset="2"/>
              </a:rPr>
              <a:t>v = </a:t>
            </a:r>
            <a:r>
              <a:rPr lang="en-US" sz="4800" dirty="0" smtClean="0">
                <a:sym typeface="Symbol" pitchFamily="18" charset="2"/>
              </a:rPr>
              <a:t>r</a:t>
            </a:r>
            <a:endParaRPr lang="en-US" sz="4800" dirty="0">
              <a:sym typeface="Symbol" pitchFamily="18" charset="2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133600" y="2247900"/>
            <a:ext cx="4953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900" dirty="0">
                <a:sym typeface="Symbol" pitchFamily="18" charset="2"/>
              </a:rPr>
              <a:t>a = </a:t>
            </a:r>
            <a:r>
              <a:rPr lang="en-US" sz="12900" baseline="30000" dirty="0">
                <a:sym typeface="Symbol" pitchFamily="18" charset="2"/>
              </a:rPr>
              <a:t>2</a:t>
            </a:r>
            <a:r>
              <a:rPr lang="en-US" sz="12900" dirty="0">
                <a:sym typeface="Symbol" pitchFamily="18" charset="2"/>
              </a:rPr>
              <a:t>r</a:t>
            </a:r>
            <a:endParaRPr lang="en-US" sz="129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  <p:bldP spid="880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2726" y="113771"/>
            <a:ext cx="87026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u="sng">
                <a:sym typeface="Symbol" pitchFamily="18" charset="2"/>
              </a:rPr>
              <a:t>Example:</a:t>
            </a:r>
            <a:r>
              <a:rPr lang="en-US" sz="3200"/>
              <a:t> What’s the centripetal acceleration 5.0 cm from the axis of a 10,000 RPM centrifuge?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1270001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 = </a:t>
            </a:r>
            <a:r>
              <a:rPr lang="en-US" sz="2000" dirty="0">
                <a:sym typeface="Symbol" pitchFamily="18" charset="2"/>
              </a:rPr>
              <a:t>2(10,000rev/min)/(60 sec/min) = 1047.19 s</a:t>
            </a:r>
            <a:r>
              <a:rPr lang="en-US" sz="2000" baseline="30000" dirty="0">
                <a:sym typeface="Symbol" pitchFamily="18" charset="2"/>
              </a:rPr>
              <a:t>-1</a:t>
            </a:r>
          </a:p>
          <a:p>
            <a:r>
              <a:rPr lang="en-US" sz="2000" dirty="0">
                <a:sym typeface="Symbol" pitchFamily="18" charset="2"/>
              </a:rPr>
              <a:t>r = .050 m</a:t>
            </a:r>
          </a:p>
          <a:p>
            <a:r>
              <a:rPr lang="en-US" sz="2000" dirty="0">
                <a:sym typeface="Symbol" pitchFamily="18" charset="2"/>
              </a:rPr>
              <a:t>a = 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r = (1047.19 s</a:t>
            </a:r>
            <a:r>
              <a:rPr lang="en-US" sz="2000" baseline="30000" dirty="0">
                <a:sym typeface="Symbol" pitchFamily="18" charset="2"/>
              </a:rPr>
              <a:t>-1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baseline="30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(.050 m) = 55,000 m/s</a:t>
            </a:r>
            <a:r>
              <a:rPr lang="en-US" sz="2000" baseline="30000" dirty="0"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05754" y="889000"/>
            <a:ext cx="6197530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Centripetal acceleration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centripetal acceleration of a point 35 cm from an axis of a wheel that has an angular velocity of 12 rad/s?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272771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ym typeface="Symbol" pitchFamily="18" charset="2"/>
              </a:rPr>
              <a:t>a = 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r , r = .35 m</a:t>
            </a:r>
          </a:p>
          <a:p>
            <a:pPr eaLnBrk="0" hangingPunct="0"/>
            <a:r>
              <a:rPr lang="en-US" dirty="0">
                <a:sym typeface="Symbol" pitchFamily="18" charset="2"/>
              </a:rPr>
              <a:t>a = (12 rad/s)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(.35 m) = 50. m/s/s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50.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car has 68 cm diameter wheels, and is going at a constant speed of 32 m/s.  What is the tangential acceleration, and what is the radial acceleration? (</a:t>
            </a:r>
            <a:r>
              <a:rPr lang="en-US" sz="3200" dirty="0" err="1"/>
              <a:t>centrip</a:t>
            </a:r>
            <a:r>
              <a:rPr lang="en-US" sz="3200" dirty="0"/>
              <a:t>)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2349501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ym typeface="Symbol" pitchFamily="18" charset="2"/>
              </a:rPr>
              <a:t>a = 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r , r = .68/2 m, v = r, = v/r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r = .34 m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 = (32 m/s)/(.34 m) = 94.118 rad/s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a = (94.118 rad/s)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(.34 m) = 3011 m/s/s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9124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3.0E3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angular velocity of a centrifuge if it pulls 2000. “</a:t>
            </a:r>
            <a:r>
              <a:rPr lang="en-US" sz="3200" dirty="0" err="1"/>
              <a:t>g”s</a:t>
            </a:r>
            <a:r>
              <a:rPr lang="en-US" sz="3200" dirty="0"/>
              <a:t> with a radius of 6.7 cm?  How many RPMs is this?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600861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ym typeface="Symbol" pitchFamily="18" charset="2"/>
              </a:rPr>
              <a:t>a = 2000(9.8) = 19600 m/s/s, r = .067 m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a = 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r,    = 540 rad/s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RPM = </a:t>
            </a:r>
            <a:r>
              <a:rPr lang="en-US" sz="1800" dirty="0"/>
              <a:t>(</a:t>
            </a:r>
            <a:r>
              <a:rPr lang="en-US" sz="2000" dirty="0">
                <a:sym typeface="Symbol" pitchFamily="18" charset="2"/>
              </a:rPr>
              <a:t>540</a:t>
            </a:r>
            <a:r>
              <a:rPr lang="en-US" sz="1800" dirty="0"/>
              <a:t>rad/s)(60 s/min)(rev/2</a:t>
            </a:r>
            <a:r>
              <a:rPr lang="en-US" sz="1800" dirty="0">
                <a:sym typeface="Symbol" pitchFamily="18" charset="2"/>
              </a:rPr>
              <a:t></a:t>
            </a:r>
            <a:r>
              <a:rPr lang="en-US" sz="1800" dirty="0"/>
              <a:t> rad)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RPM = 5164 RPM = 5200 RPM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52401" y="5067300"/>
            <a:ext cx="8547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540 rad/s</a:t>
            </a:r>
          </a:p>
          <a:p>
            <a:r>
              <a:rPr lang="en-US" sz="1200" dirty="0"/>
              <a:t>5200 RPM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358</Words>
  <Application>Microsoft Office PowerPoint</Application>
  <PresentationFormat>On-screen Show (16:10)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186</cp:revision>
  <dcterms:created xsi:type="dcterms:W3CDTF">2001-03-01T17:38:38Z</dcterms:created>
  <dcterms:modified xsi:type="dcterms:W3CDTF">2016-02-18T16:50:12Z</dcterms:modified>
</cp:coreProperties>
</file>