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64" r:id="rId2"/>
    <p:sldId id="265" r:id="rId3"/>
    <p:sldId id="318" r:id="rId4"/>
    <p:sldId id="319" r:id="rId5"/>
    <p:sldId id="320" r:id="rId6"/>
    <p:sldId id="321" r:id="rId7"/>
    <p:sldId id="322" r:id="rId8"/>
    <p:sldId id="323" r:id="rId9"/>
    <p:sldId id="328" r:id="rId10"/>
    <p:sldId id="329" r:id="rId11"/>
    <p:sldId id="299" r:id="rId12"/>
    <p:sldId id="300" r:id="rId13"/>
    <p:sldId id="301" r:id="rId14"/>
    <p:sldId id="294" r:id="rId15"/>
    <p:sldId id="302" r:id="rId16"/>
    <p:sldId id="303" r:id="rId17"/>
    <p:sldId id="304" r:id="rId18"/>
    <p:sldId id="305" r:id="rId19"/>
    <p:sldId id="306" r:id="rId20"/>
    <p:sldId id="330" r:id="rId21"/>
    <p:sldId id="307" r:id="rId22"/>
    <p:sldId id="308" r:id="rId23"/>
    <p:sldId id="310" r:id="rId24"/>
    <p:sldId id="311" r:id="rId25"/>
    <p:sldId id="326" r:id="rId26"/>
    <p:sldId id="317" r:id="rId27"/>
    <p:sldId id="309" r:id="rId28"/>
    <p:sldId id="313" r:id="rId29"/>
    <p:sldId id="325" r:id="rId30"/>
    <p:sldId id="324" r:id="rId31"/>
    <p:sldId id="327" r:id="rId3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3668" autoAdjust="0"/>
    <p:restoredTop sz="90929"/>
  </p:normalViewPr>
  <p:slideViewPr>
    <p:cSldViewPr>
      <p:cViewPr varScale="1">
        <p:scale>
          <a:sx n="138" d="100"/>
          <a:sy n="138" d="100"/>
        </p:scale>
        <p:origin x="-112" y="-12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99400-CEC1-470D-B4C8-CFC637BD3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2E27D-3B4A-4A96-915D-691F6198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32649-29B2-424E-8430-41142882C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2706-AB35-40FF-94D0-931DBFBF1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5D7E6-987D-4424-BBCE-9AE94A2CD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233AE-436C-4A10-ADEF-0A55059B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9DC2-4090-447A-8B4B-2B5CF6D5D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E915F-57D0-4CA6-8874-8379896A1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121A2-0A39-4702-A830-DCEB0F1ED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0649-FAE6-4ABF-879B-C264ED3FF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76970-1E8F-46E6-A086-AFE449202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FAAB17-6982-4357-85FB-BD66FF185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4.xml"/><Relationship Id="rId5" Type="http://schemas.openxmlformats.org/officeDocument/2006/relationships/slide" Target="slide11.xml"/><Relationship Id="rId6" Type="http://schemas.openxmlformats.org/officeDocument/2006/relationships/slide" Target="slide12.xml"/><Relationship Id="rId7" Type="http://schemas.openxmlformats.org/officeDocument/2006/relationships/slide" Target="slide13.xml"/><Relationship Id="rId8" Type="http://schemas.openxmlformats.org/officeDocument/2006/relationships/slide" Target="slide21.xml"/><Relationship Id="rId9" Type="http://schemas.openxmlformats.org/officeDocument/2006/relationships/slide" Target="slide22.xml"/><Relationship Id="rId10" Type="http://schemas.openxmlformats.org/officeDocument/2006/relationships/slide" Target="slide23.xml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4" Type="http://schemas.openxmlformats.org/officeDocument/2006/relationships/slide" Target="slide16.xml"/><Relationship Id="rId5" Type="http://schemas.openxmlformats.org/officeDocument/2006/relationships/slide" Target="slide17.xml"/><Relationship Id="rId6" Type="http://schemas.openxmlformats.org/officeDocument/2006/relationships/slide" Target="slide18.xml"/><Relationship Id="rId7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2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4" Type="http://schemas.openxmlformats.org/officeDocument/2006/relationships/slide" Target="slide26.xml"/><Relationship Id="rId5" Type="http://schemas.openxmlformats.org/officeDocument/2006/relationships/slide" Target="slide28.xml"/><Relationship Id="rId6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2" Type="http://schemas.openxmlformats.org/officeDocument/2006/relationships/slide" Target="slide2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slide" Target="slide7.xml"/><Relationship Id="rId5" Type="http://schemas.openxmlformats.org/officeDocument/2006/relationships/slide" Target="slide8.xml"/><Relationship Id="rId1" Type="http://schemas.openxmlformats.org/officeDocument/2006/relationships/slideLayout" Target="../slideLayouts/slideLayout7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254001"/>
            <a:ext cx="83058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3200"/>
              <a:t> - Kinematics</a:t>
            </a:r>
          </a:p>
          <a:p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>
                <a:hlinkClick r:id="rId2" action="ppaction://hlinksldjump"/>
              </a:rPr>
              <a:t>Radians, Angles and Circles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Linear and angular Qtys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3" action="ppaction://hlinksldjump"/>
              </a:rPr>
              <a:t>Conversions</a:t>
            </a:r>
            <a:r>
              <a:rPr lang="en-US" sz="3200"/>
              <a:t> | </a:t>
            </a:r>
            <a:r>
              <a:rPr lang="en-US" sz="3200">
                <a:hlinkClick r:id="rId4" action="ppaction://hlinksldjump"/>
              </a:rPr>
              <a:t>Whiteboard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5" action="ppaction://hlinksldjump"/>
              </a:rPr>
              <a:t>Tangential Relationships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 </a:t>
            </a:r>
            <a:r>
              <a:rPr lang="en-US" sz="3200">
                <a:hlinkClick r:id="rId6" action="ppaction://hlinksldjump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rId7" action="ppaction://hlinksldjump"/>
              </a:rPr>
              <a:t>Whiteboard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>
                <a:hlinkClick r:id="rId8" action="ppaction://hlinksldjump"/>
              </a:rPr>
              <a:t>Angular Kinematics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 </a:t>
            </a:r>
            <a:r>
              <a:rPr lang="en-US" sz="3200">
                <a:hlinkClick r:id="rId9" action="ppaction://hlinksldjump"/>
              </a:rPr>
              <a:t>Example</a:t>
            </a:r>
            <a:r>
              <a:rPr lang="en-US" sz="3200"/>
              <a:t> | </a:t>
            </a:r>
            <a:r>
              <a:rPr lang="en-US" sz="3200">
                <a:hlinkClick r:id="rId10" action="ppaction://hlinksldjump"/>
              </a:rPr>
              <a:t>Whiteboard</a:t>
            </a:r>
            <a:endParaRPr lang="en-US" sz="3200"/>
          </a:p>
          <a:p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Convert </a:t>
            </a:r>
            <a:r>
              <a:rPr lang="en-US" sz="4400" dirty="0" smtClean="0"/>
              <a:t>23.0 rad/s to rot/s</a:t>
            </a:r>
            <a:endParaRPr lang="en-US" sz="4400" dirty="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0160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rad/s = (rev/s)(2 rad/rev)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(12 rev/s)(2 rad/rev) 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75 rad/s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76655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3.66 rot/s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1" y="190500"/>
            <a:ext cx="840364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/>
              <a:t>Tangential Relationships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524" y="781844"/>
            <a:ext cx="1858201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400" dirty="0"/>
              <a:t>Linear:</a:t>
            </a:r>
          </a:p>
          <a:p>
            <a:pPr algn="r"/>
            <a:r>
              <a:rPr lang="en-US" sz="3600" dirty="0"/>
              <a:t>(m)</a:t>
            </a:r>
            <a:r>
              <a:rPr lang="en-US" sz="4400" dirty="0"/>
              <a:t> s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v</a:t>
            </a:r>
          </a:p>
          <a:p>
            <a:pPr algn="r"/>
            <a:r>
              <a:rPr lang="en-US" sz="3600" dirty="0"/>
              <a:t>(m/s/s)</a:t>
            </a:r>
            <a:r>
              <a:rPr lang="en-US" sz="4400" dirty="0"/>
              <a:t> a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12963" y="784490"/>
            <a:ext cx="7039812" cy="2800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Tangential: </a:t>
            </a:r>
            <a:r>
              <a:rPr lang="en-US" sz="3200" dirty="0"/>
              <a:t>(at the edge of the wheel)</a:t>
            </a:r>
          </a:p>
          <a:p>
            <a:r>
              <a:rPr lang="en-US" sz="4400" dirty="0">
                <a:sym typeface="Symbol" pitchFamily="18" charset="2"/>
              </a:rPr>
              <a:t>= </a:t>
            </a:r>
            <a:r>
              <a:rPr lang="en-US" sz="4400" dirty="0">
                <a:solidFill>
                  <a:srgbClr val="FF0000"/>
                </a:solidFill>
                <a:sym typeface="Symbol" pitchFamily="18" charset="2"/>
              </a:rPr>
              <a:t>r	</a:t>
            </a:r>
            <a:r>
              <a:rPr lang="en-US" sz="3600" dirty="0">
                <a:solidFill>
                  <a:srgbClr val="FF0000"/>
                </a:solidFill>
                <a:sym typeface="Symbol" pitchFamily="18" charset="2"/>
              </a:rPr>
              <a:t>- </a:t>
            </a:r>
            <a:r>
              <a:rPr lang="en-US" sz="3600" dirty="0" smtClean="0">
                <a:solidFill>
                  <a:srgbClr val="FF0000"/>
                </a:solidFill>
                <a:sym typeface="Symbol" pitchFamily="18" charset="2"/>
              </a:rPr>
              <a:t>Displacement</a:t>
            </a:r>
            <a:r>
              <a:rPr lang="en-US" sz="3600" dirty="0" smtClean="0">
                <a:solidFill>
                  <a:srgbClr val="FF3300"/>
                </a:solidFill>
                <a:sym typeface="Symbol" pitchFamily="18" charset="2"/>
              </a:rPr>
              <a:t>*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sz="4400" dirty="0">
                <a:sym typeface="Symbol" pitchFamily="18" charset="2"/>
              </a:rPr>
              <a:t>= r	</a:t>
            </a:r>
            <a:r>
              <a:rPr lang="en-US" sz="3600" dirty="0">
                <a:sym typeface="Symbol" pitchFamily="18" charset="2"/>
              </a:rPr>
              <a:t>- Velocity</a:t>
            </a:r>
            <a:endParaRPr lang="en-US" sz="3600" baseline="-25000" dirty="0"/>
          </a:p>
          <a:p>
            <a:r>
              <a:rPr lang="en-US" sz="4400" dirty="0">
                <a:solidFill>
                  <a:srgbClr val="FF3300"/>
                </a:solidFill>
                <a:sym typeface="Symbol" pitchFamily="18" charset="2"/>
              </a:rPr>
              <a:t>= r	</a:t>
            </a:r>
            <a:r>
              <a:rPr lang="en-US" sz="3600" dirty="0">
                <a:solidFill>
                  <a:srgbClr val="FF3300"/>
                </a:solidFill>
                <a:sym typeface="Symbol" pitchFamily="18" charset="2"/>
              </a:rPr>
              <a:t>- Acceleration*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5441950" y="5177896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*Not in data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04800" y="0"/>
            <a:ext cx="7160678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Example:</a:t>
            </a:r>
            <a:r>
              <a:rPr lang="en-US" sz="4400">
                <a:sym typeface="Symbol" pitchFamily="18" charset="2"/>
              </a:rPr>
              <a:t> s = r, v = r, </a:t>
            </a:r>
            <a:r>
              <a:rPr lang="en-US" sz="4400">
                <a:solidFill>
                  <a:srgbClr val="FF3300"/>
                </a:solidFill>
                <a:sym typeface="Symbol" pitchFamily="18" charset="2"/>
              </a:rPr>
              <a:t>a = r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12726" y="60204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certain gyro spinner has an angular velocity of 10,000 RPM, and a diameter of 1.1 cm.  What is the tangential velocity at its edge?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5143500"/>
            <a:ext cx="1225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>
                <a:sym typeface="Symbol" pitchFamily="18" charset="2"/>
              </a:rPr>
              <a:t>v = 5.8 m/s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92745" y="889000"/>
            <a:ext cx="6215611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Tangential relationships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rId7" action="ppaction://hlinksldjump"/>
              </a:rPr>
              <a:t>6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What is the tangential velocity of a 13 cm </a:t>
            </a:r>
            <a:r>
              <a:rPr lang="en-US" sz="4400" u="sng" dirty="0"/>
              <a:t>diameter</a:t>
            </a:r>
            <a:r>
              <a:rPr lang="en-US" sz="4400" dirty="0"/>
              <a:t> grinding wheel spinning at 135 rad/s?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5295900"/>
            <a:ext cx="63831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8.8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What is the angular velocity of a 57 cm </a:t>
            </a:r>
            <a:r>
              <a:rPr lang="en-US" sz="4400" u="sng" dirty="0"/>
              <a:t>diameter</a:t>
            </a:r>
            <a:r>
              <a:rPr lang="en-US" sz="4400" dirty="0"/>
              <a:t> car tire rolling at 27 m/s?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95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A </a:t>
            </a:r>
            <a:r>
              <a:rPr lang="en-US" sz="4400" dirty="0" smtClean="0"/>
              <a:t>0.450 </a:t>
            </a:r>
            <a:r>
              <a:rPr lang="en-US" sz="4400" dirty="0"/>
              <a:t>m </a:t>
            </a:r>
            <a:r>
              <a:rPr lang="en-US" sz="4400" u="sng" dirty="0"/>
              <a:t>radius</a:t>
            </a:r>
            <a:r>
              <a:rPr lang="en-US" sz="4400" dirty="0"/>
              <a:t> marking wheel rolls a distance of 123.2 m.  What angle does the wheel rotate through?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6511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274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A car with </a:t>
            </a:r>
            <a:r>
              <a:rPr lang="en-US" sz="3600" dirty="0" smtClean="0"/>
              <a:t>0.36 </a:t>
            </a:r>
            <a:r>
              <a:rPr lang="en-US" sz="3600" dirty="0"/>
              <a:t>m </a:t>
            </a:r>
            <a:r>
              <a:rPr lang="en-US" sz="3600" u="sng" dirty="0"/>
              <a:t>radius</a:t>
            </a:r>
            <a:r>
              <a:rPr lang="en-US" sz="3600" dirty="0"/>
              <a:t> tires speeds up from 0 to 27 m/s in 9.0 seconds.</a:t>
            </a:r>
          </a:p>
          <a:p>
            <a:r>
              <a:rPr lang="en-US" sz="3600" dirty="0"/>
              <a:t>(a) What is the linear acceleration?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74090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3.0 m/s/s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17526" y="190501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car with </a:t>
            </a:r>
            <a:r>
              <a:rPr lang="en-US" sz="3200" dirty="0" smtClean="0"/>
              <a:t>0.36 </a:t>
            </a:r>
            <a:r>
              <a:rPr lang="en-US" sz="3200" dirty="0"/>
              <a:t>m radius tires speeds up from 0 to 27 m/s in 9.0 seconds.</a:t>
            </a:r>
          </a:p>
          <a:p>
            <a:r>
              <a:rPr lang="en-US" sz="3200" dirty="0"/>
              <a:t>(a) a = 3.0 m/s/s</a:t>
            </a:r>
          </a:p>
          <a:p>
            <a:r>
              <a:rPr lang="en-US" sz="3200" dirty="0"/>
              <a:t>(b) What is the tire’s angular acceleration?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8691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8.3 Rad/s/s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17526" y="190501"/>
            <a:ext cx="8474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car with </a:t>
            </a:r>
            <a:r>
              <a:rPr lang="en-US" sz="3200" dirty="0" smtClean="0"/>
              <a:t>0.36 </a:t>
            </a:r>
            <a:r>
              <a:rPr lang="en-US" sz="3200" dirty="0"/>
              <a:t>m radius tires speeds up from 0 to 27 m/s in 9.0 seconds.</a:t>
            </a:r>
          </a:p>
          <a:p>
            <a:r>
              <a:rPr lang="en-US" sz="3200" dirty="0"/>
              <a:t>(a) a = 3.0 m/s/s</a:t>
            </a:r>
          </a:p>
          <a:p>
            <a:r>
              <a:rPr lang="en-US" sz="3200" dirty="0"/>
              <a:t>(b) </a:t>
            </a:r>
            <a:r>
              <a:rPr lang="en-US" sz="3200" dirty="0">
                <a:solidFill>
                  <a:srgbClr val="FF3300"/>
                </a:solidFill>
                <a:sym typeface="Symbol" pitchFamily="18" charset="2"/>
              </a:rPr>
              <a:t></a:t>
            </a:r>
            <a:r>
              <a:rPr lang="en-US" sz="3200" dirty="0"/>
              <a:t> = 8.3 Rad/s/s (8.33333333)</a:t>
            </a:r>
          </a:p>
          <a:p>
            <a:r>
              <a:rPr lang="en-US" sz="3200" dirty="0"/>
              <a:t>(c) What angle do the tires go through?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70243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340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7526" y="3873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1" y="190500"/>
            <a:ext cx="71795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Radians</a:t>
            </a:r>
          </a:p>
        </p:txBody>
      </p:sp>
      <p:sp>
        <p:nvSpPr>
          <p:cNvPr id="3076" name="Oval 4"/>
          <p:cNvSpPr>
            <a:spLocks noChangeArrowheads="1"/>
          </p:cNvSpPr>
          <p:nvPr/>
        </p:nvSpPr>
        <p:spPr bwMode="auto">
          <a:xfrm>
            <a:off x="1600200" y="1028700"/>
            <a:ext cx="2514600" cy="24130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2710582" y="1087967"/>
            <a:ext cx="534988" cy="114167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710582" y="2229644"/>
            <a:ext cx="137160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Arc 10"/>
          <p:cNvSpPr>
            <a:spLocks/>
          </p:cNvSpPr>
          <p:nvPr/>
        </p:nvSpPr>
        <p:spPr bwMode="auto">
          <a:xfrm rot="1066498">
            <a:off x="2837582" y="1869811"/>
            <a:ext cx="457200" cy="381000"/>
          </a:xfrm>
          <a:custGeom>
            <a:avLst/>
            <a:gdLst>
              <a:gd name="T0" fmla="*/ 0 w 21600"/>
              <a:gd name="T1" fmla="*/ 0 h 21600"/>
              <a:gd name="T2" fmla="*/ 457200 w 21600"/>
              <a:gd name="T3" fmla="*/ 457200 h 21600"/>
              <a:gd name="T4" fmla="*/ 0 w 21600"/>
              <a:gd name="T5" fmla="*/ 4572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12"/>
          <p:cNvSpPr txBox="1">
            <a:spLocks noChangeArrowheads="1"/>
          </p:cNvSpPr>
          <p:nvPr/>
        </p:nvSpPr>
        <p:spPr bwMode="auto">
          <a:xfrm>
            <a:off x="2661370" y="1213645"/>
            <a:ext cx="35618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r</a:t>
            </a:r>
          </a:p>
        </p:txBody>
      </p:sp>
      <p:sp>
        <p:nvSpPr>
          <p:cNvPr id="3081" name="Text Box 13"/>
          <p:cNvSpPr txBox="1">
            <a:spLocks noChangeArrowheads="1"/>
          </p:cNvSpPr>
          <p:nvPr/>
        </p:nvSpPr>
        <p:spPr bwMode="auto">
          <a:xfrm>
            <a:off x="3091582" y="1594644"/>
            <a:ext cx="452368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ym typeface="Symbol" pitchFamily="18" charset="2"/>
              </a:rPr>
              <a:t></a:t>
            </a:r>
            <a:endParaRPr lang="en-US" sz="4000"/>
          </a:p>
        </p:txBody>
      </p:sp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929782" y="959644"/>
            <a:ext cx="38504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sym typeface="Symbol" pitchFamily="18" charset="2"/>
              </a:rPr>
              <a:t>s</a:t>
            </a:r>
            <a:endParaRPr lang="en-US" sz="4000" dirty="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648201" y="949855"/>
            <a:ext cx="445186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Full circle:</a:t>
            </a:r>
          </a:p>
          <a:p>
            <a:pPr lvl="1"/>
            <a:r>
              <a:rPr lang="en-US" sz="4000"/>
              <a:t>360</a:t>
            </a:r>
            <a:r>
              <a:rPr lang="en-US" sz="4000" baseline="30000"/>
              <a:t>o</a:t>
            </a:r>
            <a:r>
              <a:rPr lang="en-US" sz="4000"/>
              <a:t> = 2</a:t>
            </a:r>
            <a:r>
              <a:rPr lang="en-US" sz="4000">
                <a:sym typeface="Symbol" pitchFamily="18" charset="2"/>
              </a:rPr>
              <a:t> Radians</a:t>
            </a:r>
          </a:p>
          <a:p>
            <a:r>
              <a:rPr lang="en-US" sz="4000">
                <a:sym typeface="Symbol" pitchFamily="18" charset="2"/>
              </a:rPr>
              <a:t> = s/r</a:t>
            </a:r>
          </a:p>
          <a:p>
            <a:r>
              <a:rPr lang="en-US" sz="4000">
                <a:sym typeface="Symbol" pitchFamily="18" charset="2"/>
              </a:rPr>
              <a:t>Radians = m/m =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8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228600" y="190500"/>
            <a:ext cx="84972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Angular Mechanics</a:t>
            </a:r>
            <a:r>
              <a:rPr lang="en-US" sz="4400"/>
              <a:t> - </a:t>
            </a:r>
            <a:r>
              <a:rPr lang="en-US" sz="3200"/>
              <a:t>Angular Quantities</a:t>
            </a:r>
          </a:p>
        </p:txBody>
      </p:sp>
      <p:sp>
        <p:nvSpPr>
          <p:cNvPr id="4099" name="Text Box 14"/>
          <p:cNvSpPr txBox="1">
            <a:spLocks noChangeArrowheads="1"/>
          </p:cNvSpPr>
          <p:nvPr/>
        </p:nvSpPr>
        <p:spPr bwMode="auto">
          <a:xfrm>
            <a:off x="5524" y="781845"/>
            <a:ext cx="1858201" cy="41549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400" dirty="0"/>
              <a:t>Linear:</a:t>
            </a:r>
          </a:p>
          <a:p>
            <a:pPr algn="r"/>
            <a:r>
              <a:rPr lang="en-US" sz="3600" dirty="0"/>
              <a:t>(m)</a:t>
            </a:r>
            <a:r>
              <a:rPr lang="en-US" sz="4400" dirty="0"/>
              <a:t> s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u</a:t>
            </a:r>
          </a:p>
          <a:p>
            <a:pPr algn="r"/>
            <a:r>
              <a:rPr lang="en-US" sz="3600" dirty="0"/>
              <a:t>(m/s)</a:t>
            </a:r>
            <a:r>
              <a:rPr lang="en-US" sz="4400" dirty="0"/>
              <a:t> v</a:t>
            </a:r>
          </a:p>
          <a:p>
            <a:pPr algn="r"/>
            <a:r>
              <a:rPr lang="en-US" sz="3600" dirty="0"/>
              <a:t>(m/s/s)</a:t>
            </a:r>
            <a:r>
              <a:rPr lang="en-US" sz="4400" dirty="0"/>
              <a:t> a</a:t>
            </a:r>
          </a:p>
          <a:p>
            <a:pPr algn="r"/>
            <a:r>
              <a:rPr lang="en-US" sz="3600" dirty="0"/>
              <a:t>(s)</a:t>
            </a:r>
            <a:r>
              <a:rPr lang="en-US" sz="4400" dirty="0"/>
              <a:t> t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2112964" y="784490"/>
            <a:ext cx="7058343" cy="415498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Angular:</a:t>
            </a:r>
          </a:p>
          <a:p>
            <a:r>
              <a:rPr lang="en-US" sz="4400" dirty="0">
                <a:sym typeface="Symbol" pitchFamily="18" charset="2"/>
              </a:rPr>
              <a:t> 	</a:t>
            </a:r>
            <a:r>
              <a:rPr lang="en-US" sz="3600" dirty="0">
                <a:sym typeface="Symbol" pitchFamily="18" charset="2"/>
              </a:rPr>
              <a:t>- Angle (Radians)</a:t>
            </a:r>
            <a:endParaRPr lang="en-US" sz="3600" dirty="0"/>
          </a:p>
          <a:p>
            <a:r>
              <a:rPr lang="en-US" sz="4400" dirty="0">
                <a:sym typeface="Symbol" pitchFamily="18" charset="2"/>
              </a:rPr>
              <a:t></a:t>
            </a:r>
            <a:r>
              <a:rPr lang="en-US" sz="4400" baseline="-25000" dirty="0" err="1">
                <a:sym typeface="Symbol" pitchFamily="18" charset="2"/>
              </a:rPr>
              <a:t>i</a:t>
            </a:r>
            <a:r>
              <a:rPr lang="en-US" sz="4400" baseline="-25000" dirty="0">
                <a:sym typeface="Symbol" pitchFamily="18" charset="2"/>
              </a:rPr>
              <a:t>	</a:t>
            </a:r>
            <a:r>
              <a:rPr lang="en-US" sz="3600" dirty="0">
                <a:sym typeface="Symbol" pitchFamily="18" charset="2"/>
              </a:rPr>
              <a:t>- Initial angular velocity (Rad/s)</a:t>
            </a:r>
            <a:endParaRPr lang="en-US" sz="3600" baseline="-25000" dirty="0"/>
          </a:p>
          <a:p>
            <a:r>
              <a:rPr lang="en-US" sz="4400" dirty="0">
                <a:sym typeface="Symbol" pitchFamily="18" charset="2"/>
              </a:rPr>
              <a:t></a:t>
            </a:r>
            <a:r>
              <a:rPr lang="en-US" sz="4400" baseline="-25000" dirty="0">
                <a:sym typeface="Symbol" pitchFamily="18" charset="2"/>
              </a:rPr>
              <a:t> f </a:t>
            </a:r>
            <a:r>
              <a:rPr lang="en-US" sz="4400" dirty="0">
                <a:sym typeface="Symbol" pitchFamily="18" charset="2"/>
              </a:rPr>
              <a:t>	</a:t>
            </a:r>
            <a:r>
              <a:rPr lang="en-US" sz="3600" dirty="0">
                <a:sym typeface="Symbol" pitchFamily="18" charset="2"/>
              </a:rPr>
              <a:t>- Final angular velocity (Rad/s)</a:t>
            </a:r>
            <a:endParaRPr lang="en-US" sz="3600" dirty="0"/>
          </a:p>
          <a:p>
            <a:r>
              <a:rPr lang="en-US" sz="4400" dirty="0">
                <a:sym typeface="Symbol" pitchFamily="18" charset="2"/>
              </a:rPr>
              <a:t>	</a:t>
            </a:r>
            <a:r>
              <a:rPr lang="en-US" sz="3600" dirty="0">
                <a:sym typeface="Symbol" pitchFamily="18" charset="2"/>
              </a:rPr>
              <a:t>- Angular acceleration (Rad/s/s)</a:t>
            </a:r>
            <a:endParaRPr lang="en-US" sz="3600" dirty="0"/>
          </a:p>
          <a:p>
            <a:r>
              <a:rPr lang="en-US" sz="4400" dirty="0"/>
              <a:t>t	</a:t>
            </a:r>
            <a:r>
              <a:rPr lang="en-US" sz="3600" dirty="0"/>
              <a:t>- Uh, time 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76201" y="-63500"/>
            <a:ext cx="504920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 dirty="0"/>
              <a:t>Angular </a:t>
            </a:r>
            <a:r>
              <a:rPr lang="en-US" sz="4400" b="1" u="sng" dirty="0" smtClean="0"/>
              <a:t>Kinematics</a:t>
            </a:r>
            <a:endParaRPr lang="en-US" dirty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83926" y="480219"/>
            <a:ext cx="3445174" cy="37856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4800" dirty="0"/>
              <a:t>Linear:</a:t>
            </a:r>
          </a:p>
          <a:p>
            <a:pPr algn="r"/>
            <a:r>
              <a:rPr lang="en-US" sz="4800" dirty="0" smtClean="0"/>
              <a:t>u </a:t>
            </a:r>
            <a:r>
              <a:rPr lang="en-US" sz="4800" dirty="0"/>
              <a:t>+ at = v</a:t>
            </a:r>
          </a:p>
          <a:p>
            <a:pPr algn="r"/>
            <a:r>
              <a:rPr lang="en-US" sz="4800" dirty="0" err="1"/>
              <a:t>ut</a:t>
            </a:r>
            <a:r>
              <a:rPr lang="en-US" sz="4800" dirty="0"/>
              <a:t> + </a:t>
            </a:r>
            <a:r>
              <a:rPr lang="en-US" sz="4800" baseline="30000" dirty="0"/>
              <a:t>1</a:t>
            </a:r>
            <a:r>
              <a:rPr lang="en-US" sz="4800" dirty="0"/>
              <a:t>/</a:t>
            </a:r>
            <a:r>
              <a:rPr lang="en-US" sz="4800" baseline="-25000" dirty="0"/>
              <a:t>2</a:t>
            </a:r>
            <a:r>
              <a:rPr lang="en-US" sz="4800" dirty="0"/>
              <a:t>at</a:t>
            </a:r>
            <a:r>
              <a:rPr lang="en-US" sz="4800" baseline="30000" dirty="0"/>
              <a:t>2</a:t>
            </a:r>
            <a:r>
              <a:rPr lang="en-US" sz="4800" dirty="0"/>
              <a:t> = s</a:t>
            </a:r>
          </a:p>
          <a:p>
            <a:pPr algn="r"/>
            <a:r>
              <a:rPr lang="en-US" sz="4800" dirty="0"/>
              <a:t>u</a:t>
            </a:r>
            <a:r>
              <a:rPr lang="en-US" sz="4800" baseline="30000" dirty="0"/>
              <a:t>2</a:t>
            </a:r>
            <a:r>
              <a:rPr lang="en-US" sz="4800" dirty="0"/>
              <a:t> + 2as = v</a:t>
            </a:r>
            <a:r>
              <a:rPr lang="en-US" sz="4800" baseline="30000" dirty="0"/>
              <a:t>2</a:t>
            </a:r>
          </a:p>
          <a:p>
            <a:pPr algn="r"/>
            <a:r>
              <a:rPr lang="en-US" sz="4800" dirty="0"/>
              <a:t>(u + v)t/2 = s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419601" y="480219"/>
            <a:ext cx="4278735" cy="378565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/>
              <a:t>Angular:</a:t>
            </a:r>
          </a:p>
          <a:p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f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err="1" smtClean="0">
                <a:sym typeface="Symbol" pitchFamily="18" charset="2"/>
              </a:rPr>
              <a:t>i</a:t>
            </a:r>
            <a:r>
              <a:rPr lang="en-US" sz="4800" dirty="0" smtClean="0"/>
              <a:t> </a:t>
            </a:r>
            <a:r>
              <a:rPr lang="en-US" sz="4800" dirty="0"/>
              <a:t>+ </a:t>
            </a:r>
            <a:r>
              <a:rPr lang="en-US" sz="4800" dirty="0">
                <a:sym typeface="Symbol" pitchFamily="18" charset="2"/>
              </a:rPr>
              <a:t></a:t>
            </a:r>
            <a:r>
              <a:rPr lang="en-US" sz="4800" dirty="0"/>
              <a:t>t</a:t>
            </a:r>
          </a:p>
          <a:p>
            <a:r>
              <a:rPr lang="en-US" sz="4800" dirty="0">
                <a:sym typeface="Symbol" pitchFamily="18" charset="2"/>
              </a:rPr>
              <a:t> = </a:t>
            </a:r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i</a:t>
            </a:r>
            <a:r>
              <a:rPr lang="en-US" sz="4800" dirty="0" smtClean="0"/>
              <a:t>t </a:t>
            </a:r>
            <a:r>
              <a:rPr lang="en-US" sz="4800" dirty="0"/>
              <a:t>+ </a:t>
            </a:r>
            <a:r>
              <a:rPr lang="en-US" sz="4800" baseline="30000" dirty="0"/>
              <a:t>1</a:t>
            </a:r>
            <a:r>
              <a:rPr lang="en-US" sz="4800" dirty="0"/>
              <a:t>/</a:t>
            </a:r>
            <a:r>
              <a:rPr lang="en-US" sz="4800" baseline="-25000" dirty="0"/>
              <a:t>2</a:t>
            </a:r>
            <a:r>
              <a:rPr lang="en-US" sz="4800" dirty="0">
                <a:sym typeface="Symbol" pitchFamily="18" charset="2"/>
              </a:rPr>
              <a:t></a:t>
            </a:r>
            <a:r>
              <a:rPr lang="en-US" sz="4800" dirty="0"/>
              <a:t>t</a:t>
            </a:r>
            <a:r>
              <a:rPr lang="en-US" sz="4800" baseline="30000" dirty="0"/>
              <a:t>2</a:t>
            </a:r>
          </a:p>
          <a:p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f 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</a:t>
            </a:r>
            <a:r>
              <a:rPr lang="en-US" sz="4800" dirty="0"/>
              <a:t>= </a:t>
            </a:r>
            <a:r>
              <a:rPr lang="en-US" sz="4800" dirty="0" smtClean="0">
                <a:sym typeface="Symbol" pitchFamily="18" charset="2"/>
              </a:rPr>
              <a:t></a:t>
            </a:r>
            <a:r>
              <a:rPr lang="en-US" sz="4800" baseline="-25000" dirty="0" smtClean="0">
                <a:sym typeface="Symbol" pitchFamily="18" charset="2"/>
              </a:rPr>
              <a:t>i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</a:t>
            </a:r>
            <a:r>
              <a:rPr lang="en-US" sz="4800" dirty="0"/>
              <a:t>+ 2</a:t>
            </a:r>
            <a:r>
              <a:rPr lang="en-US" sz="4800" dirty="0">
                <a:sym typeface="Symbol" pitchFamily="18" charset="2"/>
              </a:rPr>
              <a:t></a:t>
            </a:r>
          </a:p>
          <a:p>
            <a:r>
              <a:rPr lang="en-US" sz="4800" dirty="0">
                <a:solidFill>
                  <a:srgbClr val="FF0000"/>
                </a:solidFill>
                <a:sym typeface="Symbol" pitchFamily="18" charset="2"/>
              </a:rPr>
              <a:t> = </a:t>
            </a:r>
            <a:r>
              <a:rPr lang="en-US" sz="4800" dirty="0">
                <a:solidFill>
                  <a:srgbClr val="FF0000"/>
                </a:solidFill>
              </a:rPr>
              <a:t>(</a:t>
            </a:r>
            <a:r>
              <a:rPr lang="en-US" sz="4800" dirty="0" smtClean="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4800" baseline="-25000" dirty="0" err="1" smtClean="0">
                <a:solidFill>
                  <a:srgbClr val="FF0000"/>
                </a:solidFill>
                <a:sym typeface="Symbol" pitchFamily="18" charset="2"/>
              </a:rPr>
              <a:t>i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>
                <a:solidFill>
                  <a:srgbClr val="FF0000"/>
                </a:solidFill>
              </a:rPr>
              <a:t>+ </a:t>
            </a:r>
            <a:r>
              <a:rPr lang="en-US" sz="4800" dirty="0" smtClean="0">
                <a:solidFill>
                  <a:srgbClr val="FF0000"/>
                </a:solidFill>
                <a:sym typeface="Symbol" pitchFamily="18" charset="2"/>
              </a:rPr>
              <a:t></a:t>
            </a:r>
            <a:r>
              <a:rPr lang="en-US" sz="4800" baseline="-25000" dirty="0" smtClean="0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4800" dirty="0" smtClean="0">
                <a:solidFill>
                  <a:srgbClr val="FF0000"/>
                </a:solidFill>
              </a:rPr>
              <a:t>)t/2</a:t>
            </a:r>
            <a:r>
              <a:rPr lang="en-US" sz="48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441950" y="5177896"/>
            <a:ext cx="25827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*Not in data packet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3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53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119064" y="113771"/>
            <a:ext cx="893127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u="sng" dirty="0">
                <a:sym typeface="Symbol" pitchFamily="18" charset="2"/>
              </a:rPr>
              <a:t>Example:</a:t>
            </a:r>
            <a:r>
              <a:rPr lang="en-US" dirty="0"/>
              <a:t> My gyro spinner speeds up to  10,000 RPM, in </a:t>
            </a:r>
            <a:r>
              <a:rPr lang="en-US" dirty="0" smtClean="0"/>
              <a:t>0.78 </a:t>
            </a:r>
            <a:r>
              <a:rPr lang="en-US" dirty="0"/>
              <a:t>sec.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its angular </a:t>
            </a:r>
            <a:r>
              <a:rPr lang="en-US" dirty="0" smtClean="0"/>
              <a:t>acceleration?</a:t>
            </a:r>
          </a:p>
          <a:p>
            <a:r>
              <a:rPr lang="en-US" dirty="0" smtClean="0"/>
              <a:t>What </a:t>
            </a:r>
            <a:r>
              <a:rPr lang="en-US" dirty="0"/>
              <a:t>angle does it go through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What distance does a point on the edge travel if the diameter is 1.1 cm?</a:t>
            </a:r>
            <a:endParaRPr lang="en-US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8600" y="4769703"/>
            <a:ext cx="2209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ym typeface="Symbol" pitchFamily="18" charset="2"/>
              </a:rPr>
              <a:t>1342.6=1300 </a:t>
            </a:r>
            <a:r>
              <a:rPr lang="en-US" sz="1600" dirty="0">
                <a:sym typeface="Symbol" pitchFamily="18" charset="2"/>
              </a:rPr>
              <a:t>rad/s/s</a:t>
            </a:r>
          </a:p>
          <a:p>
            <a:r>
              <a:rPr lang="en-US" sz="1600" dirty="0" smtClean="0"/>
              <a:t>408.4 </a:t>
            </a:r>
            <a:r>
              <a:rPr lang="en-US" sz="1600" dirty="0"/>
              <a:t>= 410 </a:t>
            </a:r>
            <a:r>
              <a:rPr lang="en-US" sz="1600" dirty="0" smtClean="0"/>
              <a:t>rad</a:t>
            </a:r>
          </a:p>
          <a:p>
            <a:r>
              <a:rPr lang="en-US" sz="1600" dirty="0" smtClean="0"/>
              <a:t>s = 2.25 m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69472" y="889000"/>
            <a:ext cx="5665332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 dirty="0"/>
              <a:t>Whiteboards:</a:t>
            </a:r>
          </a:p>
          <a:p>
            <a:pPr algn="ctr"/>
            <a:r>
              <a:rPr lang="en-US" sz="4800" dirty="0"/>
              <a:t> Angular Kinematics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2" action="ppaction://hlinksldjump"/>
              </a:rPr>
              <a:t>5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6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7</a:t>
            </a:r>
            <a:r>
              <a:rPr lang="en-US" sz="4800"/>
              <a:t> </a:t>
            </a:r>
            <a:r>
              <a:rPr lang="en-US" sz="4800" smtClean="0"/>
              <a:t>| 8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turbine speeds up from 34 rad/s to 89 rad/s in 2.5 seconds.  What is the angular acceleration?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7793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22 rad/s/s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smtClean="0"/>
              <a:t>A drill slows from 145 rad/s to 54.0 rad/s with an angular acceleration of -1.80 rad/s/s.  Through what angle did it go?</a:t>
            </a:r>
          </a:p>
          <a:p>
            <a:r>
              <a:rPr lang="en-US" sz="2800" dirty="0" smtClean="0">
                <a:sym typeface="Symbol" pitchFamily="18" charset="2"/>
              </a:rPr>
              <a:t>How many rotations?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186301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5030 radians, 801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motor going 45.0 rad/s has an angular acceleration of 12.4 rad/s/s for </a:t>
            </a:r>
            <a:r>
              <a:rPr lang="en-US" sz="3200" dirty="0" smtClean="0"/>
              <a:t>3.70 </a:t>
            </a:r>
            <a:r>
              <a:rPr lang="en-US" sz="3200" dirty="0"/>
              <a:t>seconds. </a:t>
            </a:r>
            <a:r>
              <a:rPr lang="en-US" sz="3200" dirty="0" smtClean="0"/>
              <a:t>What </a:t>
            </a:r>
            <a:r>
              <a:rPr lang="en-US" sz="3200" dirty="0"/>
              <a:t>angle does it go through? 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" y="5372100"/>
            <a:ext cx="65114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251 </a:t>
            </a:r>
            <a:r>
              <a:rPr lang="en-US" sz="1200" dirty="0"/>
              <a:t>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hard drive speeds up from rest to 4200. RPM in 3.50 seconds.  How many rotations does it make doing this?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110959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122.5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04800" y="127000"/>
            <a:ext cx="8610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</a:t>
            </a:r>
            <a:r>
              <a:rPr lang="en-US" sz="3200" dirty="0" smtClean="0"/>
              <a:t>potter’s wheel is spinning at 71.0 RPM and stops </a:t>
            </a:r>
            <a:r>
              <a:rPr lang="en-US" sz="3200" dirty="0"/>
              <a:t>in </a:t>
            </a:r>
            <a:r>
              <a:rPr lang="en-US" sz="3200" dirty="0" smtClean="0"/>
              <a:t>5.30 revolutions.  </a:t>
            </a:r>
            <a:r>
              <a:rPr lang="en-US" sz="3200" dirty="0"/>
              <a:t>(a) </a:t>
            </a:r>
            <a:r>
              <a:rPr lang="en-US" sz="3200" dirty="0" smtClean="0"/>
              <a:t>What is its angular deceleration in rad/s/s?</a:t>
            </a:r>
            <a:endParaRPr lang="en-US" sz="3200" u="sng" dirty="0">
              <a:sym typeface="Symbol" pitchFamily="18" charset="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10230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-0.830 rad/s/s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hard drive slows from 7200. RPM to rest in 16.2 seconds.  What distance does a point 3.10 cm from the center travel as it is slowing down?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5372100"/>
            <a:ext cx="574196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189 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9261"/>
            <a:ext cx="3005951" cy="76944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u="sng">
                <a:sym typeface="Symbol" pitchFamily="18" charset="2"/>
              </a:rPr>
              <a:t>Conversions</a:t>
            </a:r>
            <a:endParaRPr lang="en-US">
              <a:solidFill>
                <a:srgbClr val="FF3300"/>
              </a:solidFill>
            </a:endParaRP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61914" y="869157"/>
            <a:ext cx="2528887" cy="3416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dirty="0"/>
              <a:t>Radians</a:t>
            </a:r>
          </a:p>
          <a:p>
            <a:pPr algn="r"/>
            <a:r>
              <a:rPr lang="en-US" sz="3600" dirty="0"/>
              <a:t>Revolutions</a:t>
            </a:r>
          </a:p>
          <a:p>
            <a:pPr algn="r"/>
            <a:r>
              <a:rPr lang="en-US" sz="3600" dirty="0"/>
              <a:t>Rad/s</a:t>
            </a:r>
          </a:p>
          <a:p>
            <a:pPr algn="r"/>
            <a:r>
              <a:rPr lang="en-US" sz="3600" dirty="0"/>
              <a:t>Rad/s</a:t>
            </a:r>
          </a:p>
          <a:p>
            <a:pPr algn="r"/>
            <a:r>
              <a:rPr lang="en-US" sz="3600" dirty="0" smtClean="0"/>
              <a:t>RPM (Rev/min)</a:t>
            </a:r>
            <a:endParaRPr lang="en-US" sz="3600" dirty="0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743200" y="871802"/>
            <a:ext cx="6400800" cy="2862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/>
              <a:t>= </a:t>
            </a:r>
            <a:r>
              <a:rPr lang="en-US" sz="3600" dirty="0" smtClean="0"/>
              <a:t>rev x (2</a:t>
            </a:r>
            <a:r>
              <a:rPr lang="en-US" sz="3600" dirty="0">
                <a:sym typeface="Symbol" pitchFamily="18" charset="2"/>
              </a:rPr>
              <a:t></a:t>
            </a:r>
            <a:r>
              <a:rPr lang="en-US" sz="3600" dirty="0"/>
              <a:t>)</a:t>
            </a:r>
          </a:p>
          <a:p>
            <a:r>
              <a:rPr lang="en-US" sz="3600" dirty="0"/>
              <a:t>= </a:t>
            </a:r>
            <a:r>
              <a:rPr lang="en-US" sz="3600" dirty="0" smtClean="0"/>
              <a:t>rad </a:t>
            </a:r>
            <a:r>
              <a:rPr lang="en-US" sz="3600" dirty="0" smtClean="0">
                <a:sym typeface="Symbol"/>
              </a:rPr>
              <a:t></a:t>
            </a:r>
            <a:r>
              <a:rPr lang="en-US" sz="3600" dirty="0" smtClean="0"/>
              <a:t> (</a:t>
            </a:r>
            <a:r>
              <a:rPr lang="en-US" sz="3600" dirty="0"/>
              <a:t>2</a:t>
            </a:r>
            <a:r>
              <a:rPr lang="en-US" sz="3600" dirty="0">
                <a:sym typeface="Symbol" pitchFamily="18" charset="2"/>
              </a:rPr>
              <a:t></a:t>
            </a:r>
            <a:r>
              <a:rPr lang="en-US" sz="3600" dirty="0"/>
              <a:t>)</a:t>
            </a:r>
          </a:p>
          <a:p>
            <a:r>
              <a:rPr lang="en-US" sz="3600" dirty="0"/>
              <a:t>= </a:t>
            </a:r>
            <a:r>
              <a:rPr lang="en-US" sz="3600" dirty="0" smtClean="0"/>
              <a:t>RPM x (2</a:t>
            </a:r>
            <a:r>
              <a:rPr lang="en-US" sz="3600" dirty="0" smtClean="0">
                <a:sym typeface="Symbol" pitchFamily="18" charset="2"/>
              </a:rPr>
              <a:t></a:t>
            </a:r>
            <a:r>
              <a:rPr lang="en-US" sz="3600" dirty="0" smtClean="0"/>
              <a:t>) </a:t>
            </a:r>
            <a:r>
              <a:rPr lang="en-US" sz="3600" dirty="0" smtClean="0">
                <a:sym typeface="Symbol"/>
              </a:rPr>
              <a:t></a:t>
            </a:r>
            <a:r>
              <a:rPr lang="en-US" sz="3600" dirty="0" smtClean="0"/>
              <a:t> (60)</a:t>
            </a:r>
            <a:endParaRPr lang="en-US" sz="3600" dirty="0"/>
          </a:p>
          <a:p>
            <a:r>
              <a:rPr lang="en-US" sz="3600" dirty="0"/>
              <a:t>= (rev/s</a:t>
            </a:r>
            <a:r>
              <a:rPr lang="en-US" sz="3600" dirty="0" smtClean="0"/>
              <a:t>) x (2</a:t>
            </a:r>
            <a:r>
              <a:rPr lang="en-US" sz="3600" dirty="0" smtClean="0">
                <a:sym typeface="Symbol" pitchFamily="18" charset="2"/>
              </a:rPr>
              <a:t></a:t>
            </a:r>
            <a:r>
              <a:rPr lang="en-US" sz="3600" dirty="0" smtClean="0"/>
              <a:t>)</a:t>
            </a:r>
            <a:endParaRPr lang="en-US" sz="3600" dirty="0"/>
          </a:p>
          <a:p>
            <a:r>
              <a:rPr lang="en-US" sz="3600" dirty="0"/>
              <a:t>= (rad/s</a:t>
            </a:r>
            <a:r>
              <a:rPr lang="en-US" sz="3600" dirty="0" smtClean="0"/>
              <a:t>) x (60) </a:t>
            </a:r>
            <a:r>
              <a:rPr lang="en-US" sz="3600" dirty="0" smtClean="0">
                <a:sym typeface="Symbol"/>
              </a:rPr>
              <a:t></a:t>
            </a:r>
            <a:r>
              <a:rPr lang="en-US" sz="3600" dirty="0" smtClean="0"/>
              <a:t> (2</a:t>
            </a:r>
            <a:r>
              <a:rPr lang="en-US" sz="3600" dirty="0" smtClean="0">
                <a:sym typeface="Symbol" pitchFamily="18" charset="2"/>
              </a:rPr>
              <a:t>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7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1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1" y="127001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car with 0.68 m diameter tires has an acceleration of 3.60 m/s/s.  Through what angle do the tires go when the car speeds up from 12.0 m/s to 32.0 m/s?  How many rotations?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0" y="5295900"/>
            <a:ext cx="182453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359 radians, 57.2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1" y="1270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 drill speeds up from 16.0 rot/sec to 72.0 rot/sec in 10.0 sec.  How many rotations does it go through?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9941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440 rotations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650712" y="889000"/>
            <a:ext cx="3499676" cy="2308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Conversions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517526" y="190500"/>
            <a:ext cx="80930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How many radians in 3.16 revolutions?</a:t>
            </a:r>
          </a:p>
        </p:txBody>
      </p:sp>
      <p:sp>
        <p:nvSpPr>
          <p:cNvPr id="69635" name="Text Box 1027"/>
          <p:cNvSpPr txBox="1">
            <a:spLocks noChangeArrowheads="1"/>
          </p:cNvSpPr>
          <p:nvPr/>
        </p:nvSpPr>
        <p:spPr bwMode="auto">
          <a:xfrm>
            <a:off x="228600" y="198173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 = rev(2)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 = (3.16 rev)(2) = 19.9 rad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52401" y="53721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19.9 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517526" y="190500"/>
            <a:ext cx="80930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If a drill goes through 174 radians, how many revolutions does it go through?</a:t>
            </a:r>
          </a:p>
        </p:txBody>
      </p:sp>
      <p:sp>
        <p:nvSpPr>
          <p:cNvPr id="70659" name="Text Box 1027"/>
          <p:cNvSpPr txBox="1">
            <a:spLocks noChangeArrowheads="1"/>
          </p:cNvSpPr>
          <p:nvPr/>
        </p:nvSpPr>
        <p:spPr bwMode="auto">
          <a:xfrm>
            <a:off x="228600" y="2466082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rev = rad/(2)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rev = (174 rad)/(2) = 27.7 rev</a:t>
            </a:r>
          </a:p>
        </p:txBody>
      </p:sp>
      <p:sp>
        <p:nvSpPr>
          <p:cNvPr id="8196" name="Text Box 1028"/>
          <p:cNvSpPr txBox="1">
            <a:spLocks noChangeArrowheads="1"/>
          </p:cNvSpPr>
          <p:nvPr/>
        </p:nvSpPr>
        <p:spPr bwMode="auto">
          <a:xfrm>
            <a:off x="152401" y="53721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27.7 rev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26"/>
          <p:cNvSpPr txBox="1">
            <a:spLocks noChangeArrowheads="1"/>
          </p:cNvSpPr>
          <p:nvPr/>
        </p:nvSpPr>
        <p:spPr bwMode="auto">
          <a:xfrm>
            <a:off x="517526" y="190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Convert 33 RPM to rad/s</a:t>
            </a:r>
          </a:p>
        </p:txBody>
      </p:sp>
      <p:sp>
        <p:nvSpPr>
          <p:cNvPr id="71683" name="Text Box 1027"/>
          <p:cNvSpPr txBox="1">
            <a:spLocks noChangeArrowheads="1"/>
          </p:cNvSpPr>
          <p:nvPr/>
        </p:nvSpPr>
        <p:spPr bwMode="auto">
          <a:xfrm>
            <a:off x="228600" y="952501"/>
            <a:ext cx="8686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dirty="0">
                <a:sym typeface="Symbol" pitchFamily="18" charset="2"/>
              </a:rPr>
              <a:t>rad/s = (rev/min)(2 rad/rev)(min/60s)</a:t>
            </a:r>
          </a:p>
          <a:p>
            <a:pPr eaLnBrk="0" hangingPunct="0"/>
            <a:r>
              <a:rPr lang="en-US" sz="2800" dirty="0"/>
              <a:t>= (33rev/min)</a:t>
            </a:r>
            <a:r>
              <a:rPr lang="en-US" sz="2800" dirty="0">
                <a:sym typeface="Symbol" pitchFamily="18" charset="2"/>
              </a:rPr>
              <a:t>(2 rad/rev)(min/60s)</a:t>
            </a:r>
          </a:p>
          <a:p>
            <a:pPr eaLnBrk="0" hangingPunct="0"/>
            <a:r>
              <a:rPr lang="en-US" sz="2800" dirty="0">
                <a:sym typeface="Symbol" pitchFamily="18" charset="2"/>
              </a:rPr>
              <a:t>rad/s = 3.5 rad/s</a:t>
            </a:r>
          </a:p>
        </p:txBody>
      </p:sp>
      <p:sp>
        <p:nvSpPr>
          <p:cNvPr id="9220" name="Text Box 1028"/>
          <p:cNvSpPr txBox="1">
            <a:spLocks noChangeArrowheads="1"/>
          </p:cNvSpPr>
          <p:nvPr/>
        </p:nvSpPr>
        <p:spPr bwMode="auto">
          <a:xfrm>
            <a:off x="152401" y="53721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3.5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Convert 12 rev/s to rad/s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0160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rad/s = (rev/s)(2 rad/rev)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(12 rev/s)(2 rad/rev) 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75 rad/s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1" y="5372100"/>
            <a:ext cx="676788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75 rad/s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6" y="190500"/>
            <a:ext cx="8093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dirty="0"/>
              <a:t>Convert </a:t>
            </a:r>
            <a:r>
              <a:rPr lang="en-US" sz="4400" dirty="0" smtClean="0"/>
              <a:t>45.0 rad/s to RPM</a:t>
            </a:r>
            <a:endParaRPr lang="en-US" sz="4400" dirty="0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28600" y="10160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 dirty="0">
                <a:sym typeface="Symbol" pitchFamily="18" charset="2"/>
              </a:rPr>
              <a:t>rad/s = (rev/s)(2 rad/rev)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(12 rev/s)(2 rad/rev) </a:t>
            </a:r>
          </a:p>
          <a:p>
            <a:pPr eaLnBrk="0" hangingPunct="0"/>
            <a:r>
              <a:rPr lang="en-US" sz="3200" dirty="0">
                <a:sym typeface="Symbol" pitchFamily="18" charset="2"/>
              </a:rPr>
              <a:t>rad/s = 75 rad/s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52401" y="5295900"/>
            <a:ext cx="81624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430. RPM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1279</Words>
  <Application>Microsoft Office PowerPoint</Application>
  <PresentationFormat>On-screen Show (16:10)</PresentationFormat>
  <Paragraphs>145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Tualatin High School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</cp:lastModifiedBy>
  <cp:revision>159</cp:revision>
  <dcterms:created xsi:type="dcterms:W3CDTF">2016-02-20T00:42:12Z</dcterms:created>
  <dcterms:modified xsi:type="dcterms:W3CDTF">2016-02-20T01:38:02Z</dcterms:modified>
</cp:coreProperties>
</file>