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65" r:id="rId2"/>
    <p:sldId id="300" r:id="rId3"/>
    <p:sldId id="301" r:id="rId4"/>
    <p:sldId id="302" r:id="rId5"/>
    <p:sldId id="316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299" r:id="rId14"/>
    <p:sldId id="310" r:id="rId15"/>
    <p:sldId id="311" r:id="rId16"/>
    <p:sldId id="312" r:id="rId17"/>
    <p:sldId id="313" r:id="rId18"/>
    <p:sldId id="314" r:id="rId19"/>
    <p:sldId id="315" r:id="rId20"/>
    <p:sldId id="317" r:id="rId21"/>
    <p:sldId id="318" r:id="rId22"/>
    <p:sldId id="319" r:id="rId23"/>
    <p:sldId id="320" r:id="rId24"/>
    <p:sldId id="321" r:id="rId25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3668" autoAdjust="0"/>
    <p:restoredTop sz="90929"/>
  </p:normalViewPr>
  <p:slideViewPr>
    <p:cSldViewPr>
      <p:cViewPr varScale="1">
        <p:scale>
          <a:sx n="138" d="100"/>
          <a:sy n="138" d="100"/>
        </p:scale>
        <p:origin x="-112" y="-12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99400-CEC1-470D-B4C8-CFC637BD3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2E27D-3B4A-4A96-915D-691F61980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32649-29B2-424E-8430-41142882C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F2706-AB35-40FF-94D0-931DBFBF1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5D7E6-987D-4424-BBCE-9AE94A2CD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233AE-436C-4A10-ADEF-0A55059B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A9DC2-4090-447A-8B4B-2B5CF6D5DB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E915F-57D0-4CA6-8874-8379896A1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121A2-0A39-4702-A830-DCEB0F1ED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D0649-FAE6-4ABF-879B-C264ED3FF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76970-1E8F-46E6-A086-AFE4492027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CFAAB17-6982-4357-85FB-BD66FF185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17526" y="3873500"/>
            <a:ext cx="80930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28601" y="38100"/>
            <a:ext cx="717959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 dirty="0"/>
              <a:t>Angular Mechanics</a:t>
            </a:r>
            <a:r>
              <a:rPr lang="en-US" sz="4400" dirty="0"/>
              <a:t> - Radians</a:t>
            </a:r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1447800" y="1016000"/>
            <a:ext cx="2590800" cy="2413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V="1">
            <a:off x="2590800" y="1080823"/>
            <a:ext cx="534988" cy="114167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2590800" y="2222500"/>
            <a:ext cx="13716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Arc 10"/>
          <p:cNvSpPr>
            <a:spLocks/>
          </p:cNvSpPr>
          <p:nvPr/>
        </p:nvSpPr>
        <p:spPr bwMode="auto">
          <a:xfrm rot="1066498">
            <a:off x="2717800" y="1862667"/>
            <a:ext cx="457200" cy="381000"/>
          </a:xfrm>
          <a:custGeom>
            <a:avLst/>
            <a:gdLst>
              <a:gd name="T0" fmla="*/ 0 w 21600"/>
              <a:gd name="T1" fmla="*/ 0 h 21600"/>
              <a:gd name="T2" fmla="*/ 457200 w 21600"/>
              <a:gd name="T3" fmla="*/ 457200 h 21600"/>
              <a:gd name="T4" fmla="*/ 0 w 21600"/>
              <a:gd name="T5" fmla="*/ 457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Text Box 12"/>
          <p:cNvSpPr txBox="1">
            <a:spLocks noChangeArrowheads="1"/>
          </p:cNvSpPr>
          <p:nvPr/>
        </p:nvSpPr>
        <p:spPr bwMode="auto">
          <a:xfrm>
            <a:off x="2541588" y="1206501"/>
            <a:ext cx="356188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r</a:t>
            </a:r>
          </a:p>
        </p:txBody>
      </p:sp>
      <p:sp>
        <p:nvSpPr>
          <p:cNvPr id="3081" name="Text Box 13"/>
          <p:cNvSpPr txBox="1">
            <a:spLocks noChangeArrowheads="1"/>
          </p:cNvSpPr>
          <p:nvPr/>
        </p:nvSpPr>
        <p:spPr bwMode="auto">
          <a:xfrm>
            <a:off x="2971800" y="1587500"/>
            <a:ext cx="452368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ym typeface="Symbol" pitchFamily="18" charset="2"/>
              </a:rPr>
              <a:t></a:t>
            </a:r>
            <a:endParaRPr lang="en-US" sz="4000"/>
          </a:p>
        </p:txBody>
      </p:sp>
      <p:sp>
        <p:nvSpPr>
          <p:cNvPr id="3082" name="Text Box 14"/>
          <p:cNvSpPr txBox="1">
            <a:spLocks noChangeArrowheads="1"/>
          </p:cNvSpPr>
          <p:nvPr/>
        </p:nvSpPr>
        <p:spPr bwMode="auto">
          <a:xfrm>
            <a:off x="3810000" y="1214438"/>
            <a:ext cx="385042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ym typeface="Symbol" pitchFamily="18" charset="2"/>
              </a:rPr>
              <a:t>s</a:t>
            </a:r>
            <a:endParaRPr lang="en-US" sz="4000"/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4648201" y="949855"/>
            <a:ext cx="3307316" cy="181588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/>
              <a:t>Full circle:</a:t>
            </a:r>
          </a:p>
          <a:p>
            <a:pPr lvl="1"/>
            <a:r>
              <a:rPr lang="en-US" sz="2800" dirty="0"/>
              <a:t>360</a:t>
            </a:r>
            <a:r>
              <a:rPr lang="en-US" sz="2800" baseline="30000" dirty="0"/>
              <a:t>o</a:t>
            </a:r>
            <a:r>
              <a:rPr lang="en-US" sz="2800" dirty="0"/>
              <a:t> = 2</a:t>
            </a:r>
            <a:r>
              <a:rPr lang="en-US" sz="2800" dirty="0">
                <a:sym typeface="Symbol" pitchFamily="18" charset="2"/>
              </a:rPr>
              <a:t> Radians</a:t>
            </a:r>
          </a:p>
          <a:p>
            <a:r>
              <a:rPr lang="en-US" sz="2800" dirty="0">
                <a:sym typeface="Symbol" pitchFamily="18" charset="2"/>
              </a:rPr>
              <a:t> = s/r</a:t>
            </a:r>
          </a:p>
          <a:p>
            <a:r>
              <a:rPr lang="en-US" sz="2800" dirty="0">
                <a:sym typeface="Symbol" pitchFamily="18" charset="2"/>
              </a:rPr>
              <a:t>Radians = m/m =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  <p:bldP spid="11282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"/>
            <a:ext cx="41232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Angular Velocity Conversions:</a:t>
            </a:r>
          </a:p>
          <a:p>
            <a:r>
              <a:rPr lang="en-US" dirty="0" smtClean="0"/>
              <a:t>1 rev = 1 rot = 2</a:t>
            </a:r>
            <a:r>
              <a:rPr lang="el-GR" dirty="0" smtClean="0"/>
              <a:t>π</a:t>
            </a:r>
            <a:r>
              <a:rPr lang="en-US" dirty="0" smtClean="0"/>
              <a:t> rad = 360 deg</a:t>
            </a:r>
          </a:p>
          <a:p>
            <a:r>
              <a:rPr lang="en-US" dirty="0" smtClean="0"/>
              <a:t>1 minute = 60 seconds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3807" y="1633835"/>
            <a:ext cx="3594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Convert 12.2 rad/s to RPM: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295900"/>
            <a:ext cx="7720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117 RPM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"/>
            <a:ext cx="41232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Angular Velocity Conversions:</a:t>
            </a:r>
          </a:p>
          <a:p>
            <a:r>
              <a:rPr lang="en-US" dirty="0" smtClean="0"/>
              <a:t>1 rev = 1 rot = 2</a:t>
            </a:r>
            <a:r>
              <a:rPr lang="el-GR" dirty="0" smtClean="0"/>
              <a:t>π</a:t>
            </a:r>
            <a:r>
              <a:rPr lang="en-US" dirty="0" smtClean="0"/>
              <a:t> rad = 360 deg</a:t>
            </a:r>
          </a:p>
          <a:p>
            <a:r>
              <a:rPr lang="en-US" dirty="0" smtClean="0"/>
              <a:t>1 minute = 60 seconds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3807" y="1633835"/>
            <a:ext cx="3457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Convert 3.20 rot/s to RPM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295900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192 RPM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"/>
            <a:ext cx="41232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Angular Velocity Conversions:</a:t>
            </a:r>
          </a:p>
          <a:p>
            <a:r>
              <a:rPr lang="en-US" dirty="0" smtClean="0"/>
              <a:t>1 rev = 1 rot = 2</a:t>
            </a:r>
            <a:r>
              <a:rPr lang="el-GR" dirty="0" smtClean="0"/>
              <a:t>π</a:t>
            </a:r>
            <a:r>
              <a:rPr lang="en-US" dirty="0" smtClean="0"/>
              <a:t> rad = 360 deg</a:t>
            </a:r>
          </a:p>
          <a:p>
            <a:r>
              <a:rPr lang="en-US" dirty="0" smtClean="0"/>
              <a:t>1 minute = 60 seconds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3807" y="1633835"/>
            <a:ext cx="3227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Convert 45 RPM to rot/s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295900"/>
            <a:ext cx="8435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0.750 rot/s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28601" y="190500"/>
            <a:ext cx="840364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 dirty="0"/>
              <a:t>Angular Mechanics</a:t>
            </a:r>
            <a:r>
              <a:rPr lang="en-US" sz="4400" dirty="0"/>
              <a:t> - </a:t>
            </a:r>
            <a:r>
              <a:rPr lang="en-US" dirty="0"/>
              <a:t>Tangential Relationships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524" y="781844"/>
            <a:ext cx="1858201" cy="2800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4400" dirty="0"/>
              <a:t>Linear:</a:t>
            </a:r>
          </a:p>
          <a:p>
            <a:pPr algn="r"/>
            <a:r>
              <a:rPr lang="en-US" sz="3600" dirty="0"/>
              <a:t>(m)</a:t>
            </a:r>
            <a:r>
              <a:rPr lang="en-US" sz="4400" dirty="0"/>
              <a:t> s</a:t>
            </a:r>
          </a:p>
          <a:p>
            <a:pPr algn="r"/>
            <a:r>
              <a:rPr lang="en-US" sz="3600" dirty="0"/>
              <a:t>(m/s)</a:t>
            </a:r>
            <a:r>
              <a:rPr lang="en-US" sz="4400" dirty="0"/>
              <a:t> v</a:t>
            </a:r>
          </a:p>
          <a:p>
            <a:pPr algn="r"/>
            <a:r>
              <a:rPr lang="en-US" sz="3600" dirty="0"/>
              <a:t>(m/s/s)</a:t>
            </a:r>
            <a:r>
              <a:rPr lang="en-US" sz="4400" dirty="0"/>
              <a:t> a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112963" y="784490"/>
            <a:ext cx="7039812" cy="2800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dirty="0"/>
              <a:t>Tangential: </a:t>
            </a:r>
            <a:r>
              <a:rPr lang="en-US" sz="3200" dirty="0"/>
              <a:t>(at the edge of the wheel)</a:t>
            </a:r>
          </a:p>
          <a:p>
            <a:r>
              <a:rPr lang="en-US" sz="4400" dirty="0">
                <a:sym typeface="Symbol" pitchFamily="18" charset="2"/>
              </a:rPr>
              <a:t>= </a:t>
            </a:r>
            <a:r>
              <a:rPr lang="en-US" sz="4400" dirty="0">
                <a:solidFill>
                  <a:srgbClr val="FF0000"/>
                </a:solidFill>
                <a:sym typeface="Symbol" pitchFamily="18" charset="2"/>
              </a:rPr>
              <a:t>r	</a:t>
            </a:r>
            <a:r>
              <a:rPr lang="en-US" sz="3600" dirty="0">
                <a:solidFill>
                  <a:srgbClr val="FF0000"/>
                </a:solidFill>
                <a:sym typeface="Symbol" pitchFamily="18" charset="2"/>
              </a:rPr>
              <a:t>- </a:t>
            </a:r>
            <a:r>
              <a:rPr lang="en-US" sz="3600" dirty="0" smtClean="0">
                <a:solidFill>
                  <a:srgbClr val="FF0000"/>
                </a:solidFill>
                <a:sym typeface="Symbol" pitchFamily="18" charset="2"/>
              </a:rPr>
              <a:t>Displacement</a:t>
            </a:r>
            <a:r>
              <a:rPr lang="en-US" sz="3600" dirty="0" smtClean="0">
                <a:solidFill>
                  <a:srgbClr val="FF3300"/>
                </a:solidFill>
                <a:sym typeface="Symbol" pitchFamily="18" charset="2"/>
              </a:rPr>
              <a:t>*</a:t>
            </a:r>
            <a:endParaRPr lang="en-US" sz="3600" dirty="0">
              <a:solidFill>
                <a:srgbClr val="FF0000"/>
              </a:solidFill>
            </a:endParaRPr>
          </a:p>
          <a:p>
            <a:r>
              <a:rPr lang="en-US" sz="4400" dirty="0">
                <a:sym typeface="Symbol" pitchFamily="18" charset="2"/>
              </a:rPr>
              <a:t>= r	</a:t>
            </a:r>
            <a:r>
              <a:rPr lang="en-US" sz="3600" dirty="0">
                <a:sym typeface="Symbol" pitchFamily="18" charset="2"/>
              </a:rPr>
              <a:t>- Velocity</a:t>
            </a:r>
            <a:endParaRPr lang="en-US" sz="3600" baseline="-25000" dirty="0"/>
          </a:p>
          <a:p>
            <a:r>
              <a:rPr lang="en-US" sz="4400" dirty="0">
                <a:solidFill>
                  <a:srgbClr val="FF3300"/>
                </a:solidFill>
                <a:sym typeface="Symbol" pitchFamily="18" charset="2"/>
              </a:rPr>
              <a:t>= r	</a:t>
            </a:r>
            <a:r>
              <a:rPr lang="en-US" sz="3600" dirty="0">
                <a:solidFill>
                  <a:srgbClr val="FF3300"/>
                </a:solidFill>
                <a:sym typeface="Symbol" pitchFamily="18" charset="2"/>
              </a:rPr>
              <a:t>- Acceleration*</a:t>
            </a:r>
            <a:endParaRPr lang="en-US" dirty="0">
              <a:solidFill>
                <a:srgbClr val="FF3300"/>
              </a:solidFill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441950" y="5177896"/>
            <a:ext cx="25827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*Not in data packet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"/>
            <a:ext cx="4551246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Tangential Relationships:</a:t>
            </a:r>
          </a:p>
          <a:p>
            <a:r>
              <a:rPr lang="en-US" sz="3200" dirty="0" smtClean="0">
                <a:latin typeface="Times New Roman"/>
                <a:cs typeface="Times New Roman"/>
              </a:rPr>
              <a:t>s = </a:t>
            </a:r>
            <a:r>
              <a:rPr lang="el-GR" sz="3200" dirty="0" smtClean="0">
                <a:latin typeface="Times New Roman"/>
                <a:cs typeface="Times New Roman"/>
              </a:rPr>
              <a:t>θ</a:t>
            </a:r>
            <a:r>
              <a:rPr lang="en-US" sz="3200" dirty="0" smtClean="0">
                <a:latin typeface="Times New Roman"/>
                <a:cs typeface="Times New Roman"/>
              </a:rPr>
              <a:t>r,    v = </a:t>
            </a:r>
            <a:r>
              <a:rPr lang="en-US" sz="3200" dirty="0" smtClean="0">
                <a:latin typeface="Times New Roman"/>
                <a:cs typeface="Times New Roman"/>
                <a:sym typeface="Symbol"/>
              </a:rPr>
              <a:t>r,    a = r</a:t>
            </a:r>
          </a:p>
          <a:p>
            <a:r>
              <a:rPr lang="en-US" sz="1800" dirty="0" smtClean="0">
                <a:latin typeface="Times New Roman"/>
                <a:cs typeface="Times New Roman"/>
                <a:sym typeface="Symbol"/>
              </a:rPr>
              <a:t>r is radius in m, and you must be in radians!!!!!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5621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68.0 cm diameter car tire rolls through 16.0 radians.  What distance does the car travel?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295900"/>
            <a:ext cx="61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5.44 m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"/>
            <a:ext cx="4551246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Tangential Relationships:</a:t>
            </a:r>
          </a:p>
          <a:p>
            <a:r>
              <a:rPr lang="en-US" sz="3200" dirty="0" smtClean="0">
                <a:latin typeface="Times New Roman"/>
                <a:cs typeface="Times New Roman"/>
              </a:rPr>
              <a:t>s = </a:t>
            </a:r>
            <a:r>
              <a:rPr lang="el-GR" sz="3200" dirty="0" smtClean="0">
                <a:latin typeface="Times New Roman"/>
                <a:cs typeface="Times New Roman"/>
              </a:rPr>
              <a:t>θ</a:t>
            </a:r>
            <a:r>
              <a:rPr lang="en-US" sz="3200" dirty="0" smtClean="0">
                <a:latin typeface="Times New Roman"/>
                <a:cs typeface="Times New Roman"/>
              </a:rPr>
              <a:t>r,    v = </a:t>
            </a:r>
            <a:r>
              <a:rPr lang="en-US" sz="3200" dirty="0" smtClean="0">
                <a:latin typeface="Times New Roman"/>
                <a:cs typeface="Times New Roman"/>
                <a:sym typeface="Symbol"/>
              </a:rPr>
              <a:t>r,    a = r</a:t>
            </a:r>
          </a:p>
          <a:p>
            <a:r>
              <a:rPr lang="en-US" sz="1800" dirty="0" smtClean="0">
                <a:latin typeface="Times New Roman"/>
                <a:cs typeface="Times New Roman"/>
                <a:sym typeface="Symbol"/>
              </a:rPr>
              <a:t>r is radius in m, and you must be in radians!!!!!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5621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41.0 cm radius bike tire rolls 50.0 m.  Through what angle in radians does the tire rotate?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295900"/>
            <a:ext cx="8996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122 radians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"/>
            <a:ext cx="4551246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Tangential Relationships:</a:t>
            </a:r>
          </a:p>
          <a:p>
            <a:r>
              <a:rPr lang="en-US" sz="3200" dirty="0" smtClean="0">
                <a:latin typeface="Times New Roman"/>
                <a:cs typeface="Times New Roman"/>
              </a:rPr>
              <a:t>s = </a:t>
            </a:r>
            <a:r>
              <a:rPr lang="el-GR" sz="3200" dirty="0" smtClean="0">
                <a:latin typeface="Times New Roman"/>
                <a:cs typeface="Times New Roman"/>
              </a:rPr>
              <a:t>θ</a:t>
            </a:r>
            <a:r>
              <a:rPr lang="en-US" sz="3200" dirty="0" smtClean="0">
                <a:latin typeface="Times New Roman"/>
                <a:cs typeface="Times New Roman"/>
              </a:rPr>
              <a:t>r,    v = </a:t>
            </a:r>
            <a:r>
              <a:rPr lang="en-US" sz="3200" dirty="0" smtClean="0">
                <a:latin typeface="Times New Roman"/>
                <a:cs typeface="Times New Roman"/>
                <a:sym typeface="Symbol"/>
              </a:rPr>
              <a:t>r,    a = r</a:t>
            </a:r>
          </a:p>
          <a:p>
            <a:r>
              <a:rPr lang="en-US" sz="1800" dirty="0" smtClean="0">
                <a:latin typeface="Times New Roman"/>
                <a:cs typeface="Times New Roman"/>
                <a:sym typeface="Symbol"/>
              </a:rPr>
              <a:t>r is radius in m, and you must be in radians!!!!!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5621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0.320 m radius tire is rotating at 230. rad/s.  What is the lineal speed at the edge of the wheel?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295900"/>
            <a:ext cx="7152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73.6 m/s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"/>
            <a:ext cx="4551246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Tangential Relationships:</a:t>
            </a:r>
          </a:p>
          <a:p>
            <a:r>
              <a:rPr lang="en-US" sz="3200" dirty="0" smtClean="0">
                <a:latin typeface="Times New Roman"/>
                <a:cs typeface="Times New Roman"/>
              </a:rPr>
              <a:t>s = </a:t>
            </a:r>
            <a:r>
              <a:rPr lang="el-GR" sz="3200" dirty="0" smtClean="0">
                <a:latin typeface="Times New Roman"/>
                <a:cs typeface="Times New Roman"/>
              </a:rPr>
              <a:t>θ</a:t>
            </a:r>
            <a:r>
              <a:rPr lang="en-US" sz="3200" dirty="0" smtClean="0">
                <a:latin typeface="Times New Roman"/>
                <a:cs typeface="Times New Roman"/>
              </a:rPr>
              <a:t>r,    v = </a:t>
            </a:r>
            <a:r>
              <a:rPr lang="en-US" sz="3200" dirty="0" smtClean="0">
                <a:latin typeface="Times New Roman"/>
                <a:cs typeface="Times New Roman"/>
                <a:sym typeface="Symbol"/>
              </a:rPr>
              <a:t>r,    a = r</a:t>
            </a:r>
          </a:p>
          <a:p>
            <a:r>
              <a:rPr lang="en-US" sz="1800" dirty="0" smtClean="0">
                <a:latin typeface="Times New Roman"/>
                <a:cs typeface="Times New Roman"/>
                <a:sym typeface="Symbol"/>
              </a:rPr>
              <a:t>r is radius in m, and you must be in radians!!!!!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5621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1.60 m diameter aircraft landing wheel strikes the ground at 54.0 m/s.  What is the angular velocity of the wheel?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295900"/>
            <a:ext cx="7922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67.5 rad/s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"/>
            <a:ext cx="4551246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Tangential Relationships:</a:t>
            </a:r>
          </a:p>
          <a:p>
            <a:r>
              <a:rPr lang="en-US" sz="3200" dirty="0" smtClean="0">
                <a:latin typeface="Times New Roman"/>
                <a:cs typeface="Times New Roman"/>
              </a:rPr>
              <a:t>s = </a:t>
            </a:r>
            <a:r>
              <a:rPr lang="el-GR" sz="3200" dirty="0" smtClean="0">
                <a:latin typeface="Times New Roman"/>
                <a:cs typeface="Times New Roman"/>
              </a:rPr>
              <a:t>θ</a:t>
            </a:r>
            <a:r>
              <a:rPr lang="en-US" sz="3200" dirty="0" smtClean="0">
                <a:latin typeface="Times New Roman"/>
                <a:cs typeface="Times New Roman"/>
              </a:rPr>
              <a:t>r,    v = </a:t>
            </a:r>
            <a:r>
              <a:rPr lang="en-US" sz="3200" dirty="0" smtClean="0">
                <a:latin typeface="Times New Roman"/>
                <a:cs typeface="Times New Roman"/>
                <a:sym typeface="Symbol"/>
              </a:rPr>
              <a:t>r,    a = r</a:t>
            </a:r>
          </a:p>
          <a:p>
            <a:r>
              <a:rPr lang="en-US" sz="1800" dirty="0" smtClean="0">
                <a:latin typeface="Times New Roman"/>
                <a:cs typeface="Times New Roman"/>
                <a:sym typeface="Symbol"/>
              </a:rPr>
              <a:t>r is radius in m, and you must be in radians!!!!!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56210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skateboard with 52.0 mm wheels that are accelerating angularly at 120. rad/s/s has what linear acceleration?</a:t>
            </a:r>
          </a:p>
          <a:p>
            <a:r>
              <a:rPr lang="en-US" dirty="0" smtClean="0"/>
              <a:t>(52.0 mm is the diameter)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295900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3.12 m/s/s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"/>
            <a:ext cx="4551246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Tangential Relationships:</a:t>
            </a:r>
          </a:p>
          <a:p>
            <a:r>
              <a:rPr lang="en-US" sz="3200" dirty="0" smtClean="0">
                <a:latin typeface="Times New Roman"/>
                <a:cs typeface="Times New Roman"/>
              </a:rPr>
              <a:t>s = </a:t>
            </a:r>
            <a:r>
              <a:rPr lang="el-GR" sz="3200" dirty="0" smtClean="0">
                <a:latin typeface="Times New Roman"/>
                <a:cs typeface="Times New Roman"/>
              </a:rPr>
              <a:t>θ</a:t>
            </a:r>
            <a:r>
              <a:rPr lang="en-US" sz="3200" dirty="0" smtClean="0">
                <a:latin typeface="Times New Roman"/>
                <a:cs typeface="Times New Roman"/>
              </a:rPr>
              <a:t>r,    v = </a:t>
            </a:r>
            <a:r>
              <a:rPr lang="en-US" sz="3200" dirty="0" smtClean="0">
                <a:latin typeface="Times New Roman"/>
                <a:cs typeface="Times New Roman"/>
                <a:sym typeface="Symbol"/>
              </a:rPr>
              <a:t>r,    a = r</a:t>
            </a:r>
          </a:p>
          <a:p>
            <a:r>
              <a:rPr lang="en-US" sz="1800" dirty="0" smtClean="0">
                <a:latin typeface="Times New Roman"/>
                <a:cs typeface="Times New Roman"/>
                <a:sym typeface="Symbol"/>
              </a:rPr>
              <a:t>r is radius in m, and you must be in radians!!!!!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56210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skateboard with 64.0 mm (diameter) wheels accelerates at 4.50 m/s/s.  What is the angular acceleration of the skateboard?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295900"/>
            <a:ext cx="856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141 rad/s/s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"/>
            <a:ext cx="41232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Angle Conversions:</a:t>
            </a:r>
          </a:p>
          <a:p>
            <a:r>
              <a:rPr lang="en-US" dirty="0" smtClean="0"/>
              <a:t>1 rev = 1 rot = 2</a:t>
            </a:r>
            <a:r>
              <a:rPr lang="el-GR" dirty="0" smtClean="0"/>
              <a:t>π</a:t>
            </a:r>
            <a:r>
              <a:rPr lang="en-US" dirty="0" smtClean="0"/>
              <a:t> rad = 360 deg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3807" y="1104900"/>
            <a:ext cx="4309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Convert 14.0 rotations to radians: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295900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88.0 rad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"/>
            <a:ext cx="4551246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Tangential Relationships:</a:t>
            </a:r>
          </a:p>
          <a:p>
            <a:r>
              <a:rPr lang="en-US" sz="3200" dirty="0" smtClean="0">
                <a:latin typeface="Times New Roman"/>
                <a:cs typeface="Times New Roman"/>
              </a:rPr>
              <a:t>s = </a:t>
            </a:r>
            <a:r>
              <a:rPr lang="el-GR" sz="3200" dirty="0" smtClean="0">
                <a:latin typeface="Times New Roman"/>
                <a:cs typeface="Times New Roman"/>
              </a:rPr>
              <a:t>θ</a:t>
            </a:r>
            <a:r>
              <a:rPr lang="en-US" sz="3200" dirty="0" smtClean="0">
                <a:latin typeface="Times New Roman"/>
                <a:cs typeface="Times New Roman"/>
              </a:rPr>
              <a:t>r,    v = </a:t>
            </a:r>
            <a:r>
              <a:rPr lang="en-US" sz="3200" dirty="0" smtClean="0">
                <a:latin typeface="Times New Roman"/>
                <a:cs typeface="Times New Roman"/>
                <a:sym typeface="Symbol"/>
              </a:rPr>
              <a:t>r,    a = r</a:t>
            </a:r>
          </a:p>
          <a:p>
            <a:r>
              <a:rPr lang="en-US" sz="1800" dirty="0" smtClean="0">
                <a:latin typeface="Times New Roman"/>
                <a:cs typeface="Times New Roman"/>
                <a:sym typeface="Symbol"/>
              </a:rPr>
              <a:t>r is radius in m, and you must be in radians!!!!!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5621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78.0 cm diameter wheel rolls through 23.0 rotations.  What lineal distance does it travel?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295900"/>
            <a:ext cx="61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56.4 m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"/>
            <a:ext cx="4551246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Tangential Relationships:</a:t>
            </a:r>
          </a:p>
          <a:p>
            <a:r>
              <a:rPr lang="en-US" sz="3200" dirty="0" smtClean="0">
                <a:latin typeface="Times New Roman"/>
                <a:cs typeface="Times New Roman"/>
              </a:rPr>
              <a:t>s = </a:t>
            </a:r>
            <a:r>
              <a:rPr lang="el-GR" sz="3200" dirty="0" smtClean="0">
                <a:latin typeface="Times New Roman"/>
                <a:cs typeface="Times New Roman"/>
              </a:rPr>
              <a:t>θ</a:t>
            </a:r>
            <a:r>
              <a:rPr lang="en-US" sz="3200" dirty="0" smtClean="0">
                <a:latin typeface="Times New Roman"/>
                <a:cs typeface="Times New Roman"/>
              </a:rPr>
              <a:t>r,    v = </a:t>
            </a:r>
            <a:r>
              <a:rPr lang="en-US" sz="3200" dirty="0" smtClean="0">
                <a:latin typeface="Times New Roman"/>
                <a:cs typeface="Times New Roman"/>
                <a:sym typeface="Symbol"/>
              </a:rPr>
              <a:t>r,    a = r</a:t>
            </a:r>
          </a:p>
          <a:p>
            <a:r>
              <a:rPr lang="en-US" sz="1800" dirty="0" smtClean="0">
                <a:latin typeface="Times New Roman"/>
                <a:cs typeface="Times New Roman"/>
                <a:sym typeface="Symbol"/>
              </a:rPr>
              <a:t>r is radius in m, and you must be in radians!!!!!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5621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skateboard with 64.0 mm (diameter) rolls 100. m.  Through how many rotations do the wheels rotate?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295900"/>
            <a:ext cx="994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497 rotations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"/>
            <a:ext cx="4551246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Tangential Relationships:</a:t>
            </a:r>
          </a:p>
          <a:p>
            <a:r>
              <a:rPr lang="en-US" sz="3200" dirty="0" smtClean="0">
                <a:latin typeface="Times New Roman"/>
                <a:cs typeface="Times New Roman"/>
              </a:rPr>
              <a:t>s = </a:t>
            </a:r>
            <a:r>
              <a:rPr lang="el-GR" sz="3200" dirty="0" smtClean="0">
                <a:latin typeface="Times New Roman"/>
                <a:cs typeface="Times New Roman"/>
              </a:rPr>
              <a:t>θ</a:t>
            </a:r>
            <a:r>
              <a:rPr lang="en-US" sz="3200" dirty="0" smtClean="0">
                <a:latin typeface="Times New Roman"/>
                <a:cs typeface="Times New Roman"/>
              </a:rPr>
              <a:t>r,    v = </a:t>
            </a:r>
            <a:r>
              <a:rPr lang="en-US" sz="3200" dirty="0" smtClean="0">
                <a:latin typeface="Times New Roman"/>
                <a:cs typeface="Times New Roman"/>
                <a:sym typeface="Symbol"/>
              </a:rPr>
              <a:t>r,    a = r</a:t>
            </a:r>
          </a:p>
          <a:p>
            <a:r>
              <a:rPr lang="en-US" sz="1800" dirty="0" smtClean="0">
                <a:latin typeface="Times New Roman"/>
                <a:cs typeface="Times New Roman"/>
                <a:sym typeface="Symbol"/>
              </a:rPr>
              <a:t>r is radius in m, and you must be in radians!!!!!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5621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0.340 m radius grinding wheel rotates at 750. RPM.  What is the lineal speed at its edge?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295900"/>
            <a:ext cx="7152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26.7 m/s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"/>
            <a:ext cx="4551246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Tangential Relationships:</a:t>
            </a:r>
          </a:p>
          <a:p>
            <a:r>
              <a:rPr lang="en-US" sz="3200" dirty="0" smtClean="0">
                <a:latin typeface="Times New Roman"/>
                <a:cs typeface="Times New Roman"/>
              </a:rPr>
              <a:t>s = </a:t>
            </a:r>
            <a:r>
              <a:rPr lang="el-GR" sz="3200" dirty="0" smtClean="0">
                <a:latin typeface="Times New Roman"/>
                <a:cs typeface="Times New Roman"/>
              </a:rPr>
              <a:t>θ</a:t>
            </a:r>
            <a:r>
              <a:rPr lang="en-US" sz="3200" dirty="0" smtClean="0">
                <a:latin typeface="Times New Roman"/>
                <a:cs typeface="Times New Roman"/>
              </a:rPr>
              <a:t>r,    v = </a:t>
            </a:r>
            <a:r>
              <a:rPr lang="en-US" sz="3200" dirty="0" smtClean="0">
                <a:latin typeface="Times New Roman"/>
                <a:cs typeface="Times New Roman"/>
                <a:sym typeface="Symbol"/>
              </a:rPr>
              <a:t>r,    a = r</a:t>
            </a:r>
          </a:p>
          <a:p>
            <a:r>
              <a:rPr lang="en-US" sz="1800" dirty="0" smtClean="0">
                <a:latin typeface="Times New Roman"/>
                <a:cs typeface="Times New Roman"/>
                <a:sym typeface="Symbol"/>
              </a:rPr>
              <a:t>r is radius in m, and you must be in radians!!!!!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5621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pitching machine uses 1.20 </a:t>
            </a:r>
            <a:r>
              <a:rPr lang="en-US" dirty="0" err="1" smtClean="0"/>
              <a:t>m</a:t>
            </a:r>
            <a:r>
              <a:rPr lang="en-US" smtClean="0"/>
              <a:t> diameter rotating </a:t>
            </a:r>
            <a:r>
              <a:rPr lang="en-US" dirty="0" smtClean="0"/>
              <a:t>wheels.  What is their speed in RPM if it is pitching at 41.0 m/s?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295900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653 RPM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"/>
            <a:ext cx="41232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Angle Conversions:</a:t>
            </a:r>
          </a:p>
          <a:p>
            <a:r>
              <a:rPr lang="en-US" dirty="0" smtClean="0"/>
              <a:t>1 rev = 1 rot = 2</a:t>
            </a:r>
            <a:r>
              <a:rPr lang="el-GR" dirty="0" smtClean="0"/>
              <a:t>π</a:t>
            </a:r>
            <a:r>
              <a:rPr lang="en-US" dirty="0" smtClean="0"/>
              <a:t> rad = 360 deg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3807" y="1104900"/>
            <a:ext cx="4309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Convert 120. radians to rotations: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295900"/>
            <a:ext cx="663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19.1 rot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"/>
            <a:ext cx="41232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Angle Conversions:</a:t>
            </a:r>
          </a:p>
          <a:p>
            <a:r>
              <a:rPr lang="en-US" dirty="0" smtClean="0"/>
              <a:t>1 rev = 1 rot = 2</a:t>
            </a:r>
            <a:r>
              <a:rPr lang="el-GR" dirty="0" smtClean="0"/>
              <a:t>π</a:t>
            </a:r>
            <a:r>
              <a:rPr lang="en-US" dirty="0" smtClean="0"/>
              <a:t> rad = 360 deg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3807" y="1104900"/>
            <a:ext cx="4172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Convert 170. degrees to radians: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295900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2.97 rad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"/>
            <a:ext cx="41232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Angle Conversions:</a:t>
            </a:r>
          </a:p>
          <a:p>
            <a:r>
              <a:rPr lang="en-US" dirty="0" smtClean="0"/>
              <a:t>1 rev = 1 rot = 2</a:t>
            </a:r>
            <a:r>
              <a:rPr lang="el-GR" dirty="0" smtClean="0"/>
              <a:t>π</a:t>
            </a:r>
            <a:r>
              <a:rPr lang="en-US" dirty="0" smtClean="0"/>
              <a:t> rad = 360 deg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3807" y="1104900"/>
            <a:ext cx="4719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Convert 1.5708 radians into degrees: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295900"/>
            <a:ext cx="963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90.0 degrees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"/>
            <a:ext cx="662213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Angular velocity:</a:t>
            </a:r>
          </a:p>
          <a:p>
            <a:r>
              <a:rPr lang="en-US" sz="4800" dirty="0" smtClean="0">
                <a:sym typeface="Symbol"/>
              </a:rPr>
              <a:t></a:t>
            </a:r>
            <a:r>
              <a:rPr lang="en-US" dirty="0" smtClean="0">
                <a:sym typeface="Symbol"/>
              </a:rPr>
              <a:t> </a:t>
            </a:r>
            <a:r>
              <a:rPr lang="en-US" sz="3200" dirty="0" smtClean="0">
                <a:sym typeface="Symbol"/>
              </a:rPr>
              <a:t>= </a:t>
            </a:r>
            <a:r>
              <a:rPr lang="el-GR" sz="3200" dirty="0" smtClean="0">
                <a:sym typeface="Symbol"/>
              </a:rPr>
              <a:t>Δ</a:t>
            </a:r>
            <a:r>
              <a:rPr lang="el-GR" sz="3200" dirty="0" smtClean="0">
                <a:latin typeface="Times New Roman"/>
                <a:cs typeface="Times New Roman"/>
                <a:sym typeface="Symbol"/>
              </a:rPr>
              <a:t>θ</a:t>
            </a:r>
            <a:r>
              <a:rPr lang="en-US" sz="3200" dirty="0" smtClean="0">
                <a:latin typeface="Times New Roman"/>
                <a:cs typeface="Times New Roman"/>
                <a:sym typeface="Symbol"/>
              </a:rPr>
              <a:t>/t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       </a:t>
            </a:r>
            <a:r>
              <a:rPr lang="en-US" dirty="0" smtClean="0">
                <a:sym typeface="Symbol"/>
              </a:rPr>
              <a:t>(omega is in rad/s, rot/s, and RPM)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3807" y="1973640"/>
            <a:ext cx="412324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rev = 1 rot = 2</a:t>
            </a:r>
            <a:r>
              <a:rPr lang="el-GR" dirty="0" smtClean="0"/>
              <a:t>π</a:t>
            </a:r>
            <a:r>
              <a:rPr lang="en-US" dirty="0" smtClean="0"/>
              <a:t> rad = 360 deg</a:t>
            </a:r>
          </a:p>
          <a:p>
            <a:r>
              <a:rPr lang="en-US" dirty="0" smtClean="0"/>
              <a:t>1 minute = 60 seconds</a:t>
            </a:r>
          </a:p>
          <a:p>
            <a:r>
              <a:rPr lang="en-US" dirty="0" smtClean="0"/>
              <a:t>RPM = rev/min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"/>
            <a:ext cx="41232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Angular Velocity Conversions:</a:t>
            </a:r>
          </a:p>
          <a:p>
            <a:r>
              <a:rPr lang="en-US" dirty="0" smtClean="0"/>
              <a:t>1 rev = 1 rot = 2</a:t>
            </a:r>
            <a:r>
              <a:rPr lang="el-GR" dirty="0" smtClean="0"/>
              <a:t>π</a:t>
            </a:r>
            <a:r>
              <a:rPr lang="en-US" dirty="0" smtClean="0"/>
              <a:t> rad = 360 deg</a:t>
            </a:r>
          </a:p>
          <a:p>
            <a:r>
              <a:rPr lang="en-US" dirty="0" smtClean="0"/>
              <a:t>1 minute = 60 seconds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3807" y="1633835"/>
            <a:ext cx="3490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Convert 15.0 rot/s to rad/s: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295900"/>
            <a:ext cx="7922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94.2 rad/s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"/>
            <a:ext cx="41232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Angular Velocity Conversions:</a:t>
            </a:r>
          </a:p>
          <a:p>
            <a:r>
              <a:rPr lang="en-US" dirty="0" smtClean="0"/>
              <a:t>1 rev = 1 rot = 2</a:t>
            </a:r>
            <a:r>
              <a:rPr lang="el-GR" dirty="0" smtClean="0"/>
              <a:t>π</a:t>
            </a:r>
            <a:r>
              <a:rPr lang="en-US" dirty="0" smtClean="0"/>
              <a:t> rad = 360 deg</a:t>
            </a:r>
          </a:p>
          <a:p>
            <a:r>
              <a:rPr lang="en-US" dirty="0" smtClean="0"/>
              <a:t>1 minute = 60 seconds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3807" y="1633835"/>
            <a:ext cx="3490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Convert 67.0 rad/s to rot/s: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295900"/>
            <a:ext cx="766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10.7 rot/s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"/>
            <a:ext cx="41232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Angular Velocity Conversions:</a:t>
            </a:r>
          </a:p>
          <a:p>
            <a:r>
              <a:rPr lang="en-US" dirty="0" smtClean="0"/>
              <a:t>1 rev = 1 rot = 2</a:t>
            </a:r>
            <a:r>
              <a:rPr lang="el-GR" dirty="0" smtClean="0"/>
              <a:t>π</a:t>
            </a:r>
            <a:r>
              <a:rPr lang="en-US" dirty="0" smtClean="0"/>
              <a:t> rad = 360 deg</a:t>
            </a:r>
          </a:p>
          <a:p>
            <a:r>
              <a:rPr lang="en-US" dirty="0" smtClean="0"/>
              <a:t>1 minute = 60 seconds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3807" y="1633835"/>
            <a:ext cx="3594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Convert 78.0 RPM to rad/s: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295900"/>
            <a:ext cx="7922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8.17 rad/s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1672</TotalTime>
  <Words>1007</Words>
  <Application>Microsoft Office PowerPoint</Application>
  <PresentationFormat>On-screen Show (16:10)</PresentationFormat>
  <Paragraphs>120</Paragraphs>
  <Slides>24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Tualatin High School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</cp:lastModifiedBy>
  <cp:revision>168</cp:revision>
  <dcterms:created xsi:type="dcterms:W3CDTF">2016-02-10T23:26:36Z</dcterms:created>
  <dcterms:modified xsi:type="dcterms:W3CDTF">2016-02-11T00:11:31Z</dcterms:modified>
</cp:coreProperties>
</file>