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1" r:id="rId3"/>
    <p:sldId id="272" r:id="rId4"/>
    <p:sldId id="273" r:id="rId5"/>
    <p:sldId id="265" r:id="rId6"/>
    <p:sldId id="267" r:id="rId7"/>
    <p:sldId id="266" r:id="rId8"/>
    <p:sldId id="270" r:id="rId9"/>
    <p:sldId id="268" r:id="rId10"/>
    <p:sldId id="269" r:id="rId11"/>
    <p:sldId id="278" r:id="rId12"/>
    <p:sldId id="274" r:id="rId13"/>
    <p:sldId id="275" r:id="rId14"/>
    <p:sldId id="276" r:id="rId15"/>
    <p:sldId id="277" r:id="rId16"/>
    <p:sldId id="279" r:id="rId17"/>
    <p:sldId id="280"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53" autoAdjust="0"/>
    <p:restoredTop sz="94645" autoAdjust="0"/>
  </p:normalViewPr>
  <p:slideViewPr>
    <p:cSldViewPr>
      <p:cViewPr>
        <p:scale>
          <a:sx n="75" d="100"/>
          <a:sy n="75" d="100"/>
        </p:scale>
        <p:origin x="-2664" y="-9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6F1524-E194-4F57-84F7-E9ACB27DC11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86133C-361D-46AD-816A-2EF4BD1ACFF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E7E736-FD3B-4C56-8376-56348FC606F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8C7820-5539-414B-8B04-D1D78A735CC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0ECD3C-F41B-4FFC-88D6-DFD2262632B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2F1C2C-B9FC-4622-92A9-FFDCBA06EEA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EDBB6C-FC5A-4A2B-8CE0-B500840F22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0C20DAE-DBB0-4DED-8CD3-7E765900D73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8DCE9C4-A45B-40EE-A65D-CF066F6A75B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76FE55-285F-426D-B673-C9DD4475C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AF9ACC-0CC8-463E-B490-E0C2572397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7EBA62B-9E3F-40A3-AD21-5ACFF03BBC4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17525" y="457200"/>
            <a:ext cx="8093075" cy="2286000"/>
          </a:xfrm>
          <a:prstGeom prst="rect">
            <a:avLst/>
          </a:prstGeom>
          <a:noFill/>
          <a:ln w="9525">
            <a:noFill/>
            <a:miter lim="800000"/>
            <a:headEnd/>
            <a:tailEnd/>
          </a:ln>
          <a:effectLst/>
        </p:spPr>
        <p:txBody>
          <a:bodyPr>
            <a:spAutoFit/>
          </a:bodyPr>
          <a:lstStyle/>
          <a:p>
            <a:r>
              <a:rPr lang="en-US" sz="4400" b="1" u="sng"/>
              <a:t>Energy and Momentum</a:t>
            </a:r>
          </a:p>
          <a:p>
            <a:endParaRPr lang="en-US" sz="4400" b="1" u="sng"/>
          </a:p>
          <a:p>
            <a:pPr>
              <a:buFontTx/>
              <a:buChar char="•"/>
            </a:pPr>
            <a:r>
              <a:rPr lang="en-US" sz="2800" b="1"/>
              <a:t>Ballistic Pendulum</a:t>
            </a:r>
          </a:p>
          <a:p>
            <a:pPr>
              <a:buFontTx/>
              <a:buChar char="•"/>
            </a:pPr>
            <a:r>
              <a:rPr lang="en-US" sz="2800" b="1"/>
              <a:t>Other</a:t>
            </a:r>
            <a:endParaRPr 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974725" y="727075"/>
            <a:ext cx="7635875" cy="3378200"/>
          </a:xfrm>
          <a:prstGeom prst="rect">
            <a:avLst/>
          </a:prstGeom>
          <a:noFill/>
          <a:ln w="25400">
            <a:noFill/>
            <a:miter lim="800000"/>
            <a:headEnd/>
            <a:tailEnd/>
          </a:ln>
          <a:effectLst/>
        </p:spPr>
        <p:txBody>
          <a:bodyPr>
            <a:spAutoFit/>
          </a:bodyPr>
          <a:lstStyle/>
          <a:p>
            <a:r>
              <a:rPr lang="en-US"/>
              <a:t>So the bullet will impart its momentum to the block:</a:t>
            </a:r>
          </a:p>
          <a:p>
            <a:r>
              <a:rPr lang="en-US"/>
              <a:t>(0.0062 kg)(673 m/s) = (0.0062 kg + 1.150 kg)(v)</a:t>
            </a:r>
          </a:p>
          <a:p>
            <a:r>
              <a:rPr lang="en-US"/>
              <a:t>v = 3.609 m/s</a:t>
            </a:r>
          </a:p>
          <a:p>
            <a:endParaRPr lang="en-US"/>
          </a:p>
          <a:p>
            <a:r>
              <a:rPr lang="en-US"/>
              <a:t>Now energy will be conserved as it flies up in the air:</a:t>
            </a:r>
          </a:p>
          <a:p>
            <a:r>
              <a:rPr lang="en-US" baseline="30000"/>
              <a:t>1</a:t>
            </a:r>
            <a:r>
              <a:rPr lang="en-US"/>
              <a:t>/</a:t>
            </a:r>
            <a:r>
              <a:rPr lang="en-US" baseline="-25000"/>
              <a:t>2</a:t>
            </a:r>
            <a:r>
              <a:rPr lang="en-US"/>
              <a:t>mv</a:t>
            </a:r>
            <a:r>
              <a:rPr lang="en-US" baseline="30000"/>
              <a:t>2</a:t>
            </a:r>
            <a:r>
              <a:rPr lang="en-US"/>
              <a:t> = mgh</a:t>
            </a:r>
          </a:p>
          <a:p>
            <a:r>
              <a:rPr lang="en-US" baseline="30000"/>
              <a:t>1</a:t>
            </a:r>
            <a:r>
              <a:rPr lang="en-US"/>
              <a:t>/</a:t>
            </a:r>
            <a:r>
              <a:rPr lang="en-US" baseline="-25000"/>
              <a:t>2</a:t>
            </a:r>
            <a:r>
              <a:rPr lang="en-US"/>
              <a:t>v</a:t>
            </a:r>
            <a:r>
              <a:rPr lang="en-US" baseline="30000"/>
              <a:t>2</a:t>
            </a:r>
            <a:r>
              <a:rPr lang="en-US"/>
              <a:t> = gh</a:t>
            </a:r>
          </a:p>
          <a:p>
            <a:r>
              <a:rPr lang="en-US" baseline="30000"/>
              <a:t>1</a:t>
            </a:r>
            <a:r>
              <a:rPr lang="en-US"/>
              <a:t>/</a:t>
            </a:r>
            <a:r>
              <a:rPr lang="en-US" baseline="-25000"/>
              <a:t>2</a:t>
            </a:r>
            <a:r>
              <a:rPr lang="en-US"/>
              <a:t>(3.609 m/s)</a:t>
            </a:r>
            <a:r>
              <a:rPr lang="en-US" baseline="30000"/>
              <a:t>2</a:t>
            </a:r>
            <a:r>
              <a:rPr lang="en-US"/>
              <a:t> = (9.81 N/kg)h</a:t>
            </a:r>
          </a:p>
          <a:p>
            <a:r>
              <a:rPr lang="en-US"/>
              <a:t>h = 0.66 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3999" cy="1815882"/>
          </a:xfrm>
          <a:prstGeom prst="rect">
            <a:avLst/>
          </a:prstGeom>
          <a:noFill/>
          <a:ln w="9525">
            <a:noFill/>
            <a:miter lim="800000"/>
            <a:headEnd/>
            <a:tailEnd/>
          </a:ln>
          <a:effectLst/>
        </p:spPr>
        <p:txBody>
          <a:bodyPr wrap="square">
            <a:spAutoFit/>
          </a:bodyPr>
          <a:lstStyle/>
          <a:p>
            <a:pPr lvl="0"/>
            <a:r>
              <a:rPr lang="en-US" sz="2800" dirty="0" smtClean="0"/>
              <a:t>A 210. gram air track glider going 0.190 m/s collides head on with a 420. gram glider going the other way at 0.750 m/s.  The gliders then stick together.  What is their post collision speed?  How much kinetic energy is lost in the collision? </a:t>
            </a:r>
            <a:endParaRPr lang="en-US" sz="2800" dirty="0"/>
          </a:p>
        </p:txBody>
      </p:sp>
      <p:sp>
        <p:nvSpPr>
          <p:cNvPr id="3076" name="Text Box 4"/>
          <p:cNvSpPr txBox="1">
            <a:spLocks noChangeArrowheads="1"/>
          </p:cNvSpPr>
          <p:nvPr/>
        </p:nvSpPr>
        <p:spPr bwMode="auto">
          <a:xfrm>
            <a:off x="228600" y="6477000"/>
            <a:ext cx="3773790" cy="276999"/>
          </a:xfrm>
          <a:prstGeom prst="rect">
            <a:avLst/>
          </a:prstGeom>
          <a:noFill/>
          <a:ln w="25400">
            <a:noFill/>
            <a:miter lim="800000"/>
            <a:headEnd/>
            <a:tailEnd/>
          </a:ln>
          <a:effectLst/>
        </p:spPr>
        <p:txBody>
          <a:bodyPr wrap="none">
            <a:spAutoFit/>
          </a:bodyPr>
          <a:lstStyle/>
          <a:p>
            <a:r>
              <a:rPr lang="en-US" sz="1200" dirty="0" smtClean="0"/>
              <a:t>0.437 m/s (in the direction of the 420 BTW), 0.0619 J lost</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3999" cy="1815882"/>
          </a:xfrm>
          <a:prstGeom prst="rect">
            <a:avLst/>
          </a:prstGeom>
          <a:noFill/>
          <a:ln w="9525">
            <a:noFill/>
            <a:miter lim="800000"/>
            <a:headEnd/>
            <a:tailEnd/>
          </a:ln>
          <a:effectLst/>
        </p:spPr>
        <p:txBody>
          <a:bodyPr wrap="square">
            <a:spAutoFit/>
          </a:bodyPr>
          <a:lstStyle/>
          <a:p>
            <a:pPr lvl="0"/>
            <a:r>
              <a:rPr lang="en-US" sz="2800" dirty="0" smtClean="0"/>
              <a:t>A 360. gram air track glider going 0.950 m/s collides with a 410. gram glider going the same way at 0.150 m/s.  The gliders then stick together.    What is their post collision speed?    How much kinetic energy is lost in the collision? </a:t>
            </a:r>
            <a:endParaRPr lang="en-US" sz="2800" dirty="0"/>
          </a:p>
        </p:txBody>
      </p:sp>
      <p:sp>
        <p:nvSpPr>
          <p:cNvPr id="3076" name="Text Box 4"/>
          <p:cNvSpPr txBox="1">
            <a:spLocks noChangeArrowheads="1"/>
          </p:cNvSpPr>
          <p:nvPr/>
        </p:nvSpPr>
        <p:spPr bwMode="auto">
          <a:xfrm>
            <a:off x="228600" y="6477000"/>
            <a:ext cx="1651414" cy="276999"/>
          </a:xfrm>
          <a:prstGeom prst="rect">
            <a:avLst/>
          </a:prstGeom>
          <a:noFill/>
          <a:ln w="25400">
            <a:noFill/>
            <a:miter lim="800000"/>
            <a:headEnd/>
            <a:tailEnd/>
          </a:ln>
          <a:effectLst/>
        </p:spPr>
        <p:txBody>
          <a:bodyPr wrap="none">
            <a:spAutoFit/>
          </a:bodyPr>
          <a:lstStyle/>
          <a:p>
            <a:r>
              <a:rPr lang="en-US" sz="1200" dirty="0" smtClean="0"/>
              <a:t>0.524 m/s, 0.0613 J lost</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3999" cy="2246769"/>
          </a:xfrm>
          <a:prstGeom prst="rect">
            <a:avLst/>
          </a:prstGeom>
          <a:noFill/>
          <a:ln w="9525">
            <a:noFill/>
            <a:miter lim="800000"/>
            <a:headEnd/>
            <a:tailEnd/>
          </a:ln>
          <a:effectLst/>
        </p:spPr>
        <p:txBody>
          <a:bodyPr wrap="square">
            <a:spAutoFit/>
          </a:bodyPr>
          <a:lstStyle/>
          <a:p>
            <a:pPr lvl="0"/>
            <a:r>
              <a:rPr lang="en-US" sz="2800" dirty="0" smtClean="0"/>
              <a:t>A 3.20 g bullet going horizontally strikes a 530. g ballistic pendulum at rest and sticks in it, making it swing up to a height of 83.0 cm.  What speed were the block and bullet going just after the collision, and what was the bullet's speed before the collision? </a:t>
            </a:r>
            <a:endParaRPr lang="en-US" sz="2800" dirty="0"/>
          </a:p>
        </p:txBody>
      </p:sp>
      <p:sp>
        <p:nvSpPr>
          <p:cNvPr id="3076" name="Text Box 4"/>
          <p:cNvSpPr txBox="1">
            <a:spLocks noChangeArrowheads="1"/>
          </p:cNvSpPr>
          <p:nvPr/>
        </p:nvSpPr>
        <p:spPr bwMode="auto">
          <a:xfrm>
            <a:off x="228600" y="6477000"/>
            <a:ext cx="1284326" cy="276999"/>
          </a:xfrm>
          <a:prstGeom prst="rect">
            <a:avLst/>
          </a:prstGeom>
          <a:noFill/>
          <a:ln w="25400">
            <a:noFill/>
            <a:miter lim="800000"/>
            <a:headEnd/>
            <a:tailEnd/>
          </a:ln>
          <a:effectLst/>
        </p:spPr>
        <p:txBody>
          <a:bodyPr wrap="none">
            <a:spAutoFit/>
          </a:bodyPr>
          <a:lstStyle/>
          <a:p>
            <a:r>
              <a:rPr lang="en-US" sz="1200" dirty="0" smtClean="0"/>
              <a:t>4.04 m/s, 672 m/s</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3999" cy="2246769"/>
          </a:xfrm>
          <a:prstGeom prst="rect">
            <a:avLst/>
          </a:prstGeom>
          <a:noFill/>
          <a:ln w="9525">
            <a:noFill/>
            <a:miter lim="800000"/>
            <a:headEnd/>
            <a:tailEnd/>
          </a:ln>
          <a:effectLst/>
        </p:spPr>
        <p:txBody>
          <a:bodyPr wrap="square">
            <a:spAutoFit/>
          </a:bodyPr>
          <a:lstStyle/>
          <a:p>
            <a:pPr lvl="0"/>
            <a:r>
              <a:rPr lang="en-US" sz="2800" dirty="0" smtClean="0"/>
              <a:t>A 4.10 g bullet going horizontally at 780. m/s strikes a 870. g ballistic pendulum at rest, and sticks in it making it swing up to some height before going back down.  What was the velocity of the bullet and block just after the collision?   To what height did the bullet and block combo swing?  </a:t>
            </a:r>
            <a:endParaRPr lang="en-US" sz="2800" dirty="0"/>
          </a:p>
        </p:txBody>
      </p:sp>
      <p:sp>
        <p:nvSpPr>
          <p:cNvPr id="3076" name="Text Box 4"/>
          <p:cNvSpPr txBox="1">
            <a:spLocks noChangeArrowheads="1"/>
          </p:cNvSpPr>
          <p:nvPr/>
        </p:nvSpPr>
        <p:spPr bwMode="auto">
          <a:xfrm>
            <a:off x="228600" y="6477000"/>
            <a:ext cx="1250663" cy="276999"/>
          </a:xfrm>
          <a:prstGeom prst="rect">
            <a:avLst/>
          </a:prstGeom>
          <a:noFill/>
          <a:ln w="25400">
            <a:noFill/>
            <a:miter lim="800000"/>
            <a:headEnd/>
            <a:tailEnd/>
          </a:ln>
          <a:effectLst/>
        </p:spPr>
        <p:txBody>
          <a:bodyPr wrap="none">
            <a:spAutoFit/>
          </a:bodyPr>
          <a:lstStyle/>
          <a:p>
            <a:r>
              <a:rPr lang="en-US" sz="1200" dirty="0" smtClean="0"/>
              <a:t>3.66 m/s,68.2 cm</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3999" cy="2246769"/>
          </a:xfrm>
          <a:prstGeom prst="rect">
            <a:avLst/>
          </a:prstGeom>
          <a:noFill/>
          <a:ln w="9525">
            <a:noFill/>
            <a:miter lim="800000"/>
            <a:headEnd/>
            <a:tailEnd/>
          </a:ln>
          <a:effectLst/>
        </p:spPr>
        <p:txBody>
          <a:bodyPr wrap="square">
            <a:spAutoFit/>
          </a:bodyPr>
          <a:lstStyle/>
          <a:p>
            <a:r>
              <a:rPr lang="en-US" sz="2800" dirty="0" smtClean="0"/>
              <a:t>A </a:t>
            </a:r>
            <a:r>
              <a:rPr lang="en-US" sz="2800" dirty="0" smtClean="0"/>
              <a:t>2.70 </a:t>
            </a:r>
            <a:r>
              <a:rPr lang="en-US" sz="2800" dirty="0" smtClean="0"/>
              <a:t>g bullet going </a:t>
            </a:r>
            <a:r>
              <a:rPr lang="en-US" sz="2800" dirty="0" smtClean="0"/>
              <a:t>560. </a:t>
            </a:r>
            <a:r>
              <a:rPr lang="en-US" sz="2800" dirty="0" smtClean="0"/>
              <a:t>m/s vertically upward strikes the bottom of a </a:t>
            </a:r>
            <a:r>
              <a:rPr lang="en-US" sz="2800" dirty="0" smtClean="0"/>
              <a:t>480. </a:t>
            </a:r>
            <a:r>
              <a:rPr lang="en-US" sz="2800" dirty="0" smtClean="0"/>
              <a:t>g block of wood at rest and sticks in the block without emerging.  What is the velocity of the bullet and block combo right after the collision?  To what height above its original position does the block rise after the collision?                     </a:t>
            </a:r>
          </a:p>
        </p:txBody>
      </p:sp>
      <p:sp>
        <p:nvSpPr>
          <p:cNvPr id="3076" name="Text Box 4"/>
          <p:cNvSpPr txBox="1">
            <a:spLocks noChangeArrowheads="1"/>
          </p:cNvSpPr>
          <p:nvPr/>
        </p:nvSpPr>
        <p:spPr bwMode="auto">
          <a:xfrm>
            <a:off x="228600" y="6477000"/>
            <a:ext cx="1297150" cy="276999"/>
          </a:xfrm>
          <a:prstGeom prst="rect">
            <a:avLst/>
          </a:prstGeom>
          <a:noFill/>
          <a:ln w="25400">
            <a:noFill/>
            <a:miter lim="800000"/>
            <a:headEnd/>
            <a:tailEnd/>
          </a:ln>
          <a:effectLst/>
        </p:spPr>
        <p:txBody>
          <a:bodyPr wrap="none">
            <a:spAutoFit/>
          </a:bodyPr>
          <a:lstStyle/>
          <a:p>
            <a:r>
              <a:rPr lang="en-US" sz="1200" dirty="0" smtClean="0"/>
              <a:t>3.13 m/s, 0.500 m</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3999" cy="2246769"/>
          </a:xfrm>
          <a:prstGeom prst="rect">
            <a:avLst/>
          </a:prstGeom>
          <a:noFill/>
          <a:ln w="9525">
            <a:noFill/>
            <a:miter lim="800000"/>
            <a:headEnd/>
            <a:tailEnd/>
          </a:ln>
          <a:effectLst/>
        </p:spPr>
        <p:txBody>
          <a:bodyPr wrap="square">
            <a:spAutoFit/>
          </a:bodyPr>
          <a:lstStyle/>
          <a:p>
            <a:r>
              <a:rPr lang="en-US" sz="2800" dirty="0" smtClean="0"/>
              <a:t>A </a:t>
            </a:r>
            <a:r>
              <a:rPr lang="en-US" sz="2800" dirty="0" smtClean="0"/>
              <a:t>4.10 </a:t>
            </a:r>
            <a:r>
              <a:rPr lang="en-US" sz="2800" dirty="0" smtClean="0"/>
              <a:t>g bullet going straight up at some speed strikes the bottom of a </a:t>
            </a:r>
            <a:r>
              <a:rPr lang="en-US" sz="2800" dirty="0" smtClean="0"/>
              <a:t>210. </a:t>
            </a:r>
            <a:r>
              <a:rPr lang="en-US" sz="2800" dirty="0" smtClean="0"/>
              <a:t>g block of wood at rest, and sticks in it without going through.  The bullet and block combo </a:t>
            </a:r>
            <a:r>
              <a:rPr lang="en-US" sz="2800" smtClean="0"/>
              <a:t>fly </a:t>
            </a:r>
            <a:r>
              <a:rPr lang="en-US" sz="2800" smtClean="0"/>
              <a:t>      13.0 </a:t>
            </a:r>
            <a:r>
              <a:rPr lang="en-US" sz="2800" dirty="0" smtClean="0"/>
              <a:t>m up into the air.  What was the post collision speed of the combo, and what was the bullet's original speed?  </a:t>
            </a:r>
            <a:endParaRPr lang="en-US" sz="2800" dirty="0"/>
          </a:p>
        </p:txBody>
      </p:sp>
      <p:sp>
        <p:nvSpPr>
          <p:cNvPr id="3076" name="Text Box 4"/>
          <p:cNvSpPr txBox="1">
            <a:spLocks noChangeArrowheads="1"/>
          </p:cNvSpPr>
          <p:nvPr/>
        </p:nvSpPr>
        <p:spPr bwMode="auto">
          <a:xfrm>
            <a:off x="228600" y="6477000"/>
            <a:ext cx="1284326" cy="276999"/>
          </a:xfrm>
          <a:prstGeom prst="rect">
            <a:avLst/>
          </a:prstGeom>
          <a:noFill/>
          <a:ln w="25400">
            <a:noFill/>
            <a:miter lim="800000"/>
            <a:headEnd/>
            <a:tailEnd/>
          </a:ln>
          <a:effectLst/>
        </p:spPr>
        <p:txBody>
          <a:bodyPr wrap="none">
            <a:spAutoFit/>
          </a:bodyPr>
          <a:lstStyle/>
          <a:p>
            <a:r>
              <a:rPr lang="en-US" sz="1200" dirty="0" smtClean="0"/>
              <a:t>16.0 m/s, 834 m/s</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0" y="147638"/>
            <a:ext cx="1966913" cy="579437"/>
          </a:xfrm>
          <a:prstGeom prst="rect">
            <a:avLst/>
          </a:prstGeom>
          <a:noFill/>
          <a:ln w="9525">
            <a:noFill/>
            <a:miter lim="800000"/>
            <a:headEnd/>
            <a:tailEnd/>
          </a:ln>
          <a:effectLst/>
        </p:spPr>
        <p:txBody>
          <a:bodyPr wrap="none">
            <a:spAutoFit/>
          </a:bodyPr>
          <a:lstStyle/>
          <a:p>
            <a:r>
              <a:rPr lang="en-US" sz="3200" b="1" u="sng"/>
              <a:t>Quandary</a:t>
            </a:r>
          </a:p>
        </p:txBody>
      </p:sp>
      <p:sp>
        <p:nvSpPr>
          <p:cNvPr id="11290" name="Line 26"/>
          <p:cNvSpPr>
            <a:spLocks noChangeShapeType="1"/>
          </p:cNvSpPr>
          <p:nvPr/>
        </p:nvSpPr>
        <p:spPr bwMode="auto">
          <a:xfrm>
            <a:off x="0" y="3048000"/>
            <a:ext cx="9144000" cy="0"/>
          </a:xfrm>
          <a:prstGeom prst="line">
            <a:avLst/>
          </a:prstGeom>
          <a:noFill/>
          <a:ln w="25400">
            <a:solidFill>
              <a:schemeClr val="tx1"/>
            </a:solidFill>
            <a:round/>
            <a:headEnd/>
            <a:tailEnd/>
          </a:ln>
          <a:effectLst/>
        </p:spPr>
        <p:txBody>
          <a:bodyPr/>
          <a:lstStyle/>
          <a:p>
            <a:endParaRPr lang="en-US"/>
          </a:p>
        </p:txBody>
      </p:sp>
      <p:sp>
        <p:nvSpPr>
          <p:cNvPr id="11291" name="Text Box 27"/>
          <p:cNvSpPr txBox="1">
            <a:spLocks noChangeArrowheads="1"/>
          </p:cNvSpPr>
          <p:nvPr/>
        </p:nvSpPr>
        <p:spPr bwMode="auto">
          <a:xfrm>
            <a:off x="4191000" y="381000"/>
            <a:ext cx="1150938" cy="519113"/>
          </a:xfrm>
          <a:prstGeom prst="rect">
            <a:avLst/>
          </a:prstGeom>
          <a:noFill/>
          <a:ln w="25400">
            <a:noFill/>
            <a:miter lim="800000"/>
            <a:headEnd/>
            <a:tailEnd/>
          </a:ln>
          <a:effectLst/>
        </p:spPr>
        <p:txBody>
          <a:bodyPr wrap="none">
            <a:spAutoFit/>
          </a:bodyPr>
          <a:lstStyle/>
          <a:p>
            <a:r>
              <a:rPr lang="en-US" sz="2800"/>
              <a:t>Before</a:t>
            </a:r>
          </a:p>
        </p:txBody>
      </p:sp>
      <p:sp>
        <p:nvSpPr>
          <p:cNvPr id="11292" name="Rectangle 28"/>
          <p:cNvSpPr>
            <a:spLocks noChangeArrowheads="1"/>
          </p:cNvSpPr>
          <p:nvPr/>
        </p:nvSpPr>
        <p:spPr bwMode="auto">
          <a:xfrm>
            <a:off x="2209800" y="2133600"/>
            <a:ext cx="533400" cy="228600"/>
          </a:xfrm>
          <a:prstGeom prst="rect">
            <a:avLst/>
          </a:prstGeom>
          <a:solidFill>
            <a:schemeClr val="tx1"/>
          </a:solidFill>
          <a:ln w="25400">
            <a:solidFill>
              <a:schemeClr val="tx1"/>
            </a:solidFill>
            <a:miter lim="800000"/>
            <a:headEnd/>
            <a:tailEnd/>
          </a:ln>
          <a:effectLst/>
        </p:spPr>
        <p:txBody>
          <a:bodyPr wrap="none" anchor="ctr"/>
          <a:lstStyle/>
          <a:p>
            <a:endParaRPr lang="en-US"/>
          </a:p>
        </p:txBody>
      </p:sp>
      <p:sp>
        <p:nvSpPr>
          <p:cNvPr id="11293" name="Line 29"/>
          <p:cNvSpPr>
            <a:spLocks noChangeShapeType="1"/>
          </p:cNvSpPr>
          <p:nvPr/>
        </p:nvSpPr>
        <p:spPr bwMode="auto">
          <a:xfrm flipH="1">
            <a:off x="1676400" y="2133600"/>
            <a:ext cx="381000" cy="0"/>
          </a:xfrm>
          <a:prstGeom prst="line">
            <a:avLst/>
          </a:prstGeom>
          <a:noFill/>
          <a:ln w="25400">
            <a:solidFill>
              <a:schemeClr val="tx1"/>
            </a:solidFill>
            <a:round/>
            <a:headEnd/>
            <a:tailEnd/>
          </a:ln>
          <a:effectLst/>
        </p:spPr>
        <p:txBody>
          <a:bodyPr/>
          <a:lstStyle/>
          <a:p>
            <a:endParaRPr lang="en-US"/>
          </a:p>
        </p:txBody>
      </p:sp>
      <p:sp>
        <p:nvSpPr>
          <p:cNvPr id="11294" name="Line 30"/>
          <p:cNvSpPr>
            <a:spLocks noChangeShapeType="1"/>
          </p:cNvSpPr>
          <p:nvPr/>
        </p:nvSpPr>
        <p:spPr bwMode="auto">
          <a:xfrm flipH="1">
            <a:off x="1524000" y="2286000"/>
            <a:ext cx="381000" cy="0"/>
          </a:xfrm>
          <a:prstGeom prst="line">
            <a:avLst/>
          </a:prstGeom>
          <a:noFill/>
          <a:ln w="25400">
            <a:solidFill>
              <a:schemeClr val="tx1"/>
            </a:solidFill>
            <a:round/>
            <a:headEnd/>
            <a:tailEnd/>
          </a:ln>
          <a:effectLst/>
        </p:spPr>
        <p:txBody>
          <a:bodyPr/>
          <a:lstStyle/>
          <a:p>
            <a:endParaRPr lang="en-US"/>
          </a:p>
        </p:txBody>
      </p:sp>
      <p:sp>
        <p:nvSpPr>
          <p:cNvPr id="11295" name="Line 31"/>
          <p:cNvSpPr>
            <a:spLocks noChangeShapeType="1"/>
          </p:cNvSpPr>
          <p:nvPr/>
        </p:nvSpPr>
        <p:spPr bwMode="auto">
          <a:xfrm flipH="1">
            <a:off x="1371600" y="2438400"/>
            <a:ext cx="381000" cy="0"/>
          </a:xfrm>
          <a:prstGeom prst="line">
            <a:avLst/>
          </a:prstGeom>
          <a:noFill/>
          <a:ln w="25400">
            <a:solidFill>
              <a:schemeClr val="tx1"/>
            </a:solidFill>
            <a:round/>
            <a:headEnd/>
            <a:tailEnd/>
          </a:ln>
          <a:effectLst/>
        </p:spPr>
        <p:txBody>
          <a:bodyPr/>
          <a:lstStyle/>
          <a:p>
            <a:endParaRPr lang="en-US"/>
          </a:p>
        </p:txBody>
      </p:sp>
      <p:sp>
        <p:nvSpPr>
          <p:cNvPr id="11296" name="Text Box 32"/>
          <p:cNvSpPr txBox="1">
            <a:spLocks noChangeArrowheads="1"/>
          </p:cNvSpPr>
          <p:nvPr/>
        </p:nvSpPr>
        <p:spPr bwMode="auto">
          <a:xfrm>
            <a:off x="0" y="990600"/>
            <a:ext cx="2738438" cy="1066800"/>
          </a:xfrm>
          <a:prstGeom prst="rect">
            <a:avLst/>
          </a:prstGeom>
          <a:noFill/>
          <a:ln w="25400">
            <a:noFill/>
            <a:miter lim="800000"/>
            <a:headEnd/>
            <a:tailEnd/>
          </a:ln>
          <a:effectLst/>
        </p:spPr>
        <p:txBody>
          <a:bodyPr wrap="none">
            <a:spAutoFit/>
          </a:bodyPr>
          <a:lstStyle/>
          <a:p>
            <a:r>
              <a:rPr lang="en-US" sz="3200"/>
              <a:t>v = 560 m/s</a:t>
            </a:r>
          </a:p>
          <a:p>
            <a:r>
              <a:rPr lang="en-US" sz="3200"/>
              <a:t>m = 100. grams</a:t>
            </a:r>
          </a:p>
        </p:txBody>
      </p:sp>
      <p:sp>
        <p:nvSpPr>
          <p:cNvPr id="11297" name="Rectangle 33"/>
          <p:cNvSpPr>
            <a:spLocks noChangeArrowheads="1"/>
          </p:cNvSpPr>
          <p:nvPr/>
        </p:nvSpPr>
        <p:spPr bwMode="auto">
          <a:xfrm>
            <a:off x="3733800" y="1447800"/>
            <a:ext cx="1752600" cy="1600200"/>
          </a:xfrm>
          <a:prstGeom prst="rect">
            <a:avLst/>
          </a:prstGeom>
          <a:solidFill>
            <a:srgbClr val="808000"/>
          </a:solidFill>
          <a:ln w="25400">
            <a:solidFill>
              <a:schemeClr val="tx1"/>
            </a:solidFill>
            <a:miter lim="800000"/>
            <a:headEnd/>
            <a:tailEnd/>
          </a:ln>
          <a:effectLst/>
        </p:spPr>
        <p:txBody>
          <a:bodyPr wrap="none" anchor="ctr"/>
          <a:lstStyle/>
          <a:p>
            <a:pPr algn="ctr"/>
            <a:r>
              <a:rPr lang="en-US"/>
              <a:t>Block O </a:t>
            </a:r>
          </a:p>
          <a:p>
            <a:pPr algn="ctr"/>
            <a:r>
              <a:rPr lang="en-US"/>
              <a:t>Wood</a:t>
            </a:r>
          </a:p>
        </p:txBody>
      </p:sp>
      <p:sp>
        <p:nvSpPr>
          <p:cNvPr id="11298" name="Text Box 34"/>
          <p:cNvSpPr txBox="1">
            <a:spLocks noChangeArrowheads="1"/>
          </p:cNvSpPr>
          <p:nvPr/>
        </p:nvSpPr>
        <p:spPr bwMode="auto">
          <a:xfrm>
            <a:off x="5715000" y="304800"/>
            <a:ext cx="2636838" cy="1066800"/>
          </a:xfrm>
          <a:prstGeom prst="rect">
            <a:avLst/>
          </a:prstGeom>
          <a:noFill/>
          <a:ln w="25400">
            <a:noFill/>
            <a:miter lim="800000"/>
            <a:headEnd/>
            <a:tailEnd/>
          </a:ln>
          <a:effectLst/>
        </p:spPr>
        <p:txBody>
          <a:bodyPr wrap="none">
            <a:spAutoFit/>
          </a:bodyPr>
          <a:lstStyle/>
          <a:p>
            <a:r>
              <a:rPr lang="en-US" sz="3200"/>
              <a:t>v = 0 m/s</a:t>
            </a:r>
          </a:p>
          <a:p>
            <a:r>
              <a:rPr lang="en-US" sz="3200"/>
              <a:t>m = 845 grams</a:t>
            </a:r>
          </a:p>
        </p:txBody>
      </p:sp>
      <p:sp>
        <p:nvSpPr>
          <p:cNvPr id="11299" name="Line 35"/>
          <p:cNvSpPr>
            <a:spLocks noChangeShapeType="1"/>
          </p:cNvSpPr>
          <p:nvPr/>
        </p:nvSpPr>
        <p:spPr bwMode="auto">
          <a:xfrm>
            <a:off x="152400" y="6400800"/>
            <a:ext cx="9144000" cy="0"/>
          </a:xfrm>
          <a:prstGeom prst="line">
            <a:avLst/>
          </a:prstGeom>
          <a:noFill/>
          <a:ln w="25400">
            <a:solidFill>
              <a:schemeClr val="tx1"/>
            </a:solidFill>
            <a:round/>
            <a:headEnd/>
            <a:tailEnd/>
          </a:ln>
          <a:effectLst/>
        </p:spPr>
        <p:txBody>
          <a:bodyPr/>
          <a:lstStyle/>
          <a:p>
            <a:endParaRPr lang="en-US"/>
          </a:p>
        </p:txBody>
      </p:sp>
      <p:sp>
        <p:nvSpPr>
          <p:cNvPr id="11300" name="Text Box 36"/>
          <p:cNvSpPr txBox="1">
            <a:spLocks noChangeArrowheads="1"/>
          </p:cNvSpPr>
          <p:nvPr/>
        </p:nvSpPr>
        <p:spPr bwMode="auto">
          <a:xfrm>
            <a:off x="4343400" y="3733800"/>
            <a:ext cx="935038" cy="519113"/>
          </a:xfrm>
          <a:prstGeom prst="rect">
            <a:avLst/>
          </a:prstGeom>
          <a:noFill/>
          <a:ln w="25400">
            <a:noFill/>
            <a:miter lim="800000"/>
            <a:headEnd/>
            <a:tailEnd/>
          </a:ln>
          <a:effectLst/>
        </p:spPr>
        <p:txBody>
          <a:bodyPr wrap="none">
            <a:spAutoFit/>
          </a:bodyPr>
          <a:lstStyle/>
          <a:p>
            <a:r>
              <a:rPr lang="en-US" sz="2800"/>
              <a:t>After</a:t>
            </a:r>
          </a:p>
        </p:txBody>
      </p:sp>
      <p:sp>
        <p:nvSpPr>
          <p:cNvPr id="11302" name="Line 38"/>
          <p:cNvSpPr>
            <a:spLocks noChangeShapeType="1"/>
          </p:cNvSpPr>
          <p:nvPr/>
        </p:nvSpPr>
        <p:spPr bwMode="auto">
          <a:xfrm flipH="1">
            <a:off x="5562600" y="5029200"/>
            <a:ext cx="381000" cy="0"/>
          </a:xfrm>
          <a:prstGeom prst="line">
            <a:avLst/>
          </a:prstGeom>
          <a:noFill/>
          <a:ln w="25400">
            <a:solidFill>
              <a:schemeClr val="tx1"/>
            </a:solidFill>
            <a:round/>
            <a:headEnd/>
            <a:tailEnd/>
          </a:ln>
          <a:effectLst/>
        </p:spPr>
        <p:txBody>
          <a:bodyPr/>
          <a:lstStyle/>
          <a:p>
            <a:endParaRPr lang="en-US"/>
          </a:p>
        </p:txBody>
      </p:sp>
      <p:sp>
        <p:nvSpPr>
          <p:cNvPr id="11303" name="Line 39"/>
          <p:cNvSpPr>
            <a:spLocks noChangeShapeType="1"/>
          </p:cNvSpPr>
          <p:nvPr/>
        </p:nvSpPr>
        <p:spPr bwMode="auto">
          <a:xfrm flipH="1">
            <a:off x="5257800" y="5562600"/>
            <a:ext cx="381000" cy="0"/>
          </a:xfrm>
          <a:prstGeom prst="line">
            <a:avLst/>
          </a:prstGeom>
          <a:noFill/>
          <a:ln w="25400">
            <a:solidFill>
              <a:schemeClr val="tx1"/>
            </a:solidFill>
            <a:round/>
            <a:headEnd/>
            <a:tailEnd/>
          </a:ln>
          <a:effectLst/>
        </p:spPr>
        <p:txBody>
          <a:bodyPr/>
          <a:lstStyle/>
          <a:p>
            <a:endParaRPr lang="en-US"/>
          </a:p>
        </p:txBody>
      </p:sp>
      <p:sp>
        <p:nvSpPr>
          <p:cNvPr id="11304" name="Line 40"/>
          <p:cNvSpPr>
            <a:spLocks noChangeShapeType="1"/>
          </p:cNvSpPr>
          <p:nvPr/>
        </p:nvSpPr>
        <p:spPr bwMode="auto">
          <a:xfrm flipH="1">
            <a:off x="4800600" y="5943600"/>
            <a:ext cx="381000" cy="0"/>
          </a:xfrm>
          <a:prstGeom prst="line">
            <a:avLst/>
          </a:prstGeom>
          <a:noFill/>
          <a:ln w="25400">
            <a:solidFill>
              <a:schemeClr val="tx1"/>
            </a:solidFill>
            <a:round/>
            <a:headEnd/>
            <a:tailEnd/>
          </a:ln>
          <a:effectLst/>
        </p:spPr>
        <p:txBody>
          <a:bodyPr/>
          <a:lstStyle/>
          <a:p>
            <a:endParaRPr lang="en-US"/>
          </a:p>
        </p:txBody>
      </p:sp>
      <p:sp>
        <p:nvSpPr>
          <p:cNvPr id="11306" name="Rectangle 42"/>
          <p:cNvSpPr>
            <a:spLocks noChangeArrowheads="1"/>
          </p:cNvSpPr>
          <p:nvPr/>
        </p:nvSpPr>
        <p:spPr bwMode="auto">
          <a:xfrm>
            <a:off x="6248400" y="4800600"/>
            <a:ext cx="1752600" cy="1600200"/>
          </a:xfrm>
          <a:prstGeom prst="rect">
            <a:avLst/>
          </a:prstGeom>
          <a:solidFill>
            <a:srgbClr val="808000"/>
          </a:solidFill>
          <a:ln w="25400">
            <a:solidFill>
              <a:schemeClr val="tx1"/>
            </a:solidFill>
            <a:miter lim="800000"/>
            <a:headEnd/>
            <a:tailEnd/>
          </a:ln>
          <a:effectLst/>
        </p:spPr>
        <p:txBody>
          <a:bodyPr wrap="none" anchor="ctr"/>
          <a:lstStyle/>
          <a:p>
            <a:pPr algn="ctr"/>
            <a:r>
              <a:rPr lang="en-US"/>
              <a:t>Bullet</a:t>
            </a:r>
          </a:p>
          <a:p>
            <a:pPr algn="ctr"/>
            <a:r>
              <a:rPr lang="en-US"/>
              <a:t>and</a:t>
            </a:r>
          </a:p>
          <a:p>
            <a:pPr algn="ctr"/>
            <a:r>
              <a:rPr lang="en-US"/>
              <a:t>Block combo</a:t>
            </a:r>
          </a:p>
        </p:txBody>
      </p:sp>
      <p:sp>
        <p:nvSpPr>
          <p:cNvPr id="11307" name="Text Box 43"/>
          <p:cNvSpPr txBox="1">
            <a:spLocks noChangeArrowheads="1"/>
          </p:cNvSpPr>
          <p:nvPr/>
        </p:nvSpPr>
        <p:spPr bwMode="auto">
          <a:xfrm>
            <a:off x="5867400" y="3657600"/>
            <a:ext cx="1362075" cy="579438"/>
          </a:xfrm>
          <a:prstGeom prst="rect">
            <a:avLst/>
          </a:prstGeom>
          <a:noFill/>
          <a:ln w="25400">
            <a:noFill/>
            <a:miter lim="800000"/>
            <a:headEnd/>
            <a:tailEnd/>
          </a:ln>
          <a:effectLst/>
        </p:spPr>
        <p:txBody>
          <a:bodyPr wrap="none">
            <a:spAutoFit/>
          </a:bodyPr>
          <a:lstStyle/>
          <a:p>
            <a:r>
              <a:rPr lang="en-US" sz="3200"/>
              <a:t>v = ???</a:t>
            </a:r>
          </a:p>
        </p:txBody>
      </p:sp>
      <p:sp>
        <p:nvSpPr>
          <p:cNvPr id="11301" name="Rectangle 37"/>
          <p:cNvSpPr>
            <a:spLocks noChangeArrowheads="1"/>
          </p:cNvSpPr>
          <p:nvPr/>
        </p:nvSpPr>
        <p:spPr bwMode="auto">
          <a:xfrm>
            <a:off x="6096000" y="5486400"/>
            <a:ext cx="533400" cy="228600"/>
          </a:xfrm>
          <a:prstGeom prst="rect">
            <a:avLst/>
          </a:prstGeom>
          <a:solidFill>
            <a:schemeClr val="tx1"/>
          </a:solidFill>
          <a:ln w="25400">
            <a:solidFill>
              <a:schemeClr val="tx1"/>
            </a:solidFill>
            <a:miter lim="800000"/>
            <a:headEnd/>
            <a:tailEnd/>
          </a:ln>
          <a:effectLst/>
        </p:spPr>
        <p:txBody>
          <a:bodyPr wrap="none" anchor="ctr"/>
          <a:lstStyle/>
          <a:p>
            <a:endParaRPr lang="en-US"/>
          </a:p>
        </p:txBody>
      </p:sp>
      <p:sp>
        <p:nvSpPr>
          <p:cNvPr id="11308" name="Text Box 44"/>
          <p:cNvSpPr txBox="1">
            <a:spLocks noChangeArrowheads="1"/>
          </p:cNvSpPr>
          <p:nvPr/>
        </p:nvSpPr>
        <p:spPr bwMode="auto">
          <a:xfrm>
            <a:off x="365125" y="3800475"/>
            <a:ext cx="3109913" cy="2227263"/>
          </a:xfrm>
          <a:prstGeom prst="rect">
            <a:avLst/>
          </a:prstGeom>
          <a:noFill/>
          <a:ln w="25400">
            <a:noFill/>
            <a:miter lim="800000"/>
            <a:headEnd/>
            <a:tailEnd/>
          </a:ln>
          <a:effectLst/>
        </p:spPr>
        <p:txBody>
          <a:bodyPr wrap="none">
            <a:spAutoFit/>
          </a:bodyPr>
          <a:lstStyle/>
          <a:p>
            <a:r>
              <a:rPr lang="en-US" sz="2800"/>
              <a:t>Calculate:</a:t>
            </a:r>
          </a:p>
          <a:p>
            <a:pPr>
              <a:buFontTx/>
              <a:buChar char="•"/>
            </a:pPr>
            <a:r>
              <a:rPr lang="en-US" sz="2800"/>
              <a:t>Velocity after</a:t>
            </a:r>
          </a:p>
          <a:p>
            <a:pPr>
              <a:buFontTx/>
              <a:buChar char="•"/>
            </a:pPr>
            <a:r>
              <a:rPr lang="en-US" sz="2800"/>
              <a:t>Total energy before</a:t>
            </a:r>
          </a:p>
          <a:p>
            <a:pPr>
              <a:buFontTx/>
              <a:buChar char="•"/>
            </a:pPr>
            <a:r>
              <a:rPr lang="en-US" sz="2800"/>
              <a:t>Total energy after</a:t>
            </a:r>
          </a:p>
          <a:p>
            <a:pPr lvl="1"/>
            <a:r>
              <a:rPr lang="en-US" sz="2800"/>
              <a:t>(</a:t>
            </a:r>
            <a:r>
              <a:rPr lang="en-US" sz="2800" baseline="30000"/>
              <a:t>1</a:t>
            </a:r>
            <a:r>
              <a:rPr lang="en-US" sz="2800"/>
              <a:t>/</a:t>
            </a:r>
            <a:r>
              <a:rPr lang="en-US" sz="2800" baseline="-25000"/>
              <a:t>2</a:t>
            </a:r>
            <a:r>
              <a:rPr lang="en-US" sz="2800"/>
              <a:t>mv</a:t>
            </a:r>
            <a:r>
              <a:rPr lang="en-US" sz="2800" baseline="30000"/>
              <a:t>2</a:t>
            </a:r>
            <a:r>
              <a:rPr lang="en-US" sz="2800"/>
              <a:t>)</a:t>
            </a:r>
          </a:p>
        </p:txBody>
      </p:sp>
      <p:sp>
        <p:nvSpPr>
          <p:cNvPr id="11310" name="Text Box 46"/>
          <p:cNvSpPr txBox="1">
            <a:spLocks noChangeArrowheads="1"/>
          </p:cNvSpPr>
          <p:nvPr/>
        </p:nvSpPr>
        <p:spPr bwMode="auto">
          <a:xfrm>
            <a:off x="1431925" y="2479675"/>
            <a:ext cx="876300" cy="457200"/>
          </a:xfrm>
          <a:prstGeom prst="rect">
            <a:avLst/>
          </a:prstGeom>
          <a:noFill/>
          <a:ln w="25400">
            <a:noFill/>
            <a:miter lim="800000"/>
            <a:headEnd/>
            <a:tailEnd/>
          </a:ln>
          <a:effectLst/>
        </p:spPr>
        <p:txBody>
          <a:bodyPr wrap="none">
            <a:spAutoFit/>
          </a:bodyPr>
          <a:lstStyle/>
          <a:p>
            <a:r>
              <a:rPr lang="en-US"/>
              <a:t>bullet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a:buFontTx/>
              <a:buNone/>
            </a:pPr>
            <a:r>
              <a:rPr lang="en-US" sz="1800"/>
              <a:t>So for momentum, the equation looks like</a:t>
            </a:r>
          </a:p>
          <a:p>
            <a:pPr>
              <a:buFontTx/>
              <a:buNone/>
            </a:pPr>
            <a:r>
              <a:rPr lang="en-US" sz="1800"/>
              <a:t>(.1 kg)(560 m/s) = (.845 kg)v, so v = 59.25925926</a:t>
            </a:r>
          </a:p>
          <a:p>
            <a:pPr>
              <a:buFontTx/>
              <a:buNone/>
            </a:pPr>
            <a:endParaRPr lang="en-US" sz="1800"/>
          </a:p>
          <a:p>
            <a:pPr>
              <a:buFontTx/>
              <a:buNone/>
            </a:pPr>
            <a:r>
              <a:rPr lang="en-US" sz="1800"/>
              <a:t>Energy before is</a:t>
            </a:r>
          </a:p>
          <a:p>
            <a:pPr>
              <a:buFontTx/>
              <a:buNone/>
            </a:pPr>
            <a:r>
              <a:rPr lang="en-US" sz="1800"/>
              <a:t>½(.1 kg)(560 m/s)</a:t>
            </a:r>
            <a:r>
              <a:rPr lang="en-US" sz="1800" baseline="30000"/>
              <a:t>2</a:t>
            </a:r>
            <a:r>
              <a:rPr lang="en-US" sz="1800"/>
              <a:t> = 15,680 J</a:t>
            </a:r>
          </a:p>
          <a:p>
            <a:pPr>
              <a:buFontTx/>
              <a:buNone/>
            </a:pPr>
            <a:endParaRPr lang="en-US" sz="1800"/>
          </a:p>
          <a:p>
            <a:pPr>
              <a:buFontTx/>
              <a:buNone/>
            </a:pPr>
            <a:r>
              <a:rPr lang="en-US" sz="1800"/>
              <a:t>Energy after is </a:t>
            </a:r>
          </a:p>
          <a:p>
            <a:pPr>
              <a:buFontTx/>
              <a:buNone/>
            </a:pPr>
            <a:r>
              <a:rPr lang="en-US" sz="1800"/>
              <a:t>½(.945 kg)(59.25925926 m/s)</a:t>
            </a:r>
            <a:r>
              <a:rPr lang="en-US" sz="1800" baseline="30000"/>
              <a:t>2</a:t>
            </a:r>
            <a:r>
              <a:rPr lang="en-US" sz="1800"/>
              <a:t> = 1659.259259 J (The repeating decimal is creepy)</a:t>
            </a:r>
          </a:p>
          <a:p>
            <a:pPr>
              <a:buFontTx/>
              <a:buNone/>
            </a:pPr>
            <a:endParaRPr lang="en-US" sz="1800"/>
          </a:p>
          <a:p>
            <a:pPr>
              <a:buFontTx/>
              <a:buNone/>
            </a:pPr>
            <a:r>
              <a:rPr lang="en-US" sz="1800"/>
              <a:t>So energy is conserved, just not kinetic energy.  Some of the original kinetic energy turns to sound and heat.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533400" y="1066800"/>
            <a:ext cx="8077200" cy="0"/>
          </a:xfrm>
          <a:prstGeom prst="line">
            <a:avLst/>
          </a:prstGeom>
          <a:noFill/>
          <a:ln w="50800">
            <a:solidFill>
              <a:schemeClr val="tx1"/>
            </a:solidFill>
            <a:round/>
            <a:headEnd type="triangle" w="med" len="med"/>
            <a:tailEnd type="triangle" w="med" len="med"/>
          </a:ln>
        </p:spPr>
        <p:txBody>
          <a:bodyPr/>
          <a:lstStyle/>
          <a:p>
            <a:endParaRPr lang="en-US"/>
          </a:p>
        </p:txBody>
      </p:sp>
      <p:sp>
        <p:nvSpPr>
          <p:cNvPr id="3075" name="Text Box 3"/>
          <p:cNvSpPr txBox="1">
            <a:spLocks noChangeArrowheads="1"/>
          </p:cNvSpPr>
          <p:nvPr/>
        </p:nvSpPr>
        <p:spPr bwMode="auto">
          <a:xfrm>
            <a:off x="288925" y="247650"/>
            <a:ext cx="1290638" cy="579438"/>
          </a:xfrm>
          <a:prstGeom prst="rect">
            <a:avLst/>
          </a:prstGeom>
          <a:noFill/>
          <a:ln w="25400">
            <a:noFill/>
            <a:miter lim="800000"/>
            <a:headEnd/>
            <a:tailEnd/>
          </a:ln>
        </p:spPr>
        <p:txBody>
          <a:bodyPr wrap="none">
            <a:spAutoFit/>
          </a:bodyPr>
          <a:lstStyle/>
          <a:p>
            <a:r>
              <a:rPr lang="en-US" sz="3200"/>
              <a:t>Elastic</a:t>
            </a:r>
          </a:p>
        </p:txBody>
      </p:sp>
      <p:sp>
        <p:nvSpPr>
          <p:cNvPr id="3076" name="Text Box 4"/>
          <p:cNvSpPr txBox="1">
            <a:spLocks noChangeArrowheads="1"/>
          </p:cNvSpPr>
          <p:nvPr/>
        </p:nvSpPr>
        <p:spPr bwMode="auto">
          <a:xfrm>
            <a:off x="7086600" y="228600"/>
            <a:ext cx="1562100" cy="579438"/>
          </a:xfrm>
          <a:prstGeom prst="rect">
            <a:avLst/>
          </a:prstGeom>
          <a:noFill/>
          <a:ln w="25400">
            <a:noFill/>
            <a:miter lim="800000"/>
            <a:headEnd/>
            <a:tailEnd/>
          </a:ln>
        </p:spPr>
        <p:txBody>
          <a:bodyPr wrap="none">
            <a:spAutoFit/>
          </a:bodyPr>
          <a:lstStyle/>
          <a:p>
            <a:r>
              <a:rPr lang="en-US" sz="3200"/>
              <a:t>Inelastic</a:t>
            </a:r>
          </a:p>
        </p:txBody>
      </p:sp>
      <p:sp>
        <p:nvSpPr>
          <p:cNvPr id="32773" name="Text Box 5"/>
          <p:cNvSpPr txBox="1">
            <a:spLocks noChangeArrowheads="1"/>
          </p:cNvSpPr>
          <p:nvPr/>
        </p:nvSpPr>
        <p:spPr bwMode="auto">
          <a:xfrm>
            <a:off x="457200" y="1419225"/>
            <a:ext cx="2452688" cy="2227263"/>
          </a:xfrm>
          <a:prstGeom prst="rect">
            <a:avLst/>
          </a:prstGeom>
          <a:noFill/>
          <a:ln w="25400">
            <a:noFill/>
            <a:miter lim="800000"/>
            <a:headEnd/>
            <a:tailEnd/>
          </a:ln>
        </p:spPr>
        <p:txBody>
          <a:bodyPr wrap="none">
            <a:spAutoFit/>
          </a:bodyPr>
          <a:lstStyle/>
          <a:p>
            <a:r>
              <a:rPr lang="en-US" sz="2800"/>
              <a:t>Bouncy</a:t>
            </a:r>
          </a:p>
          <a:p>
            <a:r>
              <a:rPr lang="en-US" sz="2800"/>
              <a:t>Ke is conserved</a:t>
            </a:r>
          </a:p>
          <a:p>
            <a:r>
              <a:rPr lang="en-US" sz="2800"/>
              <a:t>spring bumper</a:t>
            </a:r>
          </a:p>
          <a:p>
            <a:r>
              <a:rPr lang="en-US" sz="2800"/>
              <a:t>Molecules </a:t>
            </a:r>
          </a:p>
          <a:p>
            <a:r>
              <a:rPr lang="en-US" sz="2800"/>
              <a:t>reversible</a:t>
            </a:r>
          </a:p>
        </p:txBody>
      </p:sp>
      <p:sp>
        <p:nvSpPr>
          <p:cNvPr id="32774" name="Text Box 6"/>
          <p:cNvSpPr txBox="1">
            <a:spLocks noChangeArrowheads="1"/>
          </p:cNvSpPr>
          <p:nvPr/>
        </p:nvSpPr>
        <p:spPr bwMode="auto">
          <a:xfrm>
            <a:off x="5715000" y="1295400"/>
            <a:ext cx="3074988" cy="2227263"/>
          </a:xfrm>
          <a:prstGeom prst="rect">
            <a:avLst/>
          </a:prstGeom>
          <a:noFill/>
          <a:ln w="25400">
            <a:noFill/>
            <a:miter lim="800000"/>
            <a:headEnd/>
            <a:tailEnd/>
          </a:ln>
        </p:spPr>
        <p:txBody>
          <a:bodyPr wrap="none">
            <a:spAutoFit/>
          </a:bodyPr>
          <a:lstStyle/>
          <a:p>
            <a:r>
              <a:rPr lang="en-US" sz="2800"/>
              <a:t>Sticky</a:t>
            </a:r>
          </a:p>
          <a:p>
            <a:r>
              <a:rPr lang="en-US" sz="2800"/>
              <a:t>Ke is Not conserved</a:t>
            </a:r>
          </a:p>
          <a:p>
            <a:r>
              <a:rPr lang="en-US" sz="2800"/>
              <a:t>Bullet in wood</a:t>
            </a:r>
          </a:p>
          <a:p>
            <a:r>
              <a:rPr lang="en-US" sz="2800"/>
              <a:t>car bumper v&gt;5mph</a:t>
            </a:r>
          </a:p>
          <a:p>
            <a:r>
              <a:rPr lang="en-US" sz="2800"/>
              <a:t>irreversible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4" end="4"/>
                                            </p:txEl>
                                          </p:spTgt>
                                        </p:tgtEl>
                                        <p:attrNameLst>
                                          <p:attrName>style.visibility</p:attrName>
                                        </p:attrNameLst>
                                      </p:cBhvr>
                                      <p:to>
                                        <p:strVal val="visible"/>
                                      </p:to>
                                    </p:set>
                                    <p:animEffect transition="in" filter="wipe(left)">
                                      <p:cBhvr>
                                        <p:cTn id="27" dur="500"/>
                                        <p:tgtEl>
                                          <p:spTgt spid="327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4">
                                            <p:txEl>
                                              <p:pRg st="0" end="0"/>
                                            </p:txEl>
                                          </p:spTgt>
                                        </p:tgtEl>
                                        <p:attrNameLst>
                                          <p:attrName>style.visibility</p:attrName>
                                        </p:attrNameLst>
                                      </p:cBhvr>
                                      <p:to>
                                        <p:strVal val="visible"/>
                                      </p:to>
                                    </p:set>
                                    <p:animEffect transition="in" filter="wipe(left)">
                                      <p:cBhvr>
                                        <p:cTn id="32" dur="500"/>
                                        <p:tgtEl>
                                          <p:spTgt spid="3277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4">
                                            <p:txEl>
                                              <p:pRg st="1" end="1"/>
                                            </p:txEl>
                                          </p:spTgt>
                                        </p:tgtEl>
                                        <p:attrNameLst>
                                          <p:attrName>style.visibility</p:attrName>
                                        </p:attrNameLst>
                                      </p:cBhvr>
                                      <p:to>
                                        <p:strVal val="visible"/>
                                      </p:to>
                                    </p:set>
                                    <p:animEffect transition="in" filter="wipe(left)">
                                      <p:cBhvr>
                                        <p:cTn id="37" dur="500"/>
                                        <p:tgtEl>
                                          <p:spTgt spid="3277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774">
                                            <p:txEl>
                                              <p:pRg st="2" end="2"/>
                                            </p:txEl>
                                          </p:spTgt>
                                        </p:tgtEl>
                                        <p:attrNameLst>
                                          <p:attrName>style.visibility</p:attrName>
                                        </p:attrNameLst>
                                      </p:cBhvr>
                                      <p:to>
                                        <p:strVal val="visible"/>
                                      </p:to>
                                    </p:set>
                                    <p:animEffect transition="in" filter="wipe(left)">
                                      <p:cBhvr>
                                        <p:cTn id="42" dur="500"/>
                                        <p:tgtEl>
                                          <p:spTgt spid="3277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774">
                                            <p:txEl>
                                              <p:pRg st="3" end="3"/>
                                            </p:txEl>
                                          </p:spTgt>
                                        </p:tgtEl>
                                        <p:attrNameLst>
                                          <p:attrName>style.visibility</p:attrName>
                                        </p:attrNameLst>
                                      </p:cBhvr>
                                      <p:to>
                                        <p:strVal val="visible"/>
                                      </p:to>
                                    </p:set>
                                    <p:animEffect transition="in" filter="wipe(left)">
                                      <p:cBhvr>
                                        <p:cTn id="47" dur="500"/>
                                        <p:tgtEl>
                                          <p:spTgt spid="3277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774">
                                            <p:txEl>
                                              <p:pRg st="4" end="4"/>
                                            </p:txEl>
                                          </p:spTgt>
                                        </p:tgtEl>
                                        <p:attrNameLst>
                                          <p:attrName>style.visibility</p:attrName>
                                        </p:attrNameLst>
                                      </p:cBhvr>
                                      <p:to>
                                        <p:strVal val="visible"/>
                                      </p:to>
                                    </p:set>
                                    <p:animEffect transition="in" filter="wipe(left)">
                                      <p:cBhvr>
                                        <p:cTn id="52" dur="500"/>
                                        <p:tgtEl>
                                          <p:spTgt spid="327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autoUpdateAnimBg="0"/>
      <p:bldP spid="3277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981200" y="2819400"/>
            <a:ext cx="1676400" cy="914400"/>
          </a:xfrm>
          <a:prstGeom prst="rect">
            <a:avLst/>
          </a:prstGeom>
          <a:solidFill>
            <a:srgbClr val="993300"/>
          </a:solidFill>
          <a:ln w="25400">
            <a:solidFill>
              <a:schemeClr val="tx1"/>
            </a:solidFill>
            <a:miter lim="800000"/>
            <a:headEnd/>
            <a:tailEnd/>
          </a:ln>
          <a:effectLst/>
        </p:spPr>
        <p:txBody>
          <a:bodyPr wrap="none" anchor="ctr"/>
          <a:lstStyle/>
          <a:p>
            <a:endParaRPr lang="en-US"/>
          </a:p>
        </p:txBody>
      </p:sp>
      <p:sp>
        <p:nvSpPr>
          <p:cNvPr id="34819" name="Line 3"/>
          <p:cNvSpPr>
            <a:spLocks noChangeShapeType="1"/>
          </p:cNvSpPr>
          <p:nvPr/>
        </p:nvSpPr>
        <p:spPr bwMode="auto">
          <a:xfrm flipV="1">
            <a:off x="1981200" y="990600"/>
            <a:ext cx="0" cy="1828800"/>
          </a:xfrm>
          <a:prstGeom prst="line">
            <a:avLst/>
          </a:prstGeom>
          <a:noFill/>
          <a:ln w="25400">
            <a:solidFill>
              <a:schemeClr val="tx1"/>
            </a:solidFill>
            <a:round/>
            <a:headEnd/>
            <a:tailEnd/>
          </a:ln>
          <a:effectLst/>
        </p:spPr>
        <p:txBody>
          <a:bodyPr/>
          <a:lstStyle/>
          <a:p>
            <a:endParaRPr lang="en-US"/>
          </a:p>
        </p:txBody>
      </p:sp>
      <p:sp>
        <p:nvSpPr>
          <p:cNvPr id="34820" name="Line 4"/>
          <p:cNvSpPr>
            <a:spLocks noChangeShapeType="1"/>
          </p:cNvSpPr>
          <p:nvPr/>
        </p:nvSpPr>
        <p:spPr bwMode="auto">
          <a:xfrm flipV="1">
            <a:off x="3657600" y="990600"/>
            <a:ext cx="0" cy="1828800"/>
          </a:xfrm>
          <a:prstGeom prst="line">
            <a:avLst/>
          </a:prstGeom>
          <a:noFill/>
          <a:ln w="25400">
            <a:solidFill>
              <a:schemeClr val="tx1"/>
            </a:solidFill>
            <a:round/>
            <a:headEnd/>
            <a:tailEnd/>
          </a:ln>
          <a:effectLst/>
        </p:spPr>
        <p:txBody>
          <a:bodyPr/>
          <a:lstStyle/>
          <a:p>
            <a:endParaRPr lang="en-US"/>
          </a:p>
        </p:txBody>
      </p:sp>
      <p:sp>
        <p:nvSpPr>
          <p:cNvPr id="34821" name="Rectangle 5"/>
          <p:cNvSpPr>
            <a:spLocks noChangeArrowheads="1"/>
          </p:cNvSpPr>
          <p:nvPr/>
        </p:nvSpPr>
        <p:spPr bwMode="auto">
          <a:xfrm>
            <a:off x="0" y="457200"/>
            <a:ext cx="9144000" cy="533400"/>
          </a:xfrm>
          <a:prstGeom prst="rect">
            <a:avLst/>
          </a:prstGeom>
          <a:solidFill>
            <a:srgbClr val="808080"/>
          </a:solidFill>
          <a:ln w="25400">
            <a:noFill/>
            <a:miter lim="800000"/>
            <a:headEnd/>
            <a:tailEnd/>
          </a:ln>
          <a:effectLst/>
        </p:spPr>
        <p:txBody>
          <a:bodyPr wrap="none" anchor="ctr"/>
          <a:lstStyle/>
          <a:p>
            <a:endParaRPr lang="en-US"/>
          </a:p>
        </p:txBody>
      </p:sp>
      <p:sp>
        <p:nvSpPr>
          <p:cNvPr id="34822" name="Rectangle 6"/>
          <p:cNvSpPr>
            <a:spLocks noChangeArrowheads="1"/>
          </p:cNvSpPr>
          <p:nvPr/>
        </p:nvSpPr>
        <p:spPr bwMode="auto">
          <a:xfrm>
            <a:off x="533400" y="3124200"/>
            <a:ext cx="457200" cy="152400"/>
          </a:xfrm>
          <a:prstGeom prst="rect">
            <a:avLst/>
          </a:prstGeom>
          <a:solidFill>
            <a:srgbClr val="000000"/>
          </a:solidFill>
          <a:ln w="25400">
            <a:solidFill>
              <a:schemeClr val="tx1"/>
            </a:solidFill>
            <a:miter lim="800000"/>
            <a:headEnd/>
            <a:tailEnd/>
          </a:ln>
          <a:effectLst/>
        </p:spPr>
        <p:txBody>
          <a:bodyPr wrap="none" anchor="ctr"/>
          <a:lstStyle/>
          <a:p>
            <a:endParaRPr lang="en-US"/>
          </a:p>
        </p:txBody>
      </p:sp>
      <p:sp>
        <p:nvSpPr>
          <p:cNvPr id="34823" name="Line 7"/>
          <p:cNvSpPr>
            <a:spLocks noChangeShapeType="1"/>
          </p:cNvSpPr>
          <p:nvPr/>
        </p:nvSpPr>
        <p:spPr bwMode="auto">
          <a:xfrm>
            <a:off x="304800" y="3124200"/>
            <a:ext cx="152400" cy="0"/>
          </a:xfrm>
          <a:prstGeom prst="line">
            <a:avLst/>
          </a:prstGeom>
          <a:noFill/>
          <a:ln w="25400">
            <a:solidFill>
              <a:schemeClr val="tx1"/>
            </a:solidFill>
            <a:round/>
            <a:headEnd/>
            <a:tailEnd/>
          </a:ln>
          <a:effectLst/>
        </p:spPr>
        <p:txBody>
          <a:bodyPr/>
          <a:lstStyle/>
          <a:p>
            <a:endParaRPr lang="en-US"/>
          </a:p>
        </p:txBody>
      </p:sp>
      <p:sp>
        <p:nvSpPr>
          <p:cNvPr id="34824" name="Line 8"/>
          <p:cNvSpPr>
            <a:spLocks noChangeShapeType="1"/>
          </p:cNvSpPr>
          <p:nvPr/>
        </p:nvSpPr>
        <p:spPr bwMode="auto">
          <a:xfrm>
            <a:off x="342900" y="3200400"/>
            <a:ext cx="152400" cy="0"/>
          </a:xfrm>
          <a:prstGeom prst="line">
            <a:avLst/>
          </a:prstGeom>
          <a:noFill/>
          <a:ln w="25400">
            <a:solidFill>
              <a:schemeClr val="tx1"/>
            </a:solidFill>
            <a:round/>
            <a:headEnd/>
            <a:tailEnd/>
          </a:ln>
          <a:effectLst/>
        </p:spPr>
        <p:txBody>
          <a:bodyPr/>
          <a:lstStyle/>
          <a:p>
            <a:endParaRPr lang="en-US"/>
          </a:p>
        </p:txBody>
      </p:sp>
      <p:sp>
        <p:nvSpPr>
          <p:cNvPr id="34825" name="Line 9"/>
          <p:cNvSpPr>
            <a:spLocks noChangeShapeType="1"/>
          </p:cNvSpPr>
          <p:nvPr/>
        </p:nvSpPr>
        <p:spPr bwMode="auto">
          <a:xfrm>
            <a:off x="228600" y="3257550"/>
            <a:ext cx="152400" cy="0"/>
          </a:xfrm>
          <a:prstGeom prst="line">
            <a:avLst/>
          </a:prstGeom>
          <a:noFill/>
          <a:ln w="25400">
            <a:solidFill>
              <a:schemeClr val="tx1"/>
            </a:solidFill>
            <a:round/>
            <a:headEnd/>
            <a:tailEnd/>
          </a:ln>
          <a:effectLst/>
        </p:spPr>
        <p:txBody>
          <a:bodyPr/>
          <a:lstStyle/>
          <a:p>
            <a:endParaRPr lang="en-US"/>
          </a:p>
        </p:txBody>
      </p:sp>
      <p:sp>
        <p:nvSpPr>
          <p:cNvPr id="34826" name="Text Box 10"/>
          <p:cNvSpPr txBox="1">
            <a:spLocks noChangeArrowheads="1"/>
          </p:cNvSpPr>
          <p:nvPr/>
        </p:nvSpPr>
        <p:spPr bwMode="auto">
          <a:xfrm>
            <a:off x="228600" y="4110038"/>
            <a:ext cx="1428750" cy="519112"/>
          </a:xfrm>
          <a:prstGeom prst="rect">
            <a:avLst/>
          </a:prstGeom>
          <a:noFill/>
          <a:ln w="25400">
            <a:noFill/>
            <a:miter lim="800000"/>
            <a:headEnd/>
            <a:tailEnd/>
          </a:ln>
          <a:effectLst/>
        </p:spPr>
        <p:txBody>
          <a:bodyPr wrap="none">
            <a:spAutoFit/>
          </a:bodyPr>
          <a:lstStyle/>
          <a:p>
            <a:r>
              <a:rPr lang="en-US" sz="2800"/>
              <a:t>0.012 kg</a:t>
            </a:r>
          </a:p>
        </p:txBody>
      </p:sp>
      <p:sp>
        <p:nvSpPr>
          <p:cNvPr id="34827" name="Text Box 11"/>
          <p:cNvSpPr txBox="1">
            <a:spLocks noChangeArrowheads="1"/>
          </p:cNvSpPr>
          <p:nvPr/>
        </p:nvSpPr>
        <p:spPr bwMode="auto">
          <a:xfrm>
            <a:off x="2209800" y="4114800"/>
            <a:ext cx="1428750" cy="519113"/>
          </a:xfrm>
          <a:prstGeom prst="rect">
            <a:avLst/>
          </a:prstGeom>
          <a:noFill/>
          <a:ln w="25400">
            <a:noFill/>
            <a:miter lim="800000"/>
            <a:headEnd/>
            <a:tailEnd/>
          </a:ln>
          <a:effectLst/>
        </p:spPr>
        <p:txBody>
          <a:bodyPr wrap="none">
            <a:spAutoFit/>
          </a:bodyPr>
          <a:lstStyle/>
          <a:p>
            <a:r>
              <a:rPr lang="en-US" sz="2800"/>
              <a:t>3.215 kg</a:t>
            </a:r>
          </a:p>
        </p:txBody>
      </p:sp>
      <p:sp>
        <p:nvSpPr>
          <p:cNvPr id="34828" name="Line 12"/>
          <p:cNvSpPr>
            <a:spLocks noChangeShapeType="1"/>
          </p:cNvSpPr>
          <p:nvPr/>
        </p:nvSpPr>
        <p:spPr bwMode="auto">
          <a:xfrm>
            <a:off x="4495800" y="0"/>
            <a:ext cx="0" cy="4800600"/>
          </a:xfrm>
          <a:prstGeom prst="line">
            <a:avLst/>
          </a:prstGeom>
          <a:noFill/>
          <a:ln w="25400">
            <a:solidFill>
              <a:schemeClr val="tx1"/>
            </a:solidFill>
            <a:round/>
            <a:headEnd/>
            <a:tailEnd/>
          </a:ln>
          <a:effectLst/>
        </p:spPr>
        <p:txBody>
          <a:bodyPr/>
          <a:lstStyle/>
          <a:p>
            <a:endParaRPr lang="en-US"/>
          </a:p>
        </p:txBody>
      </p:sp>
      <p:sp>
        <p:nvSpPr>
          <p:cNvPr id="34829" name="Line 13"/>
          <p:cNvSpPr>
            <a:spLocks noChangeShapeType="1"/>
          </p:cNvSpPr>
          <p:nvPr/>
        </p:nvSpPr>
        <p:spPr bwMode="auto">
          <a:xfrm>
            <a:off x="4533900" y="0"/>
            <a:ext cx="0" cy="4800600"/>
          </a:xfrm>
          <a:prstGeom prst="line">
            <a:avLst/>
          </a:prstGeom>
          <a:noFill/>
          <a:ln w="25400">
            <a:solidFill>
              <a:schemeClr val="tx1"/>
            </a:solidFill>
            <a:round/>
            <a:headEnd/>
            <a:tailEnd/>
          </a:ln>
          <a:effectLst/>
        </p:spPr>
        <p:txBody>
          <a:bodyPr/>
          <a:lstStyle/>
          <a:p>
            <a:endParaRPr lang="en-US"/>
          </a:p>
        </p:txBody>
      </p:sp>
      <p:sp>
        <p:nvSpPr>
          <p:cNvPr id="34830" name="Text Box 14"/>
          <p:cNvSpPr txBox="1">
            <a:spLocks noChangeArrowheads="1"/>
          </p:cNvSpPr>
          <p:nvPr/>
        </p:nvSpPr>
        <p:spPr bwMode="auto">
          <a:xfrm>
            <a:off x="1592263" y="-85725"/>
            <a:ext cx="1150937" cy="519113"/>
          </a:xfrm>
          <a:prstGeom prst="rect">
            <a:avLst/>
          </a:prstGeom>
          <a:noFill/>
          <a:ln w="25400">
            <a:noFill/>
            <a:miter lim="800000"/>
            <a:headEnd/>
            <a:tailEnd/>
          </a:ln>
          <a:effectLst/>
        </p:spPr>
        <p:txBody>
          <a:bodyPr wrap="none">
            <a:spAutoFit/>
          </a:bodyPr>
          <a:lstStyle/>
          <a:p>
            <a:r>
              <a:rPr lang="en-US" sz="2800"/>
              <a:t>Before</a:t>
            </a:r>
          </a:p>
        </p:txBody>
      </p:sp>
      <p:sp>
        <p:nvSpPr>
          <p:cNvPr id="34831" name="Text Box 15"/>
          <p:cNvSpPr txBox="1">
            <a:spLocks noChangeArrowheads="1"/>
          </p:cNvSpPr>
          <p:nvPr/>
        </p:nvSpPr>
        <p:spPr bwMode="auto">
          <a:xfrm>
            <a:off x="6088063" y="-76200"/>
            <a:ext cx="935037" cy="519113"/>
          </a:xfrm>
          <a:prstGeom prst="rect">
            <a:avLst/>
          </a:prstGeom>
          <a:noFill/>
          <a:ln w="25400">
            <a:noFill/>
            <a:miter lim="800000"/>
            <a:headEnd/>
            <a:tailEnd/>
          </a:ln>
          <a:effectLst/>
        </p:spPr>
        <p:txBody>
          <a:bodyPr wrap="none">
            <a:spAutoFit/>
          </a:bodyPr>
          <a:lstStyle/>
          <a:p>
            <a:r>
              <a:rPr lang="en-US" sz="2800"/>
              <a:t>After</a:t>
            </a:r>
          </a:p>
        </p:txBody>
      </p:sp>
      <p:sp>
        <p:nvSpPr>
          <p:cNvPr id="34832" name="Rectangle 16"/>
          <p:cNvSpPr>
            <a:spLocks noChangeArrowheads="1"/>
          </p:cNvSpPr>
          <p:nvPr/>
        </p:nvSpPr>
        <p:spPr bwMode="auto">
          <a:xfrm>
            <a:off x="6248400" y="2438400"/>
            <a:ext cx="1676400" cy="914400"/>
          </a:xfrm>
          <a:prstGeom prst="rect">
            <a:avLst/>
          </a:prstGeom>
          <a:solidFill>
            <a:srgbClr val="993300"/>
          </a:solidFill>
          <a:ln w="25400">
            <a:solidFill>
              <a:schemeClr val="tx1"/>
            </a:solidFill>
            <a:miter lim="800000"/>
            <a:headEnd/>
            <a:tailEnd/>
          </a:ln>
          <a:effectLst/>
        </p:spPr>
        <p:txBody>
          <a:bodyPr wrap="none" anchor="ctr"/>
          <a:lstStyle/>
          <a:p>
            <a:endParaRPr lang="en-US"/>
          </a:p>
        </p:txBody>
      </p:sp>
      <p:sp>
        <p:nvSpPr>
          <p:cNvPr id="34833" name="Line 17"/>
          <p:cNvSpPr>
            <a:spLocks noChangeShapeType="1"/>
          </p:cNvSpPr>
          <p:nvPr/>
        </p:nvSpPr>
        <p:spPr bwMode="auto">
          <a:xfrm flipH="1" flipV="1">
            <a:off x="5105400" y="990600"/>
            <a:ext cx="1143000" cy="1447800"/>
          </a:xfrm>
          <a:prstGeom prst="line">
            <a:avLst/>
          </a:prstGeom>
          <a:noFill/>
          <a:ln w="25400">
            <a:solidFill>
              <a:schemeClr val="tx1"/>
            </a:solidFill>
            <a:round/>
            <a:headEnd/>
            <a:tailEnd/>
          </a:ln>
          <a:effectLst/>
        </p:spPr>
        <p:txBody>
          <a:bodyPr/>
          <a:lstStyle/>
          <a:p>
            <a:endParaRPr lang="en-US"/>
          </a:p>
        </p:txBody>
      </p:sp>
      <p:sp>
        <p:nvSpPr>
          <p:cNvPr id="34834" name="Line 18"/>
          <p:cNvSpPr>
            <a:spLocks noChangeShapeType="1"/>
          </p:cNvSpPr>
          <p:nvPr/>
        </p:nvSpPr>
        <p:spPr bwMode="auto">
          <a:xfrm flipH="1" flipV="1">
            <a:off x="6705600" y="990600"/>
            <a:ext cx="1219200" cy="1447800"/>
          </a:xfrm>
          <a:prstGeom prst="line">
            <a:avLst/>
          </a:prstGeom>
          <a:noFill/>
          <a:ln w="25400">
            <a:solidFill>
              <a:schemeClr val="tx1"/>
            </a:solidFill>
            <a:round/>
            <a:headEnd/>
            <a:tailEnd/>
          </a:ln>
          <a:effectLst/>
        </p:spPr>
        <p:txBody>
          <a:bodyPr/>
          <a:lstStyle/>
          <a:p>
            <a:endParaRPr lang="en-US"/>
          </a:p>
        </p:txBody>
      </p:sp>
      <p:sp>
        <p:nvSpPr>
          <p:cNvPr id="34835" name="Rectangle 19"/>
          <p:cNvSpPr>
            <a:spLocks noChangeArrowheads="1"/>
          </p:cNvSpPr>
          <p:nvPr/>
        </p:nvSpPr>
        <p:spPr bwMode="auto">
          <a:xfrm>
            <a:off x="6248400" y="2819400"/>
            <a:ext cx="457200" cy="152400"/>
          </a:xfrm>
          <a:prstGeom prst="rect">
            <a:avLst/>
          </a:prstGeom>
          <a:solidFill>
            <a:srgbClr val="000000"/>
          </a:solidFill>
          <a:ln w="25400">
            <a:solidFill>
              <a:schemeClr val="tx1"/>
            </a:solidFill>
            <a:miter lim="800000"/>
            <a:headEnd/>
            <a:tailEnd/>
          </a:ln>
          <a:effectLst/>
        </p:spPr>
        <p:txBody>
          <a:bodyPr wrap="none" anchor="ctr"/>
          <a:lstStyle/>
          <a:p>
            <a:endParaRPr lang="en-US"/>
          </a:p>
        </p:txBody>
      </p:sp>
      <p:sp>
        <p:nvSpPr>
          <p:cNvPr id="34839" name="Line 23"/>
          <p:cNvSpPr>
            <a:spLocks noChangeShapeType="1"/>
          </p:cNvSpPr>
          <p:nvPr/>
        </p:nvSpPr>
        <p:spPr bwMode="auto">
          <a:xfrm>
            <a:off x="3657600" y="3733800"/>
            <a:ext cx="5486400" cy="0"/>
          </a:xfrm>
          <a:prstGeom prst="line">
            <a:avLst/>
          </a:prstGeom>
          <a:noFill/>
          <a:ln w="25400" cap="rnd">
            <a:solidFill>
              <a:schemeClr val="tx1"/>
            </a:solidFill>
            <a:prstDash val="sysDot"/>
            <a:round/>
            <a:headEnd/>
            <a:tailEnd/>
          </a:ln>
          <a:effectLst/>
        </p:spPr>
        <p:txBody>
          <a:bodyPr/>
          <a:lstStyle/>
          <a:p>
            <a:endParaRPr lang="en-US"/>
          </a:p>
        </p:txBody>
      </p:sp>
      <p:sp>
        <p:nvSpPr>
          <p:cNvPr id="34840" name="Line 24"/>
          <p:cNvSpPr>
            <a:spLocks noChangeShapeType="1"/>
          </p:cNvSpPr>
          <p:nvPr/>
        </p:nvSpPr>
        <p:spPr bwMode="auto">
          <a:xfrm>
            <a:off x="3657600" y="3352800"/>
            <a:ext cx="5486400" cy="0"/>
          </a:xfrm>
          <a:prstGeom prst="line">
            <a:avLst/>
          </a:prstGeom>
          <a:noFill/>
          <a:ln w="25400" cap="rnd">
            <a:solidFill>
              <a:schemeClr val="tx1"/>
            </a:solidFill>
            <a:prstDash val="sysDot"/>
            <a:round/>
            <a:headEnd/>
            <a:tailEnd/>
          </a:ln>
          <a:effectLst/>
        </p:spPr>
        <p:txBody>
          <a:bodyPr/>
          <a:lstStyle/>
          <a:p>
            <a:endParaRPr lang="en-US"/>
          </a:p>
        </p:txBody>
      </p:sp>
      <p:sp>
        <p:nvSpPr>
          <p:cNvPr id="34841" name="Text Box 25"/>
          <p:cNvSpPr txBox="1">
            <a:spLocks noChangeArrowheads="1"/>
          </p:cNvSpPr>
          <p:nvPr/>
        </p:nvSpPr>
        <p:spPr bwMode="auto">
          <a:xfrm>
            <a:off x="288925" y="1971675"/>
            <a:ext cx="1319213" cy="519113"/>
          </a:xfrm>
          <a:prstGeom prst="rect">
            <a:avLst/>
          </a:prstGeom>
          <a:noFill/>
          <a:ln w="25400">
            <a:noFill/>
            <a:miter lim="800000"/>
            <a:headEnd/>
            <a:tailEnd/>
          </a:ln>
          <a:effectLst/>
        </p:spPr>
        <p:txBody>
          <a:bodyPr wrap="none">
            <a:spAutoFit/>
          </a:bodyPr>
          <a:lstStyle/>
          <a:p>
            <a:r>
              <a:rPr lang="en-US" sz="2800"/>
              <a:t>351 m/s</a:t>
            </a:r>
          </a:p>
        </p:txBody>
      </p:sp>
      <p:sp>
        <p:nvSpPr>
          <p:cNvPr id="34842" name="Text Box 26"/>
          <p:cNvSpPr txBox="1">
            <a:spLocks noChangeArrowheads="1"/>
          </p:cNvSpPr>
          <p:nvPr/>
        </p:nvSpPr>
        <p:spPr bwMode="auto">
          <a:xfrm>
            <a:off x="212725" y="4918075"/>
            <a:ext cx="8931275" cy="1373188"/>
          </a:xfrm>
          <a:prstGeom prst="rect">
            <a:avLst/>
          </a:prstGeom>
          <a:noFill/>
          <a:ln w="25400">
            <a:noFill/>
            <a:miter lim="800000"/>
            <a:headEnd/>
            <a:tailEnd/>
          </a:ln>
          <a:effectLst/>
        </p:spPr>
        <p:txBody>
          <a:bodyPr>
            <a:spAutoFit/>
          </a:bodyPr>
          <a:lstStyle/>
          <a:p>
            <a:r>
              <a:rPr lang="en-US" sz="2800"/>
              <a:t>Find how high the block will rise after the bullet hits.  Hint - in the collision momentum is conserved, and when the block and bullet swing up, energy is conserved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974725" y="727075"/>
            <a:ext cx="7635875" cy="3378200"/>
          </a:xfrm>
          <a:prstGeom prst="rect">
            <a:avLst/>
          </a:prstGeom>
          <a:noFill/>
          <a:ln w="25400">
            <a:noFill/>
            <a:miter lim="800000"/>
            <a:headEnd/>
            <a:tailEnd/>
          </a:ln>
          <a:effectLst/>
        </p:spPr>
        <p:txBody>
          <a:bodyPr>
            <a:spAutoFit/>
          </a:bodyPr>
          <a:lstStyle/>
          <a:p>
            <a:r>
              <a:rPr lang="en-US"/>
              <a:t>So the bullet will impart its momentum to the block:</a:t>
            </a:r>
          </a:p>
          <a:p>
            <a:r>
              <a:rPr lang="en-US"/>
              <a:t>(0.012 kg)(351 m/s) = (0.012 kg + 3.215 kg)(v)</a:t>
            </a:r>
          </a:p>
          <a:p>
            <a:r>
              <a:rPr lang="en-US"/>
              <a:t>v = 1.305 m/s</a:t>
            </a:r>
          </a:p>
          <a:p>
            <a:endParaRPr lang="en-US"/>
          </a:p>
          <a:p>
            <a:r>
              <a:rPr lang="en-US"/>
              <a:t>Now energy will be conserved as it swings like a pendulum:</a:t>
            </a:r>
          </a:p>
          <a:p>
            <a:r>
              <a:rPr lang="en-US" baseline="30000"/>
              <a:t>1</a:t>
            </a:r>
            <a:r>
              <a:rPr lang="en-US"/>
              <a:t>/</a:t>
            </a:r>
            <a:r>
              <a:rPr lang="en-US" baseline="-25000"/>
              <a:t>2</a:t>
            </a:r>
            <a:r>
              <a:rPr lang="en-US"/>
              <a:t>mv</a:t>
            </a:r>
            <a:r>
              <a:rPr lang="en-US" baseline="30000"/>
              <a:t>2</a:t>
            </a:r>
            <a:r>
              <a:rPr lang="en-US"/>
              <a:t> = mgh</a:t>
            </a:r>
          </a:p>
          <a:p>
            <a:r>
              <a:rPr lang="en-US" baseline="30000"/>
              <a:t>1</a:t>
            </a:r>
            <a:r>
              <a:rPr lang="en-US"/>
              <a:t>/</a:t>
            </a:r>
            <a:r>
              <a:rPr lang="en-US" baseline="-25000"/>
              <a:t>2</a:t>
            </a:r>
            <a:r>
              <a:rPr lang="en-US"/>
              <a:t>v</a:t>
            </a:r>
            <a:r>
              <a:rPr lang="en-US" baseline="30000"/>
              <a:t>2</a:t>
            </a:r>
            <a:r>
              <a:rPr lang="en-US"/>
              <a:t> = gh</a:t>
            </a:r>
          </a:p>
          <a:p>
            <a:r>
              <a:rPr lang="en-US" baseline="30000"/>
              <a:t>1</a:t>
            </a:r>
            <a:r>
              <a:rPr lang="en-US"/>
              <a:t>/</a:t>
            </a:r>
            <a:r>
              <a:rPr lang="en-US" baseline="-25000"/>
              <a:t>2</a:t>
            </a:r>
            <a:r>
              <a:rPr lang="en-US"/>
              <a:t>(1.305 m/s)</a:t>
            </a:r>
            <a:r>
              <a:rPr lang="en-US" baseline="30000"/>
              <a:t>2</a:t>
            </a:r>
            <a:r>
              <a:rPr lang="en-US"/>
              <a:t> = (9.81 N/kg)h</a:t>
            </a:r>
          </a:p>
          <a:p>
            <a:r>
              <a:rPr lang="en-US"/>
              <a:t>h = 0.087 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981200" y="2819400"/>
            <a:ext cx="1676400" cy="914400"/>
          </a:xfrm>
          <a:prstGeom prst="rect">
            <a:avLst/>
          </a:prstGeom>
          <a:solidFill>
            <a:srgbClr val="993300"/>
          </a:solidFill>
          <a:ln w="25400">
            <a:solidFill>
              <a:schemeClr val="tx1"/>
            </a:solidFill>
            <a:miter lim="800000"/>
            <a:headEnd/>
            <a:tailEnd/>
          </a:ln>
          <a:effectLst/>
        </p:spPr>
        <p:txBody>
          <a:bodyPr wrap="none" anchor="ctr"/>
          <a:lstStyle/>
          <a:p>
            <a:endParaRPr lang="en-US"/>
          </a:p>
        </p:txBody>
      </p:sp>
      <p:sp>
        <p:nvSpPr>
          <p:cNvPr id="36867" name="Line 3"/>
          <p:cNvSpPr>
            <a:spLocks noChangeShapeType="1"/>
          </p:cNvSpPr>
          <p:nvPr/>
        </p:nvSpPr>
        <p:spPr bwMode="auto">
          <a:xfrm flipV="1">
            <a:off x="1981200" y="990600"/>
            <a:ext cx="0" cy="1828800"/>
          </a:xfrm>
          <a:prstGeom prst="line">
            <a:avLst/>
          </a:prstGeom>
          <a:noFill/>
          <a:ln w="25400">
            <a:solidFill>
              <a:schemeClr val="tx1"/>
            </a:solidFill>
            <a:round/>
            <a:headEnd/>
            <a:tailEnd/>
          </a:ln>
          <a:effectLst/>
        </p:spPr>
        <p:txBody>
          <a:bodyPr/>
          <a:lstStyle/>
          <a:p>
            <a:endParaRPr lang="en-US"/>
          </a:p>
        </p:txBody>
      </p:sp>
      <p:sp>
        <p:nvSpPr>
          <p:cNvPr id="36868" name="Line 4"/>
          <p:cNvSpPr>
            <a:spLocks noChangeShapeType="1"/>
          </p:cNvSpPr>
          <p:nvPr/>
        </p:nvSpPr>
        <p:spPr bwMode="auto">
          <a:xfrm flipV="1">
            <a:off x="3657600" y="990600"/>
            <a:ext cx="0" cy="1828800"/>
          </a:xfrm>
          <a:prstGeom prst="line">
            <a:avLst/>
          </a:prstGeom>
          <a:noFill/>
          <a:ln w="25400">
            <a:solidFill>
              <a:schemeClr val="tx1"/>
            </a:solidFill>
            <a:round/>
            <a:headEnd/>
            <a:tailEnd/>
          </a:ln>
          <a:effectLst/>
        </p:spPr>
        <p:txBody>
          <a:bodyPr/>
          <a:lstStyle/>
          <a:p>
            <a:endParaRPr lang="en-US"/>
          </a:p>
        </p:txBody>
      </p:sp>
      <p:sp>
        <p:nvSpPr>
          <p:cNvPr id="36869" name="Rectangle 5"/>
          <p:cNvSpPr>
            <a:spLocks noChangeArrowheads="1"/>
          </p:cNvSpPr>
          <p:nvPr/>
        </p:nvSpPr>
        <p:spPr bwMode="auto">
          <a:xfrm>
            <a:off x="0" y="457200"/>
            <a:ext cx="9144000" cy="533400"/>
          </a:xfrm>
          <a:prstGeom prst="rect">
            <a:avLst/>
          </a:prstGeom>
          <a:solidFill>
            <a:srgbClr val="808080"/>
          </a:solidFill>
          <a:ln w="25400">
            <a:noFill/>
            <a:miter lim="800000"/>
            <a:headEnd/>
            <a:tailEnd/>
          </a:ln>
          <a:effectLst/>
        </p:spPr>
        <p:txBody>
          <a:bodyPr wrap="none" anchor="ctr"/>
          <a:lstStyle/>
          <a:p>
            <a:endParaRPr lang="en-US"/>
          </a:p>
        </p:txBody>
      </p:sp>
      <p:sp>
        <p:nvSpPr>
          <p:cNvPr id="36870" name="Rectangle 6"/>
          <p:cNvSpPr>
            <a:spLocks noChangeArrowheads="1"/>
          </p:cNvSpPr>
          <p:nvPr/>
        </p:nvSpPr>
        <p:spPr bwMode="auto">
          <a:xfrm>
            <a:off x="533400" y="3124200"/>
            <a:ext cx="457200" cy="152400"/>
          </a:xfrm>
          <a:prstGeom prst="rect">
            <a:avLst/>
          </a:prstGeom>
          <a:solidFill>
            <a:srgbClr val="000000"/>
          </a:solidFill>
          <a:ln w="25400">
            <a:solidFill>
              <a:schemeClr val="tx1"/>
            </a:solidFill>
            <a:miter lim="800000"/>
            <a:headEnd/>
            <a:tailEnd/>
          </a:ln>
          <a:effectLst/>
        </p:spPr>
        <p:txBody>
          <a:bodyPr wrap="none" anchor="ctr"/>
          <a:lstStyle/>
          <a:p>
            <a:endParaRPr lang="en-US"/>
          </a:p>
        </p:txBody>
      </p:sp>
      <p:sp>
        <p:nvSpPr>
          <p:cNvPr id="36871" name="Line 7"/>
          <p:cNvSpPr>
            <a:spLocks noChangeShapeType="1"/>
          </p:cNvSpPr>
          <p:nvPr/>
        </p:nvSpPr>
        <p:spPr bwMode="auto">
          <a:xfrm>
            <a:off x="304800" y="3124200"/>
            <a:ext cx="152400" cy="0"/>
          </a:xfrm>
          <a:prstGeom prst="line">
            <a:avLst/>
          </a:prstGeom>
          <a:noFill/>
          <a:ln w="25400">
            <a:solidFill>
              <a:schemeClr val="tx1"/>
            </a:solidFill>
            <a:round/>
            <a:headEnd/>
            <a:tailEnd/>
          </a:ln>
          <a:effectLst/>
        </p:spPr>
        <p:txBody>
          <a:bodyPr/>
          <a:lstStyle/>
          <a:p>
            <a:endParaRPr lang="en-US"/>
          </a:p>
        </p:txBody>
      </p:sp>
      <p:sp>
        <p:nvSpPr>
          <p:cNvPr id="36872" name="Line 8"/>
          <p:cNvSpPr>
            <a:spLocks noChangeShapeType="1"/>
          </p:cNvSpPr>
          <p:nvPr/>
        </p:nvSpPr>
        <p:spPr bwMode="auto">
          <a:xfrm>
            <a:off x="342900" y="3200400"/>
            <a:ext cx="152400" cy="0"/>
          </a:xfrm>
          <a:prstGeom prst="line">
            <a:avLst/>
          </a:prstGeom>
          <a:noFill/>
          <a:ln w="25400">
            <a:solidFill>
              <a:schemeClr val="tx1"/>
            </a:solidFill>
            <a:round/>
            <a:headEnd/>
            <a:tailEnd/>
          </a:ln>
          <a:effectLst/>
        </p:spPr>
        <p:txBody>
          <a:bodyPr/>
          <a:lstStyle/>
          <a:p>
            <a:endParaRPr lang="en-US"/>
          </a:p>
        </p:txBody>
      </p:sp>
      <p:sp>
        <p:nvSpPr>
          <p:cNvPr id="36873" name="Line 9"/>
          <p:cNvSpPr>
            <a:spLocks noChangeShapeType="1"/>
          </p:cNvSpPr>
          <p:nvPr/>
        </p:nvSpPr>
        <p:spPr bwMode="auto">
          <a:xfrm>
            <a:off x="228600" y="3257550"/>
            <a:ext cx="152400" cy="0"/>
          </a:xfrm>
          <a:prstGeom prst="line">
            <a:avLst/>
          </a:prstGeom>
          <a:noFill/>
          <a:ln w="25400">
            <a:solidFill>
              <a:schemeClr val="tx1"/>
            </a:solidFill>
            <a:round/>
            <a:headEnd/>
            <a:tailEnd/>
          </a:ln>
          <a:effectLst/>
        </p:spPr>
        <p:txBody>
          <a:bodyPr/>
          <a:lstStyle/>
          <a:p>
            <a:endParaRPr lang="en-US"/>
          </a:p>
        </p:txBody>
      </p:sp>
      <p:sp>
        <p:nvSpPr>
          <p:cNvPr id="36874" name="Text Box 10"/>
          <p:cNvSpPr txBox="1">
            <a:spLocks noChangeArrowheads="1"/>
          </p:cNvSpPr>
          <p:nvPr/>
        </p:nvSpPr>
        <p:spPr bwMode="auto">
          <a:xfrm>
            <a:off x="228600" y="4110038"/>
            <a:ext cx="1428750" cy="519112"/>
          </a:xfrm>
          <a:prstGeom prst="rect">
            <a:avLst/>
          </a:prstGeom>
          <a:noFill/>
          <a:ln w="25400">
            <a:noFill/>
            <a:miter lim="800000"/>
            <a:headEnd/>
            <a:tailEnd/>
          </a:ln>
          <a:effectLst/>
        </p:spPr>
        <p:txBody>
          <a:bodyPr wrap="none">
            <a:spAutoFit/>
          </a:bodyPr>
          <a:lstStyle/>
          <a:p>
            <a:r>
              <a:rPr lang="en-US" sz="2800"/>
              <a:t>.0065 kg</a:t>
            </a:r>
          </a:p>
        </p:txBody>
      </p:sp>
      <p:sp>
        <p:nvSpPr>
          <p:cNvPr id="36875" name="Text Box 11"/>
          <p:cNvSpPr txBox="1">
            <a:spLocks noChangeArrowheads="1"/>
          </p:cNvSpPr>
          <p:nvPr/>
        </p:nvSpPr>
        <p:spPr bwMode="auto">
          <a:xfrm>
            <a:off x="2209800" y="4114800"/>
            <a:ext cx="1428750" cy="519113"/>
          </a:xfrm>
          <a:prstGeom prst="rect">
            <a:avLst/>
          </a:prstGeom>
          <a:noFill/>
          <a:ln w="25400">
            <a:noFill/>
            <a:miter lim="800000"/>
            <a:headEnd/>
            <a:tailEnd/>
          </a:ln>
          <a:effectLst/>
        </p:spPr>
        <p:txBody>
          <a:bodyPr wrap="none">
            <a:spAutoFit/>
          </a:bodyPr>
          <a:lstStyle/>
          <a:p>
            <a:r>
              <a:rPr lang="en-US" sz="2800"/>
              <a:t>3.215 kg</a:t>
            </a:r>
          </a:p>
        </p:txBody>
      </p:sp>
      <p:sp>
        <p:nvSpPr>
          <p:cNvPr id="36878" name="Text Box 14"/>
          <p:cNvSpPr txBox="1">
            <a:spLocks noChangeArrowheads="1"/>
          </p:cNvSpPr>
          <p:nvPr/>
        </p:nvSpPr>
        <p:spPr bwMode="auto">
          <a:xfrm>
            <a:off x="1592263" y="-85725"/>
            <a:ext cx="1150937" cy="519113"/>
          </a:xfrm>
          <a:prstGeom prst="rect">
            <a:avLst/>
          </a:prstGeom>
          <a:noFill/>
          <a:ln w="25400">
            <a:noFill/>
            <a:miter lim="800000"/>
            <a:headEnd/>
            <a:tailEnd/>
          </a:ln>
          <a:effectLst/>
        </p:spPr>
        <p:txBody>
          <a:bodyPr wrap="none">
            <a:spAutoFit/>
          </a:bodyPr>
          <a:lstStyle/>
          <a:p>
            <a:r>
              <a:rPr lang="en-US" sz="2800"/>
              <a:t>Before</a:t>
            </a:r>
          </a:p>
        </p:txBody>
      </p:sp>
      <p:sp>
        <p:nvSpPr>
          <p:cNvPr id="36879" name="Text Box 15"/>
          <p:cNvSpPr txBox="1">
            <a:spLocks noChangeArrowheads="1"/>
          </p:cNvSpPr>
          <p:nvPr/>
        </p:nvSpPr>
        <p:spPr bwMode="auto">
          <a:xfrm>
            <a:off x="6088063" y="-76200"/>
            <a:ext cx="935037" cy="519113"/>
          </a:xfrm>
          <a:prstGeom prst="rect">
            <a:avLst/>
          </a:prstGeom>
          <a:noFill/>
          <a:ln w="25400">
            <a:noFill/>
            <a:miter lim="800000"/>
            <a:headEnd/>
            <a:tailEnd/>
          </a:ln>
          <a:effectLst/>
        </p:spPr>
        <p:txBody>
          <a:bodyPr wrap="none">
            <a:spAutoFit/>
          </a:bodyPr>
          <a:lstStyle/>
          <a:p>
            <a:r>
              <a:rPr lang="en-US" sz="2800"/>
              <a:t>After</a:t>
            </a:r>
          </a:p>
        </p:txBody>
      </p:sp>
      <p:sp>
        <p:nvSpPr>
          <p:cNvPr id="36880" name="Rectangle 16"/>
          <p:cNvSpPr>
            <a:spLocks noChangeArrowheads="1"/>
          </p:cNvSpPr>
          <p:nvPr/>
        </p:nvSpPr>
        <p:spPr bwMode="auto">
          <a:xfrm>
            <a:off x="6248400" y="2438400"/>
            <a:ext cx="1676400" cy="914400"/>
          </a:xfrm>
          <a:prstGeom prst="rect">
            <a:avLst/>
          </a:prstGeom>
          <a:solidFill>
            <a:srgbClr val="993300"/>
          </a:solidFill>
          <a:ln w="25400">
            <a:solidFill>
              <a:schemeClr val="tx1"/>
            </a:solidFill>
            <a:miter lim="800000"/>
            <a:headEnd/>
            <a:tailEnd/>
          </a:ln>
          <a:effectLst/>
        </p:spPr>
        <p:txBody>
          <a:bodyPr wrap="none" anchor="ctr"/>
          <a:lstStyle/>
          <a:p>
            <a:endParaRPr lang="en-US"/>
          </a:p>
        </p:txBody>
      </p:sp>
      <p:sp>
        <p:nvSpPr>
          <p:cNvPr id="36881" name="Line 17"/>
          <p:cNvSpPr>
            <a:spLocks noChangeShapeType="1"/>
          </p:cNvSpPr>
          <p:nvPr/>
        </p:nvSpPr>
        <p:spPr bwMode="auto">
          <a:xfrm flipH="1" flipV="1">
            <a:off x="5105400" y="990600"/>
            <a:ext cx="1143000" cy="1447800"/>
          </a:xfrm>
          <a:prstGeom prst="line">
            <a:avLst/>
          </a:prstGeom>
          <a:noFill/>
          <a:ln w="25400">
            <a:solidFill>
              <a:schemeClr val="tx1"/>
            </a:solidFill>
            <a:round/>
            <a:headEnd/>
            <a:tailEnd/>
          </a:ln>
          <a:effectLst/>
        </p:spPr>
        <p:txBody>
          <a:bodyPr/>
          <a:lstStyle/>
          <a:p>
            <a:endParaRPr lang="en-US"/>
          </a:p>
        </p:txBody>
      </p:sp>
      <p:sp>
        <p:nvSpPr>
          <p:cNvPr id="36882" name="Line 18"/>
          <p:cNvSpPr>
            <a:spLocks noChangeShapeType="1"/>
          </p:cNvSpPr>
          <p:nvPr/>
        </p:nvSpPr>
        <p:spPr bwMode="auto">
          <a:xfrm flipH="1" flipV="1">
            <a:off x="6705600" y="990600"/>
            <a:ext cx="1219200" cy="1447800"/>
          </a:xfrm>
          <a:prstGeom prst="line">
            <a:avLst/>
          </a:prstGeom>
          <a:noFill/>
          <a:ln w="25400">
            <a:solidFill>
              <a:schemeClr val="tx1"/>
            </a:solidFill>
            <a:round/>
            <a:headEnd/>
            <a:tailEnd/>
          </a:ln>
          <a:effectLst/>
        </p:spPr>
        <p:txBody>
          <a:bodyPr/>
          <a:lstStyle/>
          <a:p>
            <a:endParaRPr lang="en-US"/>
          </a:p>
        </p:txBody>
      </p:sp>
      <p:sp>
        <p:nvSpPr>
          <p:cNvPr id="36883" name="Rectangle 19"/>
          <p:cNvSpPr>
            <a:spLocks noChangeArrowheads="1"/>
          </p:cNvSpPr>
          <p:nvPr/>
        </p:nvSpPr>
        <p:spPr bwMode="auto">
          <a:xfrm>
            <a:off x="6248400" y="2819400"/>
            <a:ext cx="457200" cy="152400"/>
          </a:xfrm>
          <a:prstGeom prst="rect">
            <a:avLst/>
          </a:prstGeom>
          <a:solidFill>
            <a:srgbClr val="000000"/>
          </a:solidFill>
          <a:ln w="25400">
            <a:solidFill>
              <a:schemeClr val="tx1"/>
            </a:solidFill>
            <a:miter lim="800000"/>
            <a:headEnd/>
            <a:tailEnd/>
          </a:ln>
          <a:effectLst/>
        </p:spPr>
        <p:txBody>
          <a:bodyPr wrap="none" anchor="ctr"/>
          <a:lstStyle/>
          <a:p>
            <a:endParaRPr lang="en-US"/>
          </a:p>
        </p:txBody>
      </p:sp>
      <p:sp>
        <p:nvSpPr>
          <p:cNvPr id="36884" name="Line 20"/>
          <p:cNvSpPr>
            <a:spLocks noChangeShapeType="1"/>
          </p:cNvSpPr>
          <p:nvPr/>
        </p:nvSpPr>
        <p:spPr bwMode="auto">
          <a:xfrm>
            <a:off x="3657600" y="3733800"/>
            <a:ext cx="5486400" cy="0"/>
          </a:xfrm>
          <a:prstGeom prst="line">
            <a:avLst/>
          </a:prstGeom>
          <a:noFill/>
          <a:ln w="25400" cap="rnd">
            <a:solidFill>
              <a:schemeClr val="tx1"/>
            </a:solidFill>
            <a:prstDash val="sysDot"/>
            <a:round/>
            <a:headEnd/>
            <a:tailEnd/>
          </a:ln>
          <a:effectLst/>
        </p:spPr>
        <p:txBody>
          <a:bodyPr/>
          <a:lstStyle/>
          <a:p>
            <a:endParaRPr lang="en-US"/>
          </a:p>
        </p:txBody>
      </p:sp>
      <p:sp>
        <p:nvSpPr>
          <p:cNvPr id="36885" name="Line 21"/>
          <p:cNvSpPr>
            <a:spLocks noChangeShapeType="1"/>
          </p:cNvSpPr>
          <p:nvPr/>
        </p:nvSpPr>
        <p:spPr bwMode="auto">
          <a:xfrm>
            <a:off x="3657600" y="3352800"/>
            <a:ext cx="5486400" cy="0"/>
          </a:xfrm>
          <a:prstGeom prst="line">
            <a:avLst/>
          </a:prstGeom>
          <a:noFill/>
          <a:ln w="25400" cap="rnd">
            <a:solidFill>
              <a:schemeClr val="tx1"/>
            </a:solidFill>
            <a:prstDash val="sysDot"/>
            <a:round/>
            <a:headEnd/>
            <a:tailEnd/>
          </a:ln>
          <a:effectLst/>
        </p:spPr>
        <p:txBody>
          <a:bodyPr/>
          <a:lstStyle/>
          <a:p>
            <a:endParaRPr lang="en-US"/>
          </a:p>
        </p:txBody>
      </p:sp>
      <p:sp>
        <p:nvSpPr>
          <p:cNvPr id="36886" name="Text Box 22"/>
          <p:cNvSpPr txBox="1">
            <a:spLocks noChangeArrowheads="1"/>
          </p:cNvSpPr>
          <p:nvPr/>
        </p:nvSpPr>
        <p:spPr bwMode="auto">
          <a:xfrm>
            <a:off x="288925" y="1971675"/>
            <a:ext cx="896938" cy="519113"/>
          </a:xfrm>
          <a:prstGeom prst="rect">
            <a:avLst/>
          </a:prstGeom>
          <a:noFill/>
          <a:ln w="25400">
            <a:noFill/>
            <a:miter lim="800000"/>
            <a:headEnd/>
            <a:tailEnd/>
          </a:ln>
          <a:effectLst/>
        </p:spPr>
        <p:txBody>
          <a:bodyPr wrap="none">
            <a:spAutoFit/>
          </a:bodyPr>
          <a:lstStyle/>
          <a:p>
            <a:r>
              <a:rPr lang="en-US" sz="2800"/>
              <a:t>v = ?</a:t>
            </a:r>
          </a:p>
        </p:txBody>
      </p:sp>
      <p:sp>
        <p:nvSpPr>
          <p:cNvPr id="36887" name="Text Box 23"/>
          <p:cNvSpPr txBox="1">
            <a:spLocks noChangeArrowheads="1"/>
          </p:cNvSpPr>
          <p:nvPr/>
        </p:nvSpPr>
        <p:spPr bwMode="auto">
          <a:xfrm>
            <a:off x="212725" y="4918075"/>
            <a:ext cx="8931275" cy="1373188"/>
          </a:xfrm>
          <a:prstGeom prst="rect">
            <a:avLst/>
          </a:prstGeom>
          <a:noFill/>
          <a:ln w="25400">
            <a:noFill/>
            <a:miter lim="800000"/>
            <a:headEnd/>
            <a:tailEnd/>
          </a:ln>
          <a:effectLst/>
        </p:spPr>
        <p:txBody>
          <a:bodyPr>
            <a:spAutoFit/>
          </a:bodyPr>
          <a:lstStyle/>
          <a:p>
            <a:r>
              <a:rPr lang="en-US" sz="2800"/>
              <a:t>Find the initial velocity of the bullet before it hits the block.  Hint - in the collision momentum is conserved, and when the block and bullet swing up, energy is conserved</a:t>
            </a:r>
          </a:p>
        </p:txBody>
      </p:sp>
      <p:sp>
        <p:nvSpPr>
          <p:cNvPr id="36888" name="Line 24"/>
          <p:cNvSpPr>
            <a:spLocks noChangeShapeType="1"/>
          </p:cNvSpPr>
          <p:nvPr/>
        </p:nvSpPr>
        <p:spPr bwMode="auto">
          <a:xfrm>
            <a:off x="4495800" y="0"/>
            <a:ext cx="0" cy="4800600"/>
          </a:xfrm>
          <a:prstGeom prst="line">
            <a:avLst/>
          </a:prstGeom>
          <a:noFill/>
          <a:ln w="25400">
            <a:solidFill>
              <a:schemeClr val="tx1"/>
            </a:solidFill>
            <a:round/>
            <a:headEnd/>
            <a:tailEnd/>
          </a:ln>
          <a:effectLst/>
        </p:spPr>
        <p:txBody>
          <a:bodyPr/>
          <a:lstStyle/>
          <a:p>
            <a:endParaRPr lang="en-US"/>
          </a:p>
        </p:txBody>
      </p:sp>
      <p:sp>
        <p:nvSpPr>
          <p:cNvPr id="36889" name="Line 25"/>
          <p:cNvSpPr>
            <a:spLocks noChangeShapeType="1"/>
          </p:cNvSpPr>
          <p:nvPr/>
        </p:nvSpPr>
        <p:spPr bwMode="auto">
          <a:xfrm>
            <a:off x="4533900" y="0"/>
            <a:ext cx="0" cy="4800600"/>
          </a:xfrm>
          <a:prstGeom prst="line">
            <a:avLst/>
          </a:prstGeom>
          <a:noFill/>
          <a:ln w="25400">
            <a:solidFill>
              <a:schemeClr val="tx1"/>
            </a:solidFill>
            <a:round/>
            <a:headEnd/>
            <a:tailEnd/>
          </a:ln>
          <a:effectLst/>
        </p:spPr>
        <p:txBody>
          <a:bodyPr/>
          <a:lstStyle/>
          <a:p>
            <a:endParaRPr lang="en-US"/>
          </a:p>
        </p:txBody>
      </p:sp>
      <p:sp>
        <p:nvSpPr>
          <p:cNvPr id="36890" name="Text Box 26"/>
          <p:cNvSpPr txBox="1">
            <a:spLocks noChangeArrowheads="1"/>
          </p:cNvSpPr>
          <p:nvPr/>
        </p:nvSpPr>
        <p:spPr bwMode="auto">
          <a:xfrm>
            <a:off x="6324600" y="3886200"/>
            <a:ext cx="1955800" cy="519113"/>
          </a:xfrm>
          <a:prstGeom prst="rect">
            <a:avLst/>
          </a:prstGeom>
          <a:noFill/>
          <a:ln w="25400">
            <a:noFill/>
            <a:miter lim="800000"/>
            <a:headEnd/>
            <a:tailEnd/>
          </a:ln>
          <a:effectLst/>
        </p:spPr>
        <p:txBody>
          <a:bodyPr wrap="none">
            <a:spAutoFit/>
          </a:bodyPr>
          <a:lstStyle/>
          <a:p>
            <a:r>
              <a:rPr lang="el-GR" sz="2800">
                <a:cs typeface="Times New Roman" pitchFamily="18" charset="0"/>
              </a:rPr>
              <a:t>Δ</a:t>
            </a:r>
            <a:r>
              <a:rPr lang="en-US" sz="2800">
                <a:cs typeface="Times New Roman" pitchFamily="18" charset="0"/>
              </a:rPr>
              <a:t>h = .042 m</a:t>
            </a:r>
            <a:endParaRPr lang="el-GR" sz="2800">
              <a:cs typeface="Times New Roman" pitchFamily="18" charset="0"/>
            </a:endParaRPr>
          </a:p>
        </p:txBody>
      </p:sp>
      <p:sp>
        <p:nvSpPr>
          <p:cNvPr id="36891" name="Text Box 27"/>
          <p:cNvSpPr txBox="1">
            <a:spLocks noChangeArrowheads="1"/>
          </p:cNvSpPr>
          <p:nvPr/>
        </p:nvSpPr>
        <p:spPr bwMode="auto">
          <a:xfrm>
            <a:off x="0" y="6583363"/>
            <a:ext cx="671513" cy="274637"/>
          </a:xfrm>
          <a:prstGeom prst="rect">
            <a:avLst/>
          </a:prstGeom>
          <a:noFill/>
          <a:ln w="25400">
            <a:noFill/>
            <a:miter lim="800000"/>
            <a:headEnd/>
            <a:tailEnd/>
          </a:ln>
          <a:effectLst/>
        </p:spPr>
        <p:txBody>
          <a:bodyPr wrap="none">
            <a:spAutoFit/>
          </a:bodyPr>
          <a:lstStyle/>
          <a:p>
            <a:r>
              <a:rPr lang="en-US" sz="1200"/>
              <a:t>450 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974725" y="727075"/>
            <a:ext cx="7635875" cy="3743325"/>
          </a:xfrm>
          <a:prstGeom prst="rect">
            <a:avLst/>
          </a:prstGeom>
          <a:noFill/>
          <a:ln w="25400">
            <a:noFill/>
            <a:miter lim="800000"/>
            <a:headEnd/>
            <a:tailEnd/>
          </a:ln>
          <a:effectLst/>
        </p:spPr>
        <p:txBody>
          <a:bodyPr>
            <a:spAutoFit/>
          </a:bodyPr>
          <a:lstStyle/>
          <a:p>
            <a:r>
              <a:rPr lang="en-US"/>
              <a:t>To rise .042 m, the bullet and block must have had this velocity:</a:t>
            </a:r>
          </a:p>
          <a:p>
            <a:r>
              <a:rPr lang="en-US" baseline="30000"/>
              <a:t>1</a:t>
            </a:r>
            <a:r>
              <a:rPr lang="en-US"/>
              <a:t>/</a:t>
            </a:r>
            <a:r>
              <a:rPr lang="en-US" baseline="-25000"/>
              <a:t>2</a:t>
            </a:r>
            <a:r>
              <a:rPr lang="en-US"/>
              <a:t>mv</a:t>
            </a:r>
            <a:r>
              <a:rPr lang="en-US" baseline="30000"/>
              <a:t>2</a:t>
            </a:r>
            <a:r>
              <a:rPr lang="en-US"/>
              <a:t> = mgh</a:t>
            </a:r>
          </a:p>
          <a:p>
            <a:r>
              <a:rPr lang="en-US" baseline="30000"/>
              <a:t>1</a:t>
            </a:r>
            <a:r>
              <a:rPr lang="en-US"/>
              <a:t>/</a:t>
            </a:r>
            <a:r>
              <a:rPr lang="en-US" baseline="-25000"/>
              <a:t>2</a:t>
            </a:r>
            <a:r>
              <a:rPr lang="en-US"/>
              <a:t>v</a:t>
            </a:r>
            <a:r>
              <a:rPr lang="en-US" baseline="30000"/>
              <a:t>2</a:t>
            </a:r>
            <a:r>
              <a:rPr lang="en-US"/>
              <a:t> = gh</a:t>
            </a:r>
          </a:p>
          <a:p>
            <a:r>
              <a:rPr lang="en-US" baseline="30000"/>
              <a:t>1</a:t>
            </a:r>
            <a:r>
              <a:rPr lang="en-US"/>
              <a:t>/</a:t>
            </a:r>
            <a:r>
              <a:rPr lang="en-US" baseline="-25000"/>
              <a:t>2</a:t>
            </a:r>
            <a:r>
              <a:rPr lang="en-US"/>
              <a:t>v</a:t>
            </a:r>
            <a:r>
              <a:rPr lang="en-US" baseline="30000"/>
              <a:t>2</a:t>
            </a:r>
            <a:r>
              <a:rPr lang="en-US"/>
              <a:t> = (9.81 N/kg)(.042 m)</a:t>
            </a:r>
          </a:p>
          <a:p>
            <a:r>
              <a:rPr lang="en-US"/>
              <a:t>v = 0.9078 m/s</a:t>
            </a:r>
          </a:p>
          <a:p>
            <a:endParaRPr lang="en-US"/>
          </a:p>
          <a:p>
            <a:r>
              <a:rPr lang="en-US"/>
              <a:t>Work backwards using COM:</a:t>
            </a:r>
          </a:p>
          <a:p>
            <a:r>
              <a:rPr lang="en-US"/>
              <a:t>(.0065 kg)v = (3.215 + .0065 kg)(0.9078 m/s)</a:t>
            </a:r>
          </a:p>
          <a:p>
            <a:r>
              <a:rPr lang="en-US"/>
              <a:t>v = 449.9 m/s </a:t>
            </a:r>
            <a:r>
              <a:rPr lang="en-US">
                <a:cs typeface="Times New Roman" pitchFamily="18" charset="0"/>
              </a:rPr>
              <a:t>≈ 450 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20" name="Group 8"/>
          <p:cNvGrpSpPr>
            <a:grpSpLocks/>
          </p:cNvGrpSpPr>
          <p:nvPr/>
        </p:nvGrpSpPr>
        <p:grpSpPr bwMode="auto">
          <a:xfrm rot="16200000">
            <a:off x="2438400" y="4572000"/>
            <a:ext cx="762000" cy="152400"/>
            <a:chOff x="144" y="1968"/>
            <a:chExt cx="480" cy="96"/>
          </a:xfrm>
        </p:grpSpPr>
        <p:sp>
          <p:nvSpPr>
            <p:cNvPr id="38916" name="Rectangle 4"/>
            <p:cNvSpPr>
              <a:spLocks noChangeArrowheads="1"/>
            </p:cNvSpPr>
            <p:nvPr/>
          </p:nvSpPr>
          <p:spPr bwMode="auto">
            <a:xfrm>
              <a:off x="336" y="1968"/>
              <a:ext cx="288" cy="96"/>
            </a:xfrm>
            <a:prstGeom prst="rect">
              <a:avLst/>
            </a:prstGeom>
            <a:solidFill>
              <a:srgbClr val="000000"/>
            </a:solidFill>
            <a:ln w="25400">
              <a:solidFill>
                <a:schemeClr val="tx1"/>
              </a:solidFill>
              <a:miter lim="800000"/>
              <a:headEnd/>
              <a:tailEnd/>
            </a:ln>
            <a:effectLst/>
          </p:spPr>
          <p:txBody>
            <a:bodyPr wrap="none" anchor="ctr"/>
            <a:lstStyle/>
            <a:p>
              <a:endParaRPr lang="en-US"/>
            </a:p>
          </p:txBody>
        </p:sp>
        <p:sp>
          <p:nvSpPr>
            <p:cNvPr id="38917" name="Line 5"/>
            <p:cNvSpPr>
              <a:spLocks noChangeShapeType="1"/>
            </p:cNvSpPr>
            <p:nvPr/>
          </p:nvSpPr>
          <p:spPr bwMode="auto">
            <a:xfrm>
              <a:off x="192" y="1968"/>
              <a:ext cx="96" cy="0"/>
            </a:xfrm>
            <a:prstGeom prst="line">
              <a:avLst/>
            </a:prstGeom>
            <a:noFill/>
            <a:ln w="25400">
              <a:solidFill>
                <a:schemeClr val="tx1"/>
              </a:solidFill>
              <a:round/>
              <a:headEnd/>
              <a:tailEnd/>
            </a:ln>
            <a:effectLst/>
          </p:spPr>
          <p:txBody>
            <a:bodyPr/>
            <a:lstStyle/>
            <a:p>
              <a:endParaRPr lang="en-US"/>
            </a:p>
          </p:txBody>
        </p:sp>
        <p:sp>
          <p:nvSpPr>
            <p:cNvPr id="38918" name="Line 6"/>
            <p:cNvSpPr>
              <a:spLocks noChangeShapeType="1"/>
            </p:cNvSpPr>
            <p:nvPr/>
          </p:nvSpPr>
          <p:spPr bwMode="auto">
            <a:xfrm>
              <a:off x="216" y="2016"/>
              <a:ext cx="96" cy="0"/>
            </a:xfrm>
            <a:prstGeom prst="line">
              <a:avLst/>
            </a:prstGeom>
            <a:noFill/>
            <a:ln w="25400">
              <a:solidFill>
                <a:schemeClr val="tx1"/>
              </a:solidFill>
              <a:round/>
              <a:headEnd/>
              <a:tailEnd/>
            </a:ln>
            <a:effectLst/>
          </p:spPr>
          <p:txBody>
            <a:bodyPr/>
            <a:lstStyle/>
            <a:p>
              <a:endParaRPr lang="en-US"/>
            </a:p>
          </p:txBody>
        </p:sp>
        <p:sp>
          <p:nvSpPr>
            <p:cNvPr id="38919" name="Line 7"/>
            <p:cNvSpPr>
              <a:spLocks noChangeShapeType="1"/>
            </p:cNvSpPr>
            <p:nvPr/>
          </p:nvSpPr>
          <p:spPr bwMode="auto">
            <a:xfrm>
              <a:off x="144" y="2052"/>
              <a:ext cx="96" cy="0"/>
            </a:xfrm>
            <a:prstGeom prst="line">
              <a:avLst/>
            </a:prstGeom>
            <a:noFill/>
            <a:ln w="25400">
              <a:solidFill>
                <a:schemeClr val="tx1"/>
              </a:solidFill>
              <a:round/>
              <a:headEnd/>
              <a:tailEnd/>
            </a:ln>
            <a:effectLst/>
          </p:spPr>
          <p:txBody>
            <a:bodyPr/>
            <a:lstStyle/>
            <a:p>
              <a:endParaRPr lang="en-US"/>
            </a:p>
          </p:txBody>
        </p:sp>
      </p:grpSp>
      <p:sp>
        <p:nvSpPr>
          <p:cNvPr id="38921" name="Rectangle 9"/>
          <p:cNvSpPr>
            <a:spLocks noChangeArrowheads="1"/>
          </p:cNvSpPr>
          <p:nvPr/>
        </p:nvSpPr>
        <p:spPr bwMode="auto">
          <a:xfrm>
            <a:off x="1981200" y="2819400"/>
            <a:ext cx="1600200" cy="914400"/>
          </a:xfrm>
          <a:prstGeom prst="rect">
            <a:avLst/>
          </a:prstGeom>
          <a:solidFill>
            <a:srgbClr val="993300"/>
          </a:solidFill>
          <a:ln w="25400">
            <a:solidFill>
              <a:schemeClr val="tx1"/>
            </a:solidFill>
            <a:miter lim="800000"/>
            <a:headEnd/>
            <a:tailEnd/>
          </a:ln>
          <a:effectLst/>
        </p:spPr>
        <p:txBody>
          <a:bodyPr wrap="none" anchor="ctr"/>
          <a:lstStyle/>
          <a:p>
            <a:pPr algn="ctr"/>
            <a:r>
              <a:rPr lang="en-US"/>
              <a:t>1.150 kg</a:t>
            </a:r>
          </a:p>
        </p:txBody>
      </p:sp>
      <p:sp>
        <p:nvSpPr>
          <p:cNvPr id="38922" name="Rectangle 10"/>
          <p:cNvSpPr>
            <a:spLocks noChangeArrowheads="1"/>
          </p:cNvSpPr>
          <p:nvPr/>
        </p:nvSpPr>
        <p:spPr bwMode="auto">
          <a:xfrm>
            <a:off x="381000" y="3733800"/>
            <a:ext cx="1828800" cy="76200"/>
          </a:xfrm>
          <a:prstGeom prst="rect">
            <a:avLst/>
          </a:prstGeom>
          <a:solidFill>
            <a:schemeClr val="tx1"/>
          </a:solidFill>
          <a:ln w="25400">
            <a:solidFill>
              <a:schemeClr val="tx1"/>
            </a:solidFill>
            <a:miter lim="800000"/>
            <a:headEnd/>
            <a:tailEnd/>
          </a:ln>
          <a:effectLst/>
        </p:spPr>
        <p:txBody>
          <a:bodyPr wrap="none" anchor="ctr"/>
          <a:lstStyle/>
          <a:p>
            <a:endParaRPr lang="en-US"/>
          </a:p>
        </p:txBody>
      </p:sp>
      <p:sp>
        <p:nvSpPr>
          <p:cNvPr id="38923" name="Rectangle 11"/>
          <p:cNvSpPr>
            <a:spLocks noChangeArrowheads="1"/>
          </p:cNvSpPr>
          <p:nvPr/>
        </p:nvSpPr>
        <p:spPr bwMode="auto">
          <a:xfrm>
            <a:off x="3276600" y="3733800"/>
            <a:ext cx="1828800" cy="76200"/>
          </a:xfrm>
          <a:prstGeom prst="rect">
            <a:avLst/>
          </a:prstGeom>
          <a:solidFill>
            <a:schemeClr val="tx1"/>
          </a:solidFill>
          <a:ln w="25400">
            <a:solidFill>
              <a:schemeClr val="tx1"/>
            </a:solidFill>
            <a:miter lim="800000"/>
            <a:headEnd/>
            <a:tailEnd/>
          </a:ln>
          <a:effectLst/>
        </p:spPr>
        <p:txBody>
          <a:bodyPr wrap="none" anchor="ctr"/>
          <a:lstStyle/>
          <a:p>
            <a:endParaRPr lang="en-US"/>
          </a:p>
        </p:txBody>
      </p:sp>
      <p:sp>
        <p:nvSpPr>
          <p:cNvPr id="38925" name="Text Box 13"/>
          <p:cNvSpPr txBox="1">
            <a:spLocks noChangeArrowheads="1"/>
          </p:cNvSpPr>
          <p:nvPr/>
        </p:nvSpPr>
        <p:spPr bwMode="auto">
          <a:xfrm>
            <a:off x="3413125" y="4308475"/>
            <a:ext cx="1250950" cy="457200"/>
          </a:xfrm>
          <a:prstGeom prst="rect">
            <a:avLst/>
          </a:prstGeom>
          <a:noFill/>
          <a:ln w="25400">
            <a:noFill/>
            <a:miter lim="800000"/>
            <a:headEnd/>
            <a:tailEnd/>
          </a:ln>
          <a:effectLst/>
        </p:spPr>
        <p:txBody>
          <a:bodyPr wrap="none">
            <a:spAutoFit/>
          </a:bodyPr>
          <a:lstStyle/>
          <a:p>
            <a:r>
              <a:rPr lang="en-US"/>
              <a:t>.0062 kg</a:t>
            </a:r>
          </a:p>
        </p:txBody>
      </p:sp>
      <p:sp>
        <p:nvSpPr>
          <p:cNvPr id="38926" name="Text Box 14"/>
          <p:cNvSpPr txBox="1">
            <a:spLocks noChangeArrowheads="1"/>
          </p:cNvSpPr>
          <p:nvPr/>
        </p:nvSpPr>
        <p:spPr bwMode="auto">
          <a:xfrm>
            <a:off x="3413125" y="4765675"/>
            <a:ext cx="1633538" cy="457200"/>
          </a:xfrm>
          <a:prstGeom prst="rect">
            <a:avLst/>
          </a:prstGeom>
          <a:noFill/>
          <a:ln w="25400">
            <a:noFill/>
            <a:miter lim="800000"/>
            <a:headEnd/>
            <a:tailEnd/>
          </a:ln>
          <a:effectLst/>
        </p:spPr>
        <p:txBody>
          <a:bodyPr wrap="none">
            <a:spAutoFit/>
          </a:bodyPr>
          <a:lstStyle/>
          <a:p>
            <a:r>
              <a:rPr lang="en-US"/>
              <a:t>v = 673 m/s</a:t>
            </a:r>
          </a:p>
        </p:txBody>
      </p:sp>
      <p:sp>
        <p:nvSpPr>
          <p:cNvPr id="38927" name="Text Box 15"/>
          <p:cNvSpPr txBox="1">
            <a:spLocks noChangeArrowheads="1"/>
          </p:cNvSpPr>
          <p:nvPr/>
        </p:nvSpPr>
        <p:spPr bwMode="auto">
          <a:xfrm>
            <a:off x="4175125" y="346075"/>
            <a:ext cx="4511675" cy="1187450"/>
          </a:xfrm>
          <a:prstGeom prst="rect">
            <a:avLst/>
          </a:prstGeom>
          <a:noFill/>
          <a:ln w="25400">
            <a:noFill/>
            <a:miter lim="800000"/>
            <a:headEnd/>
            <a:tailEnd/>
          </a:ln>
          <a:effectLst/>
        </p:spPr>
        <p:txBody>
          <a:bodyPr>
            <a:spAutoFit/>
          </a:bodyPr>
          <a:lstStyle/>
          <a:p>
            <a:r>
              <a:rPr lang="en-US"/>
              <a:t>How high above its original position will the block of wood fly?</a:t>
            </a:r>
          </a:p>
        </p:txBody>
      </p:sp>
      <p:sp>
        <p:nvSpPr>
          <p:cNvPr id="38928" name="Text Box 16"/>
          <p:cNvSpPr txBox="1">
            <a:spLocks noChangeArrowheads="1"/>
          </p:cNvSpPr>
          <p:nvPr/>
        </p:nvSpPr>
        <p:spPr bwMode="auto">
          <a:xfrm>
            <a:off x="60325" y="6488113"/>
            <a:ext cx="588963" cy="304800"/>
          </a:xfrm>
          <a:prstGeom prst="rect">
            <a:avLst/>
          </a:prstGeom>
          <a:noFill/>
          <a:ln w="25400">
            <a:noFill/>
            <a:miter lim="800000"/>
            <a:headEnd/>
            <a:tailEnd/>
          </a:ln>
          <a:effectLst/>
        </p:spPr>
        <p:txBody>
          <a:bodyPr wrap="none">
            <a:spAutoFit/>
          </a:bodyPr>
          <a:lstStyle/>
          <a:p>
            <a:r>
              <a:rPr lang="en-US" sz="1400"/>
              <a:t>.66 m</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705</TotalTime>
  <Words>825</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Slide 2</vt:lpstr>
      <vt:lpstr>Slide 3</vt:lpstr>
      <vt:lpstr>Slide 4</vt:lpstr>
      <vt:lpstr>Slide 5</vt:lpstr>
      <vt:lpstr>Slide 6</vt:lpstr>
      <vt:lpstr>Slide 7</vt:lpstr>
      <vt:lpstr>Slide 8</vt:lpstr>
      <vt:lpstr>Slide 9</vt:lpstr>
      <vt:lpstr>Slide 10</vt:lpstr>
      <vt:lpstr>Whiteboards</vt:lpstr>
      <vt:lpstr>Slide 12</vt:lpstr>
      <vt:lpstr>Slide 13</vt:lpstr>
      <vt:lpstr>Slide 14</vt:lpstr>
      <vt:lpstr>Slide 15</vt:lpstr>
      <vt:lpstr>Slide 16</vt:lpstr>
      <vt:lpstr>Slide 17</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104</cp:revision>
  <dcterms:created xsi:type="dcterms:W3CDTF">2001-03-01T17:38:38Z</dcterms:created>
  <dcterms:modified xsi:type="dcterms:W3CDTF">2016-02-09T23:40:01Z</dcterms:modified>
</cp:coreProperties>
</file>