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5" d="100"/>
          <a:sy n="115" d="100"/>
        </p:scale>
        <p:origin x="-15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0481F-3951-43AD-AE7F-964FFB470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0F85E-190F-48D5-87EB-1CB3878185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BE29B-F883-4FE1-927B-37DE3683B5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0CF45-AF16-4CB4-A170-7676C1E938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CE5A8-769C-4B59-9284-81AEE4ACDB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45B17-7D00-444E-8D52-A3ADF113E5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40826-69DA-4BA5-AE02-975F3F3EB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0FCCD-FA3A-43B5-9FD7-C09BA86616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91628-677C-4F4B-B696-C30BACA258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53B17-A6C6-458A-9197-CC1954FC8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3FF47-9554-48AC-8EBE-E3BB4870D6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1DCC14-585F-4979-9DC3-960C1C5001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19669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Quandary</a:t>
            </a: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4191000" y="381000"/>
            <a:ext cx="1150938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Before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2209800" y="2133600"/>
            <a:ext cx="533400" cy="22860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H="1">
            <a:off x="1676400" y="2133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 flipH="1">
            <a:off x="1524000" y="2286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 flipH="1">
            <a:off x="1371600" y="2438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0" y="990600"/>
            <a:ext cx="2738438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v = 560 m/s</a:t>
            </a:r>
          </a:p>
          <a:p>
            <a:r>
              <a:rPr lang="en-US" sz="3200"/>
              <a:t>m = 100. grams</a:t>
            </a:r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3733800" y="1447800"/>
            <a:ext cx="1752600" cy="1600200"/>
          </a:xfrm>
          <a:prstGeom prst="rect">
            <a:avLst/>
          </a:prstGeom>
          <a:solidFill>
            <a:srgbClr val="808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Block O </a:t>
            </a:r>
          </a:p>
          <a:p>
            <a:pPr algn="ctr"/>
            <a:r>
              <a:rPr lang="en-US"/>
              <a:t>Wood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5715000" y="304800"/>
            <a:ext cx="2636838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v = 0 m/s</a:t>
            </a:r>
          </a:p>
          <a:p>
            <a:r>
              <a:rPr lang="en-US" sz="3200"/>
              <a:t>m = 845 grams</a:t>
            </a: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152400" y="64008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4343400" y="3733800"/>
            <a:ext cx="935038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After</a:t>
            </a:r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H="1">
            <a:off x="5562600" y="5029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flipH="1">
            <a:off x="5257800" y="5562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H="1">
            <a:off x="4800600" y="5943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6248400" y="4800600"/>
            <a:ext cx="1752600" cy="1600200"/>
          </a:xfrm>
          <a:prstGeom prst="rect">
            <a:avLst/>
          </a:prstGeom>
          <a:solidFill>
            <a:srgbClr val="808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Bullet</a:t>
            </a:r>
          </a:p>
          <a:p>
            <a:pPr algn="ctr"/>
            <a:r>
              <a:rPr lang="en-US"/>
              <a:t>and</a:t>
            </a:r>
          </a:p>
          <a:p>
            <a:pPr algn="ctr"/>
            <a:r>
              <a:rPr lang="en-US"/>
              <a:t>Block combo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5867400" y="3657600"/>
            <a:ext cx="136207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v = ???</a:t>
            </a: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6096000" y="5486400"/>
            <a:ext cx="533400" cy="22860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365125" y="3800475"/>
            <a:ext cx="3109913" cy="2227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Calculate:</a:t>
            </a:r>
          </a:p>
          <a:p>
            <a:pPr>
              <a:buFontTx/>
              <a:buChar char="•"/>
            </a:pPr>
            <a:r>
              <a:rPr lang="en-US" sz="2800"/>
              <a:t>Velocity after</a:t>
            </a:r>
          </a:p>
          <a:p>
            <a:pPr>
              <a:buFontTx/>
              <a:buChar char="•"/>
            </a:pPr>
            <a:r>
              <a:rPr lang="en-US" sz="2800"/>
              <a:t>Total energy before</a:t>
            </a:r>
          </a:p>
          <a:p>
            <a:pPr>
              <a:buFontTx/>
              <a:buChar char="•"/>
            </a:pPr>
            <a:r>
              <a:rPr lang="en-US" sz="2800"/>
              <a:t>Total energy after</a:t>
            </a:r>
          </a:p>
          <a:p>
            <a:pPr lvl="1"/>
            <a:r>
              <a:rPr lang="en-US" sz="2800"/>
              <a:t>(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mv</a:t>
            </a:r>
            <a:r>
              <a:rPr lang="en-US" sz="2800" baseline="30000"/>
              <a:t>2</a:t>
            </a:r>
            <a:r>
              <a:rPr lang="en-US" sz="2800"/>
              <a:t>)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1431925" y="2479675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bullet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/>
              <a:t>So for momentum, the equation looks like</a:t>
            </a:r>
          </a:p>
          <a:p>
            <a:pPr>
              <a:buFontTx/>
              <a:buNone/>
            </a:pPr>
            <a:r>
              <a:rPr lang="en-US" sz="1800"/>
              <a:t>(.1 kg)(560 m/s) = (.845 kg)v, so v = 59.25925926</a:t>
            </a:r>
          </a:p>
          <a:p>
            <a:pPr>
              <a:buFontTx/>
              <a:buNone/>
            </a:pPr>
            <a:endParaRPr lang="en-US" sz="1800"/>
          </a:p>
          <a:p>
            <a:pPr>
              <a:buFontTx/>
              <a:buNone/>
            </a:pPr>
            <a:r>
              <a:rPr lang="en-US" sz="1800"/>
              <a:t>Energy before is</a:t>
            </a:r>
          </a:p>
          <a:p>
            <a:pPr>
              <a:buFontTx/>
              <a:buNone/>
            </a:pPr>
            <a:r>
              <a:rPr lang="en-US" sz="1800"/>
              <a:t>½(.1 kg)(560 m/s)</a:t>
            </a:r>
            <a:r>
              <a:rPr lang="en-US" sz="1800" baseline="30000"/>
              <a:t>2</a:t>
            </a:r>
            <a:r>
              <a:rPr lang="en-US" sz="1800"/>
              <a:t> = 15,680 J</a:t>
            </a:r>
          </a:p>
          <a:p>
            <a:pPr>
              <a:buFontTx/>
              <a:buNone/>
            </a:pPr>
            <a:endParaRPr lang="en-US" sz="1800"/>
          </a:p>
          <a:p>
            <a:pPr>
              <a:buFontTx/>
              <a:buNone/>
            </a:pPr>
            <a:r>
              <a:rPr lang="en-US" sz="1800"/>
              <a:t>Energy after is </a:t>
            </a:r>
          </a:p>
          <a:p>
            <a:pPr>
              <a:buFontTx/>
              <a:buNone/>
            </a:pPr>
            <a:r>
              <a:rPr lang="en-US" sz="1800"/>
              <a:t>½(.945 kg)(59.25925926 m/s)</a:t>
            </a:r>
            <a:r>
              <a:rPr lang="en-US" sz="1800" baseline="30000"/>
              <a:t>2</a:t>
            </a:r>
            <a:r>
              <a:rPr lang="en-US" sz="1800"/>
              <a:t> = 1659.259259 J (The repeating decimal is creepy)</a:t>
            </a:r>
          </a:p>
          <a:p>
            <a:pPr>
              <a:buFontTx/>
              <a:buNone/>
            </a:pPr>
            <a:endParaRPr lang="en-US" sz="1800"/>
          </a:p>
          <a:p>
            <a:pPr>
              <a:buFontTx/>
              <a:buNone/>
            </a:pPr>
            <a:r>
              <a:rPr lang="en-US" sz="1800"/>
              <a:t>So energy is conserved, just not kinetic energy.  Some of the original kinetic energy turns to sound and heat.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121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Times New Roman</vt:lpstr>
      <vt:lpstr>Default Design</vt:lpstr>
      <vt:lpstr>Slide 1</vt:lpstr>
      <vt:lpstr>Slide 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81</cp:revision>
  <dcterms:created xsi:type="dcterms:W3CDTF">2001-03-01T17:38:38Z</dcterms:created>
  <dcterms:modified xsi:type="dcterms:W3CDTF">2015-01-28T17:12:36Z</dcterms:modified>
</cp:coreProperties>
</file>