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60" r:id="rId3"/>
    <p:sldId id="328" r:id="rId4"/>
    <p:sldId id="329" r:id="rId5"/>
    <p:sldId id="356" r:id="rId6"/>
    <p:sldId id="357" r:id="rId7"/>
    <p:sldId id="361" r:id="rId8"/>
    <p:sldId id="362" r:id="rId9"/>
    <p:sldId id="363" r:id="rId10"/>
    <p:sldId id="365" r:id="rId11"/>
    <p:sldId id="364" r:id="rId12"/>
    <p:sldId id="36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84" autoAdjust="0"/>
    <p:restoredTop sz="94645" autoAdjust="0"/>
  </p:normalViewPr>
  <p:slideViewPr>
    <p:cSldViewPr>
      <p:cViewPr>
        <p:scale>
          <a:sx n="58" d="100"/>
          <a:sy n="58" d="100"/>
        </p:scale>
        <p:origin x="-3108" y="-12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0CBF3-CEEE-442B-8BD3-1956FC4C1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DF186-F476-4EF7-A552-DC524EA46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E232D-FCC7-4AC8-BAF1-4BFD40A11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1EAF9-4D1D-43E3-8ED0-D35A320F9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CBFBE-63FA-4382-B6FC-7E25921E8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D8B94-545A-4BC6-97AD-3D1C5750F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B9934-85E5-410C-9B6E-5AEBF2664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101C4-FC0F-42A2-8934-AEFFABD3F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A3301-C863-4B5C-B7D2-F9AA5421A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17DA4-910C-4CB3-B2D5-26E045BF1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94934-5FCC-41C4-90F2-288879B35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D70C24F-3E20-4A1E-B6A1-8F289AA6B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CalculatingEnergy</a:t>
            </a:r>
            <a:endParaRPr lang="en-US" sz="3200"/>
          </a:p>
          <a:p>
            <a:r>
              <a:rPr lang="en-US" sz="4400"/>
              <a:t>Contents:</a:t>
            </a:r>
          </a:p>
          <a:p>
            <a:pPr lvl="2">
              <a:buFontTx/>
              <a:buChar char="•"/>
            </a:pPr>
            <a:r>
              <a:rPr lang="en-US" sz="3200">
                <a:hlinkClick r:id="rId2" action="ppaction://hlinksldjump"/>
              </a:rPr>
              <a:t>Gravitational Potential</a:t>
            </a:r>
            <a:endParaRPr lang="en-US" sz="3200"/>
          </a:p>
          <a:p>
            <a:pPr lvl="3">
              <a:buFontTx/>
              <a:buChar char="•"/>
            </a:pPr>
            <a:r>
              <a:rPr lang="en-US" sz="3200">
                <a:hlinkClick r:id="rId3" action="ppaction://hlinksldjump"/>
              </a:rPr>
              <a:t>Whiteboards</a:t>
            </a:r>
            <a:endParaRPr lang="en-US" sz="3200"/>
          </a:p>
          <a:p>
            <a:pPr lvl="2">
              <a:buFontTx/>
              <a:buChar char="•"/>
            </a:pPr>
            <a:r>
              <a:rPr lang="en-US" sz="3200">
                <a:hlinkClick r:id="rId4" action="ppaction://hlinksldjump"/>
              </a:rPr>
              <a:t>Kinetic</a:t>
            </a:r>
            <a:endParaRPr lang="en-US" sz="3200"/>
          </a:p>
          <a:p>
            <a:pPr lvl="3">
              <a:buFontTx/>
              <a:buChar char="•"/>
            </a:pPr>
            <a:r>
              <a:rPr lang="en-US" sz="3200">
                <a:hlinkClick r:id="rId5" action="ppaction://hlinksldjump"/>
              </a:rPr>
              <a:t>Whiteboards</a:t>
            </a:r>
            <a:endParaRPr 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26"/>
          <p:cNvSpPr txBox="1">
            <a:spLocks noChangeArrowheads="1"/>
          </p:cNvSpPr>
          <p:nvPr/>
        </p:nvSpPr>
        <p:spPr bwMode="auto">
          <a:xfrm>
            <a:off x="152400" y="6553200"/>
            <a:ext cx="646113" cy="276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20.30 g</a:t>
            </a:r>
          </a:p>
        </p:txBody>
      </p:sp>
      <p:sp>
        <p:nvSpPr>
          <p:cNvPr id="117764" name="Text Box 1028"/>
          <p:cNvSpPr txBox="1">
            <a:spLocks noChangeArrowheads="1"/>
          </p:cNvSpPr>
          <p:nvPr/>
        </p:nvSpPr>
        <p:spPr bwMode="auto">
          <a:xfrm>
            <a:off x="304800" y="2925763"/>
            <a:ext cx="8534400" cy="187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E</a:t>
            </a:r>
            <a:r>
              <a:rPr lang="en-US" sz="3200" baseline="-25000"/>
              <a:t>k</a:t>
            </a:r>
            <a:r>
              <a:rPr lang="en-US" sz="3200"/>
              <a:t> = </a:t>
            </a:r>
            <a:r>
              <a:rPr lang="en-US" sz="3200" baseline="30000"/>
              <a:t>1</a:t>
            </a:r>
            <a:r>
              <a:rPr lang="en-US" sz="3200"/>
              <a:t>/</a:t>
            </a:r>
            <a:r>
              <a:rPr lang="en-US" sz="3200" baseline="-25000"/>
              <a:t>2</a:t>
            </a:r>
            <a:r>
              <a:rPr lang="en-US" sz="3200"/>
              <a:t>mv</a:t>
            </a:r>
            <a:r>
              <a:rPr lang="en-US" sz="3200" baseline="30000"/>
              <a:t>2</a:t>
            </a:r>
          </a:p>
          <a:p>
            <a:pPr eaLnBrk="0" hangingPunct="0"/>
            <a:r>
              <a:rPr lang="en-US" sz="3200"/>
              <a:t>m = 2 E</a:t>
            </a:r>
            <a:r>
              <a:rPr lang="en-US" sz="3200" baseline="-25000"/>
              <a:t>k</a:t>
            </a:r>
            <a:r>
              <a:rPr lang="en-US" sz="3200"/>
              <a:t>/v</a:t>
            </a:r>
            <a:r>
              <a:rPr lang="en-US" sz="3200" baseline="30000"/>
              <a:t>2 </a:t>
            </a:r>
            <a:r>
              <a:rPr lang="en-US" sz="3200"/>
              <a:t>= 2(2.055 J)/(14.23 m/s)</a:t>
            </a:r>
            <a:r>
              <a:rPr lang="en-US" sz="3200" baseline="30000"/>
              <a:t>2  </a:t>
            </a:r>
            <a:r>
              <a:rPr lang="en-US" sz="3200"/>
              <a:t>= .020297…</a:t>
            </a:r>
          </a:p>
          <a:p>
            <a:pPr eaLnBrk="0" hangingPunct="0"/>
            <a:r>
              <a:rPr lang="en-US" sz="3200"/>
              <a:t>(20.29 g)</a:t>
            </a:r>
            <a:endParaRPr lang="en-US" sz="3200" baseline="30000"/>
          </a:p>
          <a:p>
            <a:pPr eaLnBrk="0" hangingPunct="0"/>
            <a:endParaRPr lang="en-US" sz="3200" baseline="30000"/>
          </a:p>
        </p:txBody>
      </p:sp>
      <p:sp>
        <p:nvSpPr>
          <p:cNvPr id="11268" name="Text Box 1029"/>
          <p:cNvSpPr txBox="1">
            <a:spLocks noChangeArrowheads="1"/>
          </p:cNvSpPr>
          <p:nvPr/>
        </p:nvSpPr>
        <p:spPr bwMode="auto">
          <a:xfrm>
            <a:off x="304800" y="136525"/>
            <a:ext cx="8534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A European swallow has 2.055 J of kinetic energy when it is flying at 14.23 m/s.  What is its mass in </a:t>
            </a:r>
            <a:r>
              <a:rPr lang="en-US" sz="4400" b="1"/>
              <a:t>grams</a:t>
            </a:r>
            <a:r>
              <a:rPr lang="en-US" sz="4000" b="1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5953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11 m/s</a:t>
            </a: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304800" y="1600200"/>
            <a:ext cx="8839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E</a:t>
            </a:r>
            <a:r>
              <a:rPr lang="en-US" sz="3200" baseline="-25000"/>
              <a:t>k</a:t>
            </a:r>
            <a:r>
              <a:rPr lang="en-US" sz="3200"/>
              <a:t> = </a:t>
            </a:r>
            <a:r>
              <a:rPr lang="en-US" sz="3200" baseline="30000"/>
              <a:t>1</a:t>
            </a:r>
            <a:r>
              <a:rPr lang="en-US" sz="3200"/>
              <a:t>/</a:t>
            </a:r>
            <a:r>
              <a:rPr lang="en-US" sz="3200" baseline="-25000"/>
              <a:t>2</a:t>
            </a:r>
            <a:r>
              <a:rPr lang="en-US" sz="3200"/>
              <a:t>mv</a:t>
            </a:r>
            <a:r>
              <a:rPr lang="en-US" sz="3200" baseline="30000"/>
              <a:t>2</a:t>
            </a:r>
          </a:p>
          <a:p>
            <a:pPr eaLnBrk="0" hangingPunct="0"/>
            <a:r>
              <a:rPr lang="en-US" sz="3200"/>
              <a:t>v = </a:t>
            </a:r>
            <a:r>
              <a:rPr lang="en-US" sz="3200">
                <a:sym typeface="Symbol" pitchFamily="18" charset="2"/>
              </a:rPr>
              <a:t>(2 </a:t>
            </a:r>
            <a:r>
              <a:rPr lang="en-US" sz="3200"/>
              <a:t>E</a:t>
            </a:r>
            <a:r>
              <a:rPr lang="en-US" sz="3200" baseline="-25000"/>
              <a:t>k</a:t>
            </a:r>
            <a:r>
              <a:rPr lang="en-US" sz="3200"/>
              <a:t>/m) = </a:t>
            </a:r>
            <a:r>
              <a:rPr lang="en-US" sz="3200">
                <a:sym typeface="Symbol" pitchFamily="18" charset="2"/>
              </a:rPr>
              <a:t></a:t>
            </a:r>
            <a:r>
              <a:rPr lang="en-US" sz="4000">
                <a:sym typeface="Symbol" pitchFamily="18" charset="2"/>
              </a:rPr>
              <a:t>(</a:t>
            </a:r>
            <a:r>
              <a:rPr lang="en-US" sz="3200">
                <a:sym typeface="Symbol" pitchFamily="18" charset="2"/>
              </a:rPr>
              <a:t>2(34 J)</a:t>
            </a:r>
            <a:r>
              <a:rPr lang="en-US" sz="3200"/>
              <a:t>/(.563 kg)</a:t>
            </a:r>
            <a:r>
              <a:rPr lang="en-US" sz="4000"/>
              <a:t>) </a:t>
            </a:r>
            <a:r>
              <a:rPr lang="en-US" sz="3200"/>
              <a:t>= 11 m/s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304800" y="136525"/>
            <a:ext cx="853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What speed must a .563 kg hammer move to store 34 J of energy?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4714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90. J</a:t>
            </a:r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152400" y="2667000"/>
            <a:ext cx="8839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initial:	E</a:t>
            </a:r>
            <a:r>
              <a:rPr lang="en-US" sz="2800" baseline="-25000"/>
              <a:t>k</a:t>
            </a:r>
            <a:r>
              <a:rPr lang="en-US" sz="2800"/>
              <a:t> = </a:t>
            </a:r>
            <a:r>
              <a:rPr lang="en-US" sz="2800" baseline="30000"/>
              <a:t>1</a:t>
            </a:r>
            <a:r>
              <a:rPr lang="en-US" sz="2800"/>
              <a:t>/</a:t>
            </a:r>
            <a:r>
              <a:rPr lang="en-US" sz="2800" baseline="-25000"/>
              <a:t>2</a:t>
            </a:r>
            <a:r>
              <a:rPr lang="en-US" sz="2800"/>
              <a:t>mv</a:t>
            </a:r>
            <a:r>
              <a:rPr lang="en-US" sz="2800" baseline="30000"/>
              <a:t>2  </a:t>
            </a:r>
            <a:r>
              <a:rPr lang="en-US" sz="2800"/>
              <a:t>= </a:t>
            </a:r>
            <a:r>
              <a:rPr lang="en-US" sz="2800" baseline="30000"/>
              <a:t>1</a:t>
            </a:r>
            <a:r>
              <a:rPr lang="en-US" sz="2800"/>
              <a:t>/</a:t>
            </a:r>
            <a:r>
              <a:rPr lang="en-US" sz="2800" baseline="-25000"/>
              <a:t>2</a:t>
            </a:r>
            <a:r>
              <a:rPr lang="en-US" sz="2800"/>
              <a:t>(4.0 kg)(6.0 m/s)</a:t>
            </a:r>
            <a:r>
              <a:rPr lang="en-US" sz="2800" baseline="30000"/>
              <a:t>2 </a:t>
            </a:r>
            <a:r>
              <a:rPr lang="en-US" sz="2800"/>
              <a:t>= 72 J </a:t>
            </a:r>
          </a:p>
          <a:p>
            <a:pPr eaLnBrk="0" hangingPunct="0"/>
            <a:r>
              <a:rPr lang="en-US" sz="2800"/>
              <a:t>final:		E</a:t>
            </a:r>
            <a:r>
              <a:rPr lang="en-US" sz="2800" baseline="-25000"/>
              <a:t>k</a:t>
            </a:r>
            <a:r>
              <a:rPr lang="en-US" sz="2800"/>
              <a:t> = </a:t>
            </a:r>
            <a:r>
              <a:rPr lang="en-US" sz="2800" baseline="30000"/>
              <a:t>1</a:t>
            </a:r>
            <a:r>
              <a:rPr lang="en-US" sz="2800"/>
              <a:t>/</a:t>
            </a:r>
            <a:r>
              <a:rPr lang="en-US" sz="2800" baseline="-25000"/>
              <a:t>2</a:t>
            </a:r>
            <a:r>
              <a:rPr lang="en-US" sz="2800"/>
              <a:t>mv</a:t>
            </a:r>
            <a:r>
              <a:rPr lang="en-US" sz="2800" baseline="30000"/>
              <a:t>2  </a:t>
            </a:r>
            <a:r>
              <a:rPr lang="en-US" sz="2800"/>
              <a:t>= </a:t>
            </a:r>
            <a:r>
              <a:rPr lang="en-US" sz="2800" baseline="30000"/>
              <a:t>1</a:t>
            </a:r>
            <a:r>
              <a:rPr lang="en-US" sz="2800"/>
              <a:t>/</a:t>
            </a:r>
            <a:r>
              <a:rPr lang="en-US" sz="2800" baseline="-25000"/>
              <a:t>2</a:t>
            </a:r>
            <a:r>
              <a:rPr lang="en-US" sz="2800"/>
              <a:t>(4.0 kg)(9.0 m/s)</a:t>
            </a:r>
            <a:r>
              <a:rPr lang="en-US" sz="2800" baseline="30000"/>
              <a:t>2 </a:t>
            </a:r>
            <a:r>
              <a:rPr lang="en-US" sz="2800"/>
              <a:t>= 162 J</a:t>
            </a:r>
            <a:endParaRPr lang="en-US" sz="2800" baseline="30000"/>
          </a:p>
          <a:p>
            <a:pPr eaLnBrk="0" hangingPunct="0"/>
            <a:r>
              <a:rPr lang="en-US" sz="2800"/>
              <a:t>So the increase is 162 – 72 = 90. J increase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04800" y="136525"/>
            <a:ext cx="8534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A 4.0 kg shot is sped up from 6.0 m/s to 9.0 m/s.  What is the change in kinetic energy?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026"/>
          <p:cNvSpPr txBox="1">
            <a:spLocks noChangeArrowheads="1"/>
          </p:cNvSpPr>
          <p:nvPr/>
        </p:nvSpPr>
        <p:spPr bwMode="auto">
          <a:xfrm>
            <a:off x="304800" y="0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Gravitational Potential Energy</a:t>
            </a:r>
            <a:endParaRPr lang="en-US" sz="1800"/>
          </a:p>
        </p:txBody>
      </p:sp>
      <p:sp>
        <p:nvSpPr>
          <p:cNvPr id="112644" name="Text Box 1028"/>
          <p:cNvSpPr txBox="1">
            <a:spLocks noChangeArrowheads="1"/>
          </p:cNvSpPr>
          <p:nvPr/>
        </p:nvSpPr>
        <p:spPr bwMode="auto">
          <a:xfrm>
            <a:off x="4724400" y="914400"/>
            <a:ext cx="4191000" cy="20415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u="sng"/>
              <a:t>Lifting a box of mass m:</a:t>
            </a:r>
          </a:p>
          <a:p>
            <a:r>
              <a:rPr lang="en-US" sz="3200"/>
              <a:t>W = Fs = energy given</a:t>
            </a:r>
          </a:p>
          <a:p>
            <a:r>
              <a:rPr lang="en-US" sz="2800"/>
              <a:t>F = mg, s = </a:t>
            </a:r>
            <a:r>
              <a:rPr lang="en-US" sz="3200">
                <a:sym typeface="Symbol" pitchFamily="18" charset="2"/>
              </a:rPr>
              <a:t></a:t>
            </a:r>
            <a:r>
              <a:rPr lang="en-US" sz="3200"/>
              <a:t>h</a:t>
            </a:r>
          </a:p>
          <a:p>
            <a:r>
              <a:rPr lang="en-US" sz="3200"/>
              <a:t>W = Fs = mg</a:t>
            </a:r>
            <a:r>
              <a:rPr lang="en-US" sz="3200">
                <a:sym typeface="Symbol" pitchFamily="18" charset="2"/>
              </a:rPr>
              <a:t></a:t>
            </a:r>
            <a:r>
              <a:rPr lang="en-US" sz="3200"/>
              <a:t>h</a:t>
            </a:r>
          </a:p>
        </p:txBody>
      </p:sp>
      <p:sp>
        <p:nvSpPr>
          <p:cNvPr id="3077" name="Line 1047"/>
          <p:cNvSpPr>
            <a:spLocks noChangeShapeType="1"/>
          </p:cNvSpPr>
          <p:nvPr/>
        </p:nvSpPr>
        <p:spPr bwMode="auto">
          <a:xfrm>
            <a:off x="0" y="4114800"/>
            <a:ext cx="3962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Rectangle 1048"/>
          <p:cNvSpPr>
            <a:spLocks noChangeArrowheads="1"/>
          </p:cNvSpPr>
          <p:nvPr/>
        </p:nvSpPr>
        <p:spPr bwMode="auto">
          <a:xfrm>
            <a:off x="762000" y="1219200"/>
            <a:ext cx="1219200" cy="838200"/>
          </a:xfrm>
          <a:prstGeom prst="rect">
            <a:avLst/>
          </a:prstGeom>
          <a:solidFill>
            <a:srgbClr val="9933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/>
              <a:t>m</a:t>
            </a:r>
          </a:p>
        </p:txBody>
      </p:sp>
      <p:sp>
        <p:nvSpPr>
          <p:cNvPr id="3079" name="Line 1050"/>
          <p:cNvSpPr>
            <a:spLocks noChangeShapeType="1"/>
          </p:cNvSpPr>
          <p:nvPr/>
        </p:nvSpPr>
        <p:spPr bwMode="auto">
          <a:xfrm>
            <a:off x="1295400" y="20574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0" name="Text Box 1051"/>
          <p:cNvSpPr txBox="1">
            <a:spLocks noChangeArrowheads="1"/>
          </p:cNvSpPr>
          <p:nvPr/>
        </p:nvSpPr>
        <p:spPr bwMode="auto">
          <a:xfrm>
            <a:off x="1508125" y="2451100"/>
            <a:ext cx="804863" cy="762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ym typeface="Symbol" pitchFamily="18" charset="2"/>
              </a:rPr>
              <a:t></a:t>
            </a:r>
            <a:r>
              <a:rPr lang="en-US" sz="4400"/>
              <a:t>h</a:t>
            </a:r>
          </a:p>
        </p:txBody>
      </p:sp>
      <p:sp>
        <p:nvSpPr>
          <p:cNvPr id="112668" name="Text Box 1052"/>
          <p:cNvSpPr txBox="1">
            <a:spLocks noChangeArrowheads="1"/>
          </p:cNvSpPr>
          <p:nvPr/>
        </p:nvSpPr>
        <p:spPr bwMode="auto">
          <a:xfrm>
            <a:off x="441325" y="4191000"/>
            <a:ext cx="6396038" cy="25288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ym typeface="Symbol" pitchFamily="18" charset="2"/>
              </a:rPr>
              <a:t></a:t>
            </a:r>
            <a:r>
              <a:rPr lang="en-US" sz="3200"/>
              <a:t>E</a:t>
            </a:r>
            <a:r>
              <a:rPr lang="en-US" sz="3200" baseline="-25000"/>
              <a:t>p</a:t>
            </a:r>
            <a:r>
              <a:rPr lang="en-US" sz="3200"/>
              <a:t> = mg</a:t>
            </a:r>
            <a:r>
              <a:rPr lang="en-US" sz="3200">
                <a:sym typeface="Symbol" pitchFamily="18" charset="2"/>
              </a:rPr>
              <a:t></a:t>
            </a:r>
            <a:r>
              <a:rPr lang="en-US" sz="3200"/>
              <a:t>h</a:t>
            </a:r>
          </a:p>
          <a:p>
            <a:pPr lvl="1"/>
            <a:r>
              <a:rPr lang="en-US" sz="3200">
                <a:sym typeface="Symbol" pitchFamily="18" charset="2"/>
              </a:rPr>
              <a:t></a:t>
            </a:r>
            <a:r>
              <a:rPr lang="en-US" sz="3200"/>
              <a:t>E</a:t>
            </a:r>
            <a:r>
              <a:rPr lang="en-US" sz="3200" baseline="-25000"/>
              <a:t>p</a:t>
            </a:r>
            <a:r>
              <a:rPr lang="en-US" sz="3200"/>
              <a:t> - gravitational potential energy</a:t>
            </a:r>
          </a:p>
          <a:p>
            <a:pPr lvl="1"/>
            <a:r>
              <a:rPr lang="en-US" sz="3200">
                <a:sym typeface="Symbol" pitchFamily="18" charset="2"/>
              </a:rPr>
              <a:t></a:t>
            </a:r>
            <a:r>
              <a:rPr lang="en-US" sz="3200"/>
              <a:t>h - Change in height</a:t>
            </a:r>
          </a:p>
          <a:p>
            <a:pPr lvl="1"/>
            <a:r>
              <a:rPr lang="en-US" sz="3200"/>
              <a:t>m - Mass</a:t>
            </a:r>
          </a:p>
          <a:p>
            <a:pPr lvl="1"/>
            <a:r>
              <a:rPr lang="en-US" sz="3200"/>
              <a:t>g - 9.81 N/kg on Earth</a:t>
            </a:r>
          </a:p>
        </p:txBody>
      </p:sp>
      <p:sp>
        <p:nvSpPr>
          <p:cNvPr id="112669" name="Text Box 1053"/>
          <p:cNvSpPr txBox="1">
            <a:spLocks noChangeArrowheads="1"/>
          </p:cNvSpPr>
          <p:nvPr/>
        </p:nvSpPr>
        <p:spPr bwMode="auto">
          <a:xfrm>
            <a:off x="6842125" y="4079875"/>
            <a:ext cx="1417638" cy="1552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There are </a:t>
            </a:r>
          </a:p>
          <a:p>
            <a:r>
              <a:rPr lang="en-US"/>
              <a:t>two ways</a:t>
            </a:r>
          </a:p>
          <a:p>
            <a:r>
              <a:rPr lang="en-US"/>
              <a:t>to lift the </a:t>
            </a:r>
          </a:p>
          <a:p>
            <a:r>
              <a:rPr lang="en-US"/>
              <a:t>object...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2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2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2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2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 build="p" autoUpdateAnimBg="0"/>
      <p:bldP spid="112668" grpId="0" build="p" autoUpdateAnimBg="0"/>
      <p:bldP spid="11266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71513" y="1066800"/>
            <a:ext cx="7786687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Gravitational Potential Energy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endParaRPr lang="en-US" sz="4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4714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6.0 J</a:t>
            </a:r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04800" y="2133600"/>
            <a:ext cx="85344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>
                <a:sym typeface="Symbol" pitchFamily="18" charset="2"/>
              </a:rPr>
              <a:t></a:t>
            </a:r>
            <a:r>
              <a:rPr lang="en-US" sz="3200"/>
              <a:t>E</a:t>
            </a:r>
            <a:r>
              <a:rPr lang="en-US" sz="3200" baseline="-25000"/>
              <a:t>p</a:t>
            </a:r>
            <a:r>
              <a:rPr lang="en-US" sz="3200"/>
              <a:t> = mg</a:t>
            </a:r>
            <a:r>
              <a:rPr lang="en-US" sz="3200">
                <a:sym typeface="Symbol" pitchFamily="18" charset="2"/>
              </a:rPr>
              <a:t></a:t>
            </a:r>
            <a:r>
              <a:rPr lang="en-US" sz="3200"/>
              <a:t>h, </a:t>
            </a:r>
            <a:r>
              <a:rPr lang="en-US" sz="3200">
                <a:sym typeface="Symbol" pitchFamily="18" charset="2"/>
              </a:rPr>
              <a:t></a:t>
            </a:r>
            <a:r>
              <a:rPr lang="en-US" sz="3200"/>
              <a:t>h = .135 m</a:t>
            </a:r>
          </a:p>
          <a:p>
            <a:pPr eaLnBrk="0" hangingPunct="0"/>
            <a:r>
              <a:rPr lang="en-US" sz="3200">
                <a:sym typeface="Symbol" pitchFamily="18" charset="2"/>
              </a:rPr>
              <a:t></a:t>
            </a:r>
            <a:r>
              <a:rPr lang="en-US" sz="3200"/>
              <a:t>E</a:t>
            </a:r>
            <a:r>
              <a:rPr lang="en-US" sz="3200" baseline="-25000"/>
              <a:t>p</a:t>
            </a:r>
            <a:r>
              <a:rPr lang="en-US" sz="3200"/>
              <a:t> = (4.5 kg)(9.81 N/kg)(.135 m) = 5.959575 </a:t>
            </a:r>
          </a:p>
          <a:p>
            <a:pPr eaLnBrk="0" hangingPunct="0"/>
            <a:r>
              <a:rPr lang="en-US" sz="3200"/>
              <a:t>(6.0 J)</a:t>
            </a:r>
          </a:p>
        </p:txBody>
      </p:sp>
      <p:sp>
        <p:nvSpPr>
          <p:cNvPr id="5125" name="Text Box 23"/>
          <p:cNvSpPr txBox="1">
            <a:spLocks noChangeArrowheads="1"/>
          </p:cNvSpPr>
          <p:nvPr/>
        </p:nvSpPr>
        <p:spPr bwMode="auto">
          <a:xfrm>
            <a:off x="304800" y="136525"/>
            <a:ext cx="8534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What is the potential energy of a 4.5 kg bowling ball, 13.5 cm above the ground?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6080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2.14 m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304800" y="2286000"/>
            <a:ext cx="88392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>
                <a:sym typeface="Symbol" pitchFamily="18" charset="2"/>
              </a:rPr>
              <a:t></a:t>
            </a:r>
            <a:r>
              <a:rPr lang="en-US" sz="3200"/>
              <a:t>E</a:t>
            </a:r>
            <a:r>
              <a:rPr lang="en-US" sz="3200" baseline="-25000"/>
              <a:t>p</a:t>
            </a:r>
            <a:r>
              <a:rPr lang="en-US" sz="3200"/>
              <a:t> = mg</a:t>
            </a:r>
            <a:r>
              <a:rPr lang="en-US" sz="3200">
                <a:sym typeface="Symbol" pitchFamily="18" charset="2"/>
              </a:rPr>
              <a:t></a:t>
            </a:r>
            <a:r>
              <a:rPr lang="en-US" sz="3200"/>
              <a:t>h</a:t>
            </a:r>
          </a:p>
          <a:p>
            <a:pPr eaLnBrk="0" hangingPunct="0"/>
            <a:r>
              <a:rPr lang="en-US" sz="3200">
                <a:sym typeface="Symbol" pitchFamily="18" charset="2"/>
              </a:rPr>
              <a:t></a:t>
            </a:r>
            <a:r>
              <a:rPr lang="en-US" sz="3200"/>
              <a:t>h = </a:t>
            </a:r>
            <a:r>
              <a:rPr lang="en-US" sz="3200">
                <a:sym typeface="Symbol" pitchFamily="18" charset="2"/>
              </a:rPr>
              <a:t></a:t>
            </a:r>
            <a:r>
              <a:rPr lang="en-US" sz="3200"/>
              <a:t>E</a:t>
            </a:r>
            <a:r>
              <a:rPr lang="en-US" sz="3200" baseline="-25000"/>
              <a:t>p</a:t>
            </a:r>
            <a:r>
              <a:rPr lang="en-US" sz="3200"/>
              <a:t>/(mg) = (1573 J)/(75 kg)/(9.81 N/kg) </a:t>
            </a:r>
          </a:p>
          <a:p>
            <a:pPr eaLnBrk="0" hangingPunct="0"/>
            <a:r>
              <a:rPr lang="en-US" sz="3200"/>
              <a:t>= 2.13795…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04800" y="136525"/>
            <a:ext cx="8534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Toby Continued lifts a 75.0 kg box doing 1573 J of work.  What is the change in height of the box?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5270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65 kg</a:t>
            </a: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304800" y="2286000"/>
            <a:ext cx="85344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>
                <a:sym typeface="Symbol" pitchFamily="18" charset="2"/>
              </a:rPr>
              <a:t></a:t>
            </a:r>
            <a:r>
              <a:rPr lang="en-US" sz="3200"/>
              <a:t>E</a:t>
            </a:r>
            <a:r>
              <a:rPr lang="en-US" sz="3200" baseline="-25000"/>
              <a:t>p</a:t>
            </a:r>
            <a:r>
              <a:rPr lang="en-US" sz="3200"/>
              <a:t> = mg</a:t>
            </a:r>
            <a:r>
              <a:rPr lang="en-US" sz="3200">
                <a:sym typeface="Symbol" pitchFamily="18" charset="2"/>
              </a:rPr>
              <a:t></a:t>
            </a:r>
            <a:r>
              <a:rPr lang="en-US" sz="3200"/>
              <a:t>h</a:t>
            </a:r>
          </a:p>
          <a:p>
            <a:pPr eaLnBrk="0" hangingPunct="0"/>
            <a:r>
              <a:rPr lang="en-US" sz="3200"/>
              <a:t>m = </a:t>
            </a:r>
            <a:r>
              <a:rPr lang="en-US" sz="3200">
                <a:sym typeface="Symbol" pitchFamily="18" charset="2"/>
              </a:rPr>
              <a:t></a:t>
            </a:r>
            <a:r>
              <a:rPr lang="en-US" sz="3200"/>
              <a:t>E</a:t>
            </a:r>
            <a:r>
              <a:rPr lang="en-US" sz="3200" baseline="-25000"/>
              <a:t>p</a:t>
            </a:r>
            <a:r>
              <a:rPr lang="en-US" sz="3200"/>
              <a:t>/(g</a:t>
            </a:r>
            <a:r>
              <a:rPr lang="en-US" sz="3200">
                <a:sym typeface="Symbol" pitchFamily="18" charset="2"/>
              </a:rPr>
              <a:t></a:t>
            </a:r>
            <a:r>
              <a:rPr lang="en-US" sz="3200"/>
              <a:t>h) = (9555 J)/(9.81 N/kg)/(15 m)</a:t>
            </a:r>
          </a:p>
          <a:p>
            <a:pPr eaLnBrk="0" hangingPunct="0"/>
            <a:r>
              <a:rPr lang="en-US" sz="3200"/>
              <a:t>= 64.9337…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04800" y="136525"/>
            <a:ext cx="853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Colin Host lifts himself up 15 m doing 9555 J of work.  What is his mass?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050"/>
          <p:cNvSpPr txBox="1">
            <a:spLocks noChangeArrowheads="1"/>
          </p:cNvSpPr>
          <p:nvPr/>
        </p:nvSpPr>
        <p:spPr bwMode="auto">
          <a:xfrm>
            <a:off x="304800" y="0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Kinetic Energy</a:t>
            </a:r>
            <a:endParaRPr lang="en-US" sz="1800"/>
          </a:p>
        </p:txBody>
      </p:sp>
      <p:sp>
        <p:nvSpPr>
          <p:cNvPr id="113668" name="Text Box 2052"/>
          <p:cNvSpPr txBox="1">
            <a:spLocks noChangeArrowheads="1"/>
          </p:cNvSpPr>
          <p:nvPr/>
        </p:nvSpPr>
        <p:spPr bwMode="auto">
          <a:xfrm>
            <a:off x="76200" y="2286000"/>
            <a:ext cx="8839200" cy="32639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u="sng"/>
              <a:t>Speeding up a box of mass m with force F </a:t>
            </a:r>
          </a:p>
          <a:p>
            <a:r>
              <a:rPr lang="en-US" sz="2800"/>
              <a:t>W = Fs = energy given</a:t>
            </a:r>
          </a:p>
          <a:p>
            <a:r>
              <a:rPr lang="en-US"/>
              <a:t>F = ma, s = </a:t>
            </a:r>
            <a:r>
              <a:rPr lang="en-US" sz="2800">
                <a:sym typeface="Symbol" pitchFamily="18" charset="2"/>
              </a:rPr>
              <a:t>d</a:t>
            </a:r>
            <a:endParaRPr lang="en-US" sz="2800"/>
          </a:p>
          <a:p>
            <a:r>
              <a:rPr lang="en-US" sz="2800"/>
              <a:t>W = (ma)d</a:t>
            </a:r>
          </a:p>
          <a:p>
            <a:r>
              <a:rPr lang="en-US" sz="2800"/>
              <a:t>v</a:t>
            </a:r>
            <a:r>
              <a:rPr lang="en-US" sz="2800" baseline="30000"/>
              <a:t>2</a:t>
            </a:r>
            <a:r>
              <a:rPr lang="en-US" sz="2800"/>
              <a:t> = u</a:t>
            </a:r>
            <a:r>
              <a:rPr lang="en-US" sz="2800" baseline="30000"/>
              <a:t>2</a:t>
            </a:r>
            <a:r>
              <a:rPr lang="en-US" sz="2800"/>
              <a:t> + 2as, d = v</a:t>
            </a:r>
            <a:r>
              <a:rPr lang="en-US" sz="2800" baseline="30000"/>
              <a:t>2</a:t>
            </a:r>
            <a:r>
              <a:rPr lang="en-US" sz="2800"/>
              <a:t>/(2a)  (if u = 0)</a:t>
            </a:r>
          </a:p>
          <a:p>
            <a:r>
              <a:rPr lang="en-US" sz="2800"/>
              <a:t>W = (ma)</a:t>
            </a:r>
            <a:r>
              <a:rPr lang="en-US" sz="3600"/>
              <a:t>(</a:t>
            </a:r>
            <a:r>
              <a:rPr lang="en-US" sz="2800"/>
              <a:t>v</a:t>
            </a:r>
            <a:r>
              <a:rPr lang="en-US" sz="2800" baseline="30000"/>
              <a:t>2</a:t>
            </a:r>
            <a:r>
              <a:rPr lang="en-US" sz="2800"/>
              <a:t>/(2a)</a:t>
            </a:r>
            <a:r>
              <a:rPr lang="en-US" sz="3600"/>
              <a:t>) </a:t>
            </a:r>
            <a:r>
              <a:rPr lang="en-US" sz="2800"/>
              <a:t>= mv</a:t>
            </a:r>
            <a:r>
              <a:rPr lang="en-US" sz="2800" baseline="30000"/>
              <a:t>2</a:t>
            </a:r>
            <a:r>
              <a:rPr lang="en-US" sz="2800"/>
              <a:t>/2 = </a:t>
            </a:r>
            <a:r>
              <a:rPr lang="en-US" sz="2800" baseline="30000"/>
              <a:t>1</a:t>
            </a:r>
            <a:r>
              <a:rPr lang="en-US" sz="2800"/>
              <a:t>/</a:t>
            </a:r>
            <a:r>
              <a:rPr lang="en-US" sz="2800" baseline="-25000"/>
              <a:t>2</a:t>
            </a:r>
            <a:r>
              <a:rPr lang="en-US" sz="2800"/>
              <a:t>mv</a:t>
            </a:r>
            <a:r>
              <a:rPr lang="en-US" sz="2800" baseline="30000"/>
              <a:t>2</a:t>
            </a:r>
          </a:p>
          <a:p>
            <a:r>
              <a:rPr lang="en-US" sz="2800"/>
              <a:t>E</a:t>
            </a:r>
            <a:r>
              <a:rPr lang="en-US" sz="2800" baseline="-25000"/>
              <a:t>k</a:t>
            </a:r>
            <a:r>
              <a:rPr lang="en-US" sz="2800"/>
              <a:t> = </a:t>
            </a:r>
            <a:r>
              <a:rPr lang="en-US" sz="2800" baseline="30000"/>
              <a:t>1</a:t>
            </a:r>
            <a:r>
              <a:rPr lang="en-US" sz="2800"/>
              <a:t>/</a:t>
            </a:r>
            <a:r>
              <a:rPr lang="en-US" sz="2800" baseline="-25000"/>
              <a:t>2</a:t>
            </a:r>
            <a:r>
              <a:rPr lang="en-US" sz="2800"/>
              <a:t>mv</a:t>
            </a:r>
            <a:r>
              <a:rPr lang="en-US" sz="2800" baseline="30000"/>
              <a:t>2</a:t>
            </a:r>
            <a:endParaRPr lang="en-US" sz="3600" baseline="30000"/>
          </a:p>
        </p:txBody>
      </p:sp>
      <p:sp>
        <p:nvSpPr>
          <p:cNvPr id="8197" name="Line 2053"/>
          <p:cNvSpPr>
            <a:spLocks noChangeShapeType="1"/>
          </p:cNvSpPr>
          <p:nvPr/>
        </p:nvSpPr>
        <p:spPr bwMode="auto">
          <a:xfrm>
            <a:off x="0" y="20574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Rectangle 2054"/>
          <p:cNvSpPr>
            <a:spLocks noChangeArrowheads="1"/>
          </p:cNvSpPr>
          <p:nvPr/>
        </p:nvSpPr>
        <p:spPr bwMode="auto">
          <a:xfrm>
            <a:off x="6553200" y="1190625"/>
            <a:ext cx="1219200" cy="838200"/>
          </a:xfrm>
          <a:prstGeom prst="rect">
            <a:avLst/>
          </a:prstGeom>
          <a:solidFill>
            <a:srgbClr val="9933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/>
              <a:t>m</a:t>
            </a:r>
          </a:p>
        </p:txBody>
      </p:sp>
      <p:sp>
        <p:nvSpPr>
          <p:cNvPr id="113674" name="Text Box 2058"/>
          <p:cNvSpPr txBox="1">
            <a:spLocks noChangeArrowheads="1"/>
          </p:cNvSpPr>
          <p:nvPr/>
        </p:nvSpPr>
        <p:spPr bwMode="auto">
          <a:xfrm>
            <a:off x="1219200" y="6081713"/>
            <a:ext cx="6781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There are two ways to speed up the mass...</a:t>
            </a:r>
          </a:p>
        </p:txBody>
      </p:sp>
      <p:sp>
        <p:nvSpPr>
          <p:cNvPr id="8200" name="Line 2059"/>
          <p:cNvSpPr>
            <a:spLocks noChangeShapeType="1"/>
          </p:cNvSpPr>
          <p:nvPr/>
        </p:nvSpPr>
        <p:spPr bwMode="auto">
          <a:xfrm>
            <a:off x="5791200" y="1295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1" name="Line 2060"/>
          <p:cNvSpPr>
            <a:spLocks noChangeShapeType="1"/>
          </p:cNvSpPr>
          <p:nvPr/>
        </p:nvSpPr>
        <p:spPr bwMode="auto">
          <a:xfrm>
            <a:off x="5562600" y="1600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Line 2061"/>
          <p:cNvSpPr>
            <a:spLocks noChangeShapeType="1"/>
          </p:cNvSpPr>
          <p:nvPr/>
        </p:nvSpPr>
        <p:spPr bwMode="auto">
          <a:xfrm>
            <a:off x="5181600" y="1828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Line 2062"/>
          <p:cNvSpPr>
            <a:spLocks noChangeShapeType="1"/>
          </p:cNvSpPr>
          <p:nvPr/>
        </p:nvSpPr>
        <p:spPr bwMode="auto">
          <a:xfrm flipH="1">
            <a:off x="762000" y="990600"/>
            <a:ext cx="579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4" name="Text Box 2063"/>
          <p:cNvSpPr txBox="1">
            <a:spLocks noChangeArrowheads="1"/>
          </p:cNvSpPr>
          <p:nvPr/>
        </p:nvSpPr>
        <p:spPr bwMode="auto">
          <a:xfrm>
            <a:off x="3413125" y="958850"/>
            <a:ext cx="4127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d</a:t>
            </a:r>
          </a:p>
        </p:txBody>
      </p:sp>
      <p:sp>
        <p:nvSpPr>
          <p:cNvPr id="8205" name="Line 2064"/>
          <p:cNvSpPr>
            <a:spLocks noChangeShapeType="1"/>
          </p:cNvSpPr>
          <p:nvPr/>
        </p:nvSpPr>
        <p:spPr bwMode="auto">
          <a:xfrm>
            <a:off x="7772400" y="16002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6" name="Text Box 2065"/>
          <p:cNvSpPr txBox="1">
            <a:spLocks noChangeArrowheads="1"/>
          </p:cNvSpPr>
          <p:nvPr/>
        </p:nvSpPr>
        <p:spPr bwMode="auto">
          <a:xfrm>
            <a:off x="8213725" y="944563"/>
            <a:ext cx="409575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F</a:t>
            </a:r>
          </a:p>
        </p:txBody>
      </p:sp>
      <p:sp>
        <p:nvSpPr>
          <p:cNvPr id="8207" name="Text Box 2066"/>
          <p:cNvSpPr txBox="1">
            <a:spLocks noChangeArrowheads="1"/>
          </p:cNvSpPr>
          <p:nvPr/>
        </p:nvSpPr>
        <p:spPr bwMode="auto">
          <a:xfrm>
            <a:off x="6842125" y="400050"/>
            <a:ext cx="38735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v</a:t>
            </a:r>
          </a:p>
        </p:txBody>
      </p:sp>
      <p:sp>
        <p:nvSpPr>
          <p:cNvPr id="8208" name="Line 2067"/>
          <p:cNvSpPr>
            <a:spLocks noChangeShapeType="1"/>
          </p:cNvSpPr>
          <p:nvPr/>
        </p:nvSpPr>
        <p:spPr bwMode="auto">
          <a:xfrm>
            <a:off x="7239000" y="733425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3685" name="Text Box 2069"/>
          <p:cNvSpPr txBox="1">
            <a:spLocks noChangeArrowheads="1"/>
          </p:cNvSpPr>
          <p:nvPr/>
        </p:nvSpPr>
        <p:spPr bwMode="auto">
          <a:xfrm>
            <a:off x="5867400" y="2914650"/>
            <a:ext cx="3076575" cy="20415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E</a:t>
            </a:r>
            <a:r>
              <a:rPr lang="en-US" sz="3200" baseline="-25000"/>
              <a:t>k</a:t>
            </a:r>
            <a:r>
              <a:rPr lang="en-US" sz="3200"/>
              <a:t> = </a:t>
            </a:r>
            <a:r>
              <a:rPr lang="en-US" sz="3200" baseline="30000"/>
              <a:t>1</a:t>
            </a:r>
            <a:r>
              <a:rPr lang="en-US" sz="3200"/>
              <a:t>/</a:t>
            </a:r>
            <a:r>
              <a:rPr lang="en-US" sz="3200" baseline="-25000"/>
              <a:t>2</a:t>
            </a:r>
            <a:r>
              <a:rPr lang="en-US" sz="3200"/>
              <a:t>mv</a:t>
            </a:r>
            <a:r>
              <a:rPr lang="en-US" sz="3200" baseline="30000"/>
              <a:t>2</a:t>
            </a:r>
            <a:endParaRPr lang="en-US" sz="4000" baseline="30000"/>
          </a:p>
          <a:p>
            <a:pPr lvl="1"/>
            <a:r>
              <a:rPr lang="en-US" sz="3200"/>
              <a:t>E</a:t>
            </a:r>
            <a:r>
              <a:rPr lang="en-US" sz="3200" baseline="-25000"/>
              <a:t>k</a:t>
            </a:r>
            <a:r>
              <a:rPr lang="en-US"/>
              <a:t> - Kinetic energy</a:t>
            </a:r>
          </a:p>
          <a:p>
            <a:pPr lvl="1"/>
            <a:r>
              <a:rPr lang="en-US" sz="3200"/>
              <a:t>v</a:t>
            </a:r>
            <a:r>
              <a:rPr lang="en-US"/>
              <a:t>- velocity</a:t>
            </a:r>
          </a:p>
          <a:p>
            <a:pPr lvl="1"/>
            <a:r>
              <a:rPr lang="en-US" sz="3200"/>
              <a:t>m</a:t>
            </a:r>
            <a:r>
              <a:rPr lang="en-US"/>
              <a:t> - 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3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3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3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 build="p" autoUpdateAnimBg="0"/>
      <p:bldP spid="113674" grpId="0" autoUpdateAnimBg="0"/>
      <p:bldP spid="11368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543175" y="1066800"/>
            <a:ext cx="4043363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Kinetic Energy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endParaRPr lang="en-US" sz="4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5857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1960 J</a:t>
            </a: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304800" y="16002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E</a:t>
            </a:r>
            <a:r>
              <a:rPr lang="en-US" sz="3200" baseline="-25000"/>
              <a:t>k</a:t>
            </a:r>
            <a:r>
              <a:rPr lang="en-US" sz="3200"/>
              <a:t> = </a:t>
            </a:r>
            <a:r>
              <a:rPr lang="en-US" sz="3200" baseline="30000"/>
              <a:t>1</a:t>
            </a:r>
            <a:r>
              <a:rPr lang="en-US" sz="3200"/>
              <a:t>/</a:t>
            </a:r>
            <a:r>
              <a:rPr lang="en-US" sz="3200" baseline="-25000"/>
              <a:t>2</a:t>
            </a:r>
            <a:r>
              <a:rPr lang="en-US" sz="3200"/>
              <a:t>mv</a:t>
            </a:r>
            <a:r>
              <a:rPr lang="en-US" sz="3200" baseline="30000"/>
              <a:t>2 </a:t>
            </a:r>
            <a:r>
              <a:rPr lang="en-US" sz="3200"/>
              <a:t>= </a:t>
            </a:r>
            <a:r>
              <a:rPr lang="en-US" sz="3200" baseline="30000"/>
              <a:t>1</a:t>
            </a:r>
            <a:r>
              <a:rPr lang="en-US" sz="3200"/>
              <a:t>/</a:t>
            </a:r>
            <a:r>
              <a:rPr lang="en-US" sz="3200" baseline="-25000"/>
              <a:t>2</a:t>
            </a:r>
            <a:r>
              <a:rPr lang="en-US" sz="3200"/>
              <a:t>(.0042 kg)(965 m/s)</a:t>
            </a:r>
            <a:r>
              <a:rPr lang="en-US" sz="3200" baseline="30000"/>
              <a:t>2 </a:t>
            </a:r>
            <a:r>
              <a:rPr lang="en-US" sz="3200"/>
              <a:t>= 1955.5725</a:t>
            </a:r>
          </a:p>
          <a:p>
            <a:r>
              <a:rPr lang="en-US" sz="3200"/>
              <a:t>(1960 J)</a:t>
            </a:r>
            <a:endParaRPr lang="en-US" sz="3200" baseline="3000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04800" y="136525"/>
            <a:ext cx="853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What is the kinetic energy of a 4.20 g bullet going 965 m/s?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</TotalTime>
  <Words>489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279</cp:revision>
  <dcterms:created xsi:type="dcterms:W3CDTF">2001-03-01T17:38:38Z</dcterms:created>
  <dcterms:modified xsi:type="dcterms:W3CDTF">2017-12-14T23:21:48Z</dcterms:modified>
</cp:coreProperties>
</file>