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81" r:id="rId2"/>
    <p:sldId id="283" r:id="rId3"/>
    <p:sldId id="284" r:id="rId4"/>
    <p:sldId id="276" r:id="rId5"/>
    <p:sldId id="282" r:id="rId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41" autoAdjust="0"/>
    <p:restoredTop sz="94627" autoAdjust="0"/>
  </p:normalViewPr>
  <p:slideViewPr>
    <p:cSldViewPr>
      <p:cViewPr>
        <p:scale>
          <a:sx n="125" d="100"/>
          <a:sy n="125" d="100"/>
        </p:scale>
        <p:origin x="-392" y="-46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52BCA-8A15-426E-9834-818FA7BFC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F0BBE-508F-47D1-929F-7F8406D09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50312-0D92-4F2F-B0E9-49ACF2226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01AD5-2996-4E95-A9B9-E32EFC18D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80F87-99A7-41C1-9101-F56D7B66C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C9CF5-9F35-40BF-BEC7-DB8762546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C6072-35BD-4645-8380-6A4B8B792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0B67-77E1-4FB6-B50A-4F4A41084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E3B35-B6C8-4527-8AB3-EAA7B21C7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B0886-BB49-4A39-899A-88DEBC271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3A8B7-0C7E-4257-A59A-928B9701F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86F759-B5B7-432E-8E41-6C5997843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2400" y="0"/>
            <a:ext cx="4442242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Johannes Kepler	1571 - 1630</a:t>
            </a:r>
          </a:p>
          <a:p>
            <a:r>
              <a:rPr lang="en-US"/>
              <a:t>Tycho Brahe		1546 - 1601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52401" y="825500"/>
            <a:ext cx="46963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Kepler’s 3 laws of planetary motion: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52400" y="3175000"/>
            <a:ext cx="8045450" cy="1206500"/>
            <a:chOff x="96" y="816"/>
            <a:chExt cx="5068" cy="912"/>
          </a:xfrm>
        </p:grpSpPr>
        <p:sp>
          <p:nvSpPr>
            <p:cNvPr id="3102" name="Text Box 4"/>
            <p:cNvSpPr txBox="1">
              <a:spLocks noChangeArrowheads="1"/>
            </p:cNvSpPr>
            <p:nvPr/>
          </p:nvSpPr>
          <p:spPr bwMode="auto">
            <a:xfrm>
              <a:off x="96" y="1056"/>
              <a:ext cx="2267" cy="6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1. Orbits are ellipses.  </a:t>
              </a:r>
            </a:p>
            <a:p>
              <a:r>
                <a:rPr lang="en-US" dirty="0"/>
                <a:t>(Central body a focal point)</a:t>
              </a:r>
            </a:p>
          </p:txBody>
        </p:sp>
        <p:grpSp>
          <p:nvGrpSpPr>
            <p:cNvPr id="3103" name="Group 9"/>
            <p:cNvGrpSpPr>
              <a:grpSpLocks/>
            </p:cNvGrpSpPr>
            <p:nvPr/>
          </p:nvGrpSpPr>
          <p:grpSpPr bwMode="auto">
            <a:xfrm>
              <a:off x="3120" y="816"/>
              <a:ext cx="2044" cy="912"/>
              <a:chOff x="3120" y="1488"/>
              <a:chExt cx="2044" cy="912"/>
            </a:xfrm>
          </p:grpSpPr>
          <p:sp>
            <p:nvSpPr>
              <p:cNvPr id="3104" name="Oval 5"/>
              <p:cNvSpPr>
                <a:spLocks noChangeArrowheads="1"/>
              </p:cNvSpPr>
              <p:nvPr/>
            </p:nvSpPr>
            <p:spPr bwMode="auto">
              <a:xfrm>
                <a:off x="3120" y="1488"/>
                <a:ext cx="1920" cy="91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5" name="Oval 6"/>
              <p:cNvSpPr>
                <a:spLocks noChangeArrowheads="1"/>
              </p:cNvSpPr>
              <p:nvPr/>
            </p:nvSpPr>
            <p:spPr bwMode="auto">
              <a:xfrm>
                <a:off x="3508" y="1874"/>
                <a:ext cx="144" cy="144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6" name="Oval 7"/>
              <p:cNvSpPr>
                <a:spLocks noChangeArrowheads="1"/>
              </p:cNvSpPr>
              <p:nvPr/>
            </p:nvSpPr>
            <p:spPr bwMode="auto">
              <a:xfrm>
                <a:off x="4924" y="2112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7" name="Line 8"/>
              <p:cNvSpPr>
                <a:spLocks noChangeShapeType="1"/>
              </p:cNvSpPr>
              <p:nvPr/>
            </p:nvSpPr>
            <p:spPr bwMode="auto">
              <a:xfrm flipV="1">
                <a:off x="4972" y="1872"/>
                <a:ext cx="192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0"/>
            <a:ext cx="1574800" cy="20472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4031" y="0"/>
            <a:ext cx="1799969" cy="2241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2400" y="0"/>
            <a:ext cx="4442242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Johannes Kepler	1571 - 1630</a:t>
            </a:r>
          </a:p>
          <a:p>
            <a:r>
              <a:rPr lang="en-US"/>
              <a:t>Tycho Brahe		1546 - 1601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52401" y="825500"/>
            <a:ext cx="46963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Kepler’s 3 laws of planetary motion: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52400" y="1257300"/>
            <a:ext cx="7848600" cy="1390385"/>
            <a:chOff x="96" y="2016"/>
            <a:chExt cx="4944" cy="1051"/>
          </a:xfrm>
        </p:grpSpPr>
        <p:sp>
          <p:nvSpPr>
            <p:cNvPr id="3090" name="Text Box 11"/>
            <p:cNvSpPr txBox="1">
              <a:spLocks noChangeArrowheads="1"/>
            </p:cNvSpPr>
            <p:nvPr/>
          </p:nvSpPr>
          <p:spPr bwMode="auto">
            <a:xfrm>
              <a:off x="96" y="2160"/>
              <a:ext cx="1951" cy="9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2. Objects sweep equal </a:t>
              </a:r>
            </a:p>
            <a:p>
              <a:r>
                <a:rPr lang="en-US" dirty="0"/>
                <a:t>area in equal time</a:t>
              </a:r>
            </a:p>
            <a:p>
              <a:r>
                <a:rPr lang="en-US" dirty="0"/>
                <a:t>(closer = faster)</a:t>
              </a: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3120" y="2016"/>
              <a:ext cx="1920" cy="912"/>
              <a:chOff x="3120" y="3024"/>
              <a:chExt cx="1920" cy="912"/>
            </a:xfrm>
          </p:grpSpPr>
          <p:sp>
            <p:nvSpPr>
              <p:cNvPr id="3092" name="Oval 15"/>
              <p:cNvSpPr>
                <a:spLocks noChangeArrowheads="1"/>
              </p:cNvSpPr>
              <p:nvPr/>
            </p:nvSpPr>
            <p:spPr bwMode="auto">
              <a:xfrm>
                <a:off x="3120" y="3024"/>
                <a:ext cx="1920" cy="91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Oval 16"/>
              <p:cNvSpPr>
                <a:spLocks noChangeArrowheads="1"/>
              </p:cNvSpPr>
              <p:nvPr/>
            </p:nvSpPr>
            <p:spPr bwMode="auto">
              <a:xfrm>
                <a:off x="3508" y="3410"/>
                <a:ext cx="144" cy="144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Oval 17"/>
              <p:cNvSpPr>
                <a:spLocks noChangeArrowheads="1"/>
              </p:cNvSpPr>
              <p:nvPr/>
            </p:nvSpPr>
            <p:spPr bwMode="auto">
              <a:xfrm>
                <a:off x="4924" y="36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Oval 19"/>
              <p:cNvSpPr>
                <a:spLocks noChangeArrowheads="1"/>
              </p:cNvSpPr>
              <p:nvPr/>
            </p:nvSpPr>
            <p:spPr bwMode="auto">
              <a:xfrm>
                <a:off x="4904" y="3252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Oval 20"/>
              <p:cNvSpPr>
                <a:spLocks noChangeArrowheads="1"/>
              </p:cNvSpPr>
              <p:nvPr/>
            </p:nvSpPr>
            <p:spPr bwMode="auto">
              <a:xfrm>
                <a:off x="3486" y="3810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7" name="Oval 21"/>
              <p:cNvSpPr>
                <a:spLocks noChangeArrowheads="1"/>
              </p:cNvSpPr>
              <p:nvPr/>
            </p:nvSpPr>
            <p:spPr bwMode="auto">
              <a:xfrm>
                <a:off x="3476" y="3102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8" name="Line 23"/>
              <p:cNvSpPr>
                <a:spLocks noChangeShapeType="1"/>
              </p:cNvSpPr>
              <p:nvPr/>
            </p:nvSpPr>
            <p:spPr bwMode="auto">
              <a:xfrm>
                <a:off x="3504" y="3120"/>
                <a:ext cx="96" cy="38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Line 24"/>
              <p:cNvSpPr>
                <a:spLocks noChangeShapeType="1"/>
              </p:cNvSpPr>
              <p:nvPr/>
            </p:nvSpPr>
            <p:spPr bwMode="auto">
              <a:xfrm flipH="1">
                <a:off x="3504" y="3456"/>
                <a:ext cx="96" cy="38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25"/>
              <p:cNvSpPr>
                <a:spLocks noChangeShapeType="1"/>
              </p:cNvSpPr>
              <p:nvPr/>
            </p:nvSpPr>
            <p:spPr bwMode="auto">
              <a:xfrm flipH="1">
                <a:off x="3598" y="3264"/>
                <a:ext cx="1342" cy="19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Line 26"/>
              <p:cNvSpPr>
                <a:spLocks noChangeShapeType="1"/>
              </p:cNvSpPr>
              <p:nvPr/>
            </p:nvSpPr>
            <p:spPr bwMode="auto">
              <a:xfrm flipH="1" flipV="1">
                <a:off x="3600" y="3456"/>
                <a:ext cx="1344" cy="19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2400" y="0"/>
            <a:ext cx="4442242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Johannes Kepler	1571 - 1630</a:t>
            </a:r>
          </a:p>
          <a:p>
            <a:r>
              <a:rPr lang="en-US"/>
              <a:t>Tycho Brahe		1546 - 1601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52401" y="825500"/>
            <a:ext cx="46963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Kepler’s 3 laws of planetary motion:</a:t>
            </a:r>
          </a:p>
        </p:txBody>
      </p: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288925" y="1333500"/>
            <a:ext cx="6797675" cy="1587500"/>
            <a:chOff x="182" y="2978"/>
            <a:chExt cx="4476" cy="1200"/>
          </a:xfrm>
        </p:grpSpPr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182" y="2978"/>
              <a:ext cx="4476" cy="1200"/>
              <a:chOff x="182" y="2978"/>
              <a:chExt cx="4476" cy="1200"/>
            </a:xfrm>
          </p:grpSpPr>
          <p:sp>
            <p:nvSpPr>
              <p:cNvPr id="3081" name="Text Box 29"/>
              <p:cNvSpPr txBox="1">
                <a:spLocks noChangeArrowheads="1"/>
              </p:cNvSpPr>
              <p:nvPr/>
            </p:nvSpPr>
            <p:spPr bwMode="auto">
              <a:xfrm>
                <a:off x="182" y="3338"/>
                <a:ext cx="1612" cy="62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3. Period – Radius</a:t>
                </a:r>
              </a:p>
              <a:p>
                <a:r>
                  <a:rPr lang="en-US" dirty="0"/>
                  <a:t>(Derive from orbit)</a:t>
                </a:r>
              </a:p>
            </p:txBody>
          </p:sp>
          <p:sp>
            <p:nvSpPr>
              <p:cNvPr id="3082" name="Oval 30"/>
              <p:cNvSpPr>
                <a:spLocks noChangeArrowheads="1"/>
              </p:cNvSpPr>
              <p:nvPr/>
            </p:nvSpPr>
            <p:spPr bwMode="auto">
              <a:xfrm>
                <a:off x="2592" y="3504"/>
                <a:ext cx="144" cy="144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Oval 31"/>
              <p:cNvSpPr>
                <a:spLocks noChangeArrowheads="1"/>
              </p:cNvSpPr>
              <p:nvPr/>
            </p:nvSpPr>
            <p:spPr bwMode="auto">
              <a:xfrm>
                <a:off x="2257" y="3167"/>
                <a:ext cx="818" cy="81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Oval 32"/>
              <p:cNvSpPr>
                <a:spLocks noChangeArrowheads="1"/>
              </p:cNvSpPr>
              <p:nvPr/>
            </p:nvSpPr>
            <p:spPr bwMode="auto">
              <a:xfrm>
                <a:off x="2064" y="2978"/>
                <a:ext cx="1200" cy="1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Line 33"/>
              <p:cNvSpPr>
                <a:spLocks noChangeShapeType="1"/>
              </p:cNvSpPr>
              <p:nvPr/>
            </p:nvSpPr>
            <p:spPr bwMode="auto">
              <a:xfrm flipH="1" flipV="1">
                <a:off x="2400" y="3264"/>
                <a:ext cx="24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Line 34"/>
              <p:cNvSpPr>
                <a:spLocks noChangeShapeType="1"/>
              </p:cNvSpPr>
              <p:nvPr/>
            </p:nvSpPr>
            <p:spPr bwMode="auto">
              <a:xfrm flipV="1">
                <a:off x="2688" y="3024"/>
                <a:ext cx="96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Text Box 35"/>
              <p:cNvSpPr txBox="1">
                <a:spLocks noChangeArrowheads="1"/>
              </p:cNvSpPr>
              <p:nvPr/>
            </p:nvSpPr>
            <p:spPr bwMode="auto">
              <a:xfrm>
                <a:off x="2726" y="3194"/>
                <a:ext cx="310" cy="34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R</a:t>
                </a:r>
                <a:r>
                  <a:rPr lang="en-US" baseline="-25000"/>
                  <a:t>2</a:t>
                </a:r>
              </a:p>
            </p:txBody>
          </p:sp>
          <p:sp>
            <p:nvSpPr>
              <p:cNvPr id="3088" name="Text Box 36"/>
              <p:cNvSpPr txBox="1">
                <a:spLocks noChangeArrowheads="1"/>
              </p:cNvSpPr>
              <p:nvPr/>
            </p:nvSpPr>
            <p:spPr bwMode="auto">
              <a:xfrm>
                <a:off x="2256" y="3360"/>
                <a:ext cx="310" cy="34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R</a:t>
                </a:r>
                <a:r>
                  <a:rPr lang="en-US" baseline="-25000"/>
                  <a:t>1</a:t>
                </a:r>
              </a:p>
            </p:txBody>
          </p:sp>
          <p:sp>
            <p:nvSpPr>
              <p:cNvPr id="3089" name="Text Box 37"/>
              <p:cNvSpPr txBox="1">
                <a:spLocks noChangeArrowheads="1"/>
              </p:cNvSpPr>
              <p:nvPr/>
            </p:nvSpPr>
            <p:spPr bwMode="auto">
              <a:xfrm>
                <a:off x="3734" y="3242"/>
                <a:ext cx="924" cy="62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u="sng"/>
                  <a:t>R</a:t>
                </a:r>
                <a:r>
                  <a:rPr lang="en-US" baseline="-25000"/>
                  <a:t>1</a:t>
                </a:r>
                <a:r>
                  <a:rPr lang="en-US" baseline="30000"/>
                  <a:t>3</a:t>
                </a:r>
                <a:r>
                  <a:rPr lang="en-US"/>
                  <a:t>      </a:t>
                </a:r>
                <a:r>
                  <a:rPr lang="en-US" u="sng"/>
                  <a:t>R</a:t>
                </a:r>
                <a:r>
                  <a:rPr lang="en-US" baseline="-25000"/>
                  <a:t>2</a:t>
                </a:r>
                <a:r>
                  <a:rPr lang="en-US" baseline="30000"/>
                  <a:t>3</a:t>
                </a:r>
              </a:p>
              <a:p>
                <a:r>
                  <a:rPr lang="en-US"/>
                  <a:t>T</a:t>
                </a:r>
                <a:r>
                  <a:rPr lang="en-US" baseline="-25000"/>
                  <a:t>1</a:t>
                </a:r>
                <a:r>
                  <a:rPr lang="en-US" baseline="30000"/>
                  <a:t>2</a:t>
                </a:r>
                <a:r>
                  <a:rPr lang="en-US"/>
                  <a:t>      T</a:t>
                </a:r>
                <a:r>
                  <a:rPr lang="en-US" baseline="-25000"/>
                  <a:t>2</a:t>
                </a:r>
                <a:r>
                  <a:rPr lang="en-US" baseline="30000"/>
                  <a:t>2</a:t>
                </a:r>
              </a:p>
            </p:txBody>
          </p:sp>
        </p:grpSp>
        <p:sp>
          <p:nvSpPr>
            <p:cNvPr id="3080" name="Text Box 39"/>
            <p:cNvSpPr txBox="1">
              <a:spLocks noChangeArrowheads="1"/>
            </p:cNvSpPr>
            <p:nvPr/>
          </p:nvSpPr>
          <p:spPr bwMode="auto">
            <a:xfrm>
              <a:off x="4080" y="3388"/>
              <a:ext cx="225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458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What </a:t>
            </a:r>
            <a:r>
              <a:rPr lang="en-US" sz="2800" dirty="0"/>
              <a:t>is the radius of a geostationary orbit (T = 1 day)  if for the moon T = 27.4 days, R = 3.8 x 10</a:t>
            </a:r>
            <a:r>
              <a:rPr lang="en-US" sz="2800" baseline="30000" dirty="0"/>
              <a:t>8</a:t>
            </a:r>
            <a:r>
              <a:rPr lang="en-US" sz="2800" dirty="0"/>
              <a:t> m</a:t>
            </a:r>
          </a:p>
          <a:p>
            <a:endParaRPr lang="en-US" sz="2800" dirty="0"/>
          </a:p>
          <a:p>
            <a:r>
              <a:rPr lang="en-US" sz="2800" dirty="0"/>
              <a:t>R</a:t>
            </a:r>
            <a:r>
              <a:rPr lang="en-US" sz="2800" baseline="-25000" dirty="0"/>
              <a:t>1</a:t>
            </a:r>
            <a:r>
              <a:rPr lang="en-US" sz="2800" dirty="0"/>
              <a:t> = ??		R</a:t>
            </a:r>
            <a:r>
              <a:rPr lang="en-US" sz="2800" baseline="-25000" dirty="0"/>
              <a:t>2</a:t>
            </a:r>
            <a:r>
              <a:rPr lang="en-US" sz="2800" dirty="0"/>
              <a:t> = 3.8 x 10</a:t>
            </a:r>
            <a:r>
              <a:rPr lang="en-US" sz="2800" baseline="30000" dirty="0"/>
              <a:t>8</a:t>
            </a:r>
            <a:r>
              <a:rPr lang="en-US" sz="2800" dirty="0"/>
              <a:t> m</a:t>
            </a:r>
          </a:p>
          <a:p>
            <a:r>
              <a:rPr lang="en-US" sz="2800" dirty="0"/>
              <a:t>T</a:t>
            </a:r>
            <a:r>
              <a:rPr lang="en-US" sz="2800" baseline="-25000" dirty="0"/>
              <a:t>1</a:t>
            </a:r>
            <a:r>
              <a:rPr lang="en-US" sz="2800" dirty="0"/>
              <a:t> = 1 day		T</a:t>
            </a:r>
            <a:r>
              <a:rPr lang="en-US" sz="2800" baseline="-25000" dirty="0"/>
              <a:t>2</a:t>
            </a:r>
            <a:r>
              <a:rPr lang="en-US" sz="2800" dirty="0"/>
              <a:t> = 27.4 days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3708136"/>
            <a:ext cx="868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R</a:t>
            </a:r>
            <a:r>
              <a:rPr lang="en-US" sz="2800" baseline="-25000"/>
              <a:t>1</a:t>
            </a:r>
            <a:r>
              <a:rPr lang="en-US" sz="3200"/>
              <a:t> = (</a:t>
            </a:r>
            <a:r>
              <a:rPr lang="en-US" sz="2800"/>
              <a:t>R</a:t>
            </a:r>
            <a:r>
              <a:rPr lang="en-US" sz="2800" baseline="-25000"/>
              <a:t>2</a:t>
            </a:r>
            <a:r>
              <a:rPr lang="en-US" baseline="30000"/>
              <a:t>3</a:t>
            </a:r>
            <a:r>
              <a:rPr lang="en-US" sz="3200"/>
              <a:t>/</a:t>
            </a:r>
            <a:r>
              <a:rPr lang="en-US" sz="2800"/>
              <a:t>T</a:t>
            </a:r>
            <a:r>
              <a:rPr lang="en-US" sz="2800" baseline="-25000"/>
              <a:t>2</a:t>
            </a:r>
            <a:r>
              <a:rPr lang="en-US" baseline="30000"/>
              <a:t>2</a:t>
            </a:r>
            <a:r>
              <a:rPr lang="en-US" sz="3200"/>
              <a:t>*</a:t>
            </a:r>
            <a:r>
              <a:rPr lang="en-US" sz="2800"/>
              <a:t>T</a:t>
            </a:r>
            <a:r>
              <a:rPr lang="en-US" sz="2800" baseline="-25000"/>
              <a:t>1</a:t>
            </a:r>
            <a:r>
              <a:rPr lang="en-US" baseline="30000"/>
              <a:t>2</a:t>
            </a:r>
            <a:r>
              <a:rPr lang="en-US" sz="3200"/>
              <a:t>)</a:t>
            </a:r>
            <a:r>
              <a:rPr lang="en-US" sz="3200" baseline="30000"/>
              <a:t>(1/3)</a:t>
            </a:r>
            <a:r>
              <a:rPr lang="en-US" sz="3200"/>
              <a:t> = 41810294  = 4.2 x 10</a:t>
            </a:r>
            <a:r>
              <a:rPr lang="en-US" sz="3200" baseline="30000"/>
              <a:t>7</a:t>
            </a:r>
            <a:r>
              <a:rPr lang="en-US" sz="3200"/>
              <a:t> m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2401" y="5295900"/>
            <a:ext cx="89479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4.2 x 10</a:t>
            </a:r>
            <a:r>
              <a:rPr lang="en-US" sz="1200" baseline="30000" dirty="0"/>
              <a:t>7</a:t>
            </a:r>
            <a:r>
              <a:rPr lang="en-US" sz="1200" dirty="0"/>
              <a:t> m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2362730"/>
            <a:ext cx="1486304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R</a:t>
            </a:r>
            <a:r>
              <a:rPr lang="en-US" baseline="-25000"/>
              <a:t>1</a:t>
            </a:r>
            <a:r>
              <a:rPr lang="en-US" baseline="30000"/>
              <a:t>3</a:t>
            </a:r>
            <a:r>
              <a:rPr lang="en-US"/>
              <a:t>  =  </a:t>
            </a:r>
            <a:r>
              <a:rPr lang="en-US" u="sng"/>
              <a:t>R</a:t>
            </a:r>
            <a:r>
              <a:rPr lang="en-US" baseline="-25000"/>
              <a:t>2</a:t>
            </a:r>
            <a:r>
              <a:rPr lang="en-US" baseline="30000"/>
              <a:t>3</a:t>
            </a:r>
          </a:p>
          <a:p>
            <a:r>
              <a:rPr lang="en-US"/>
              <a:t>T</a:t>
            </a:r>
            <a:r>
              <a:rPr lang="en-US" baseline="-25000"/>
              <a:t>1</a:t>
            </a:r>
            <a:r>
              <a:rPr lang="en-US" baseline="30000"/>
              <a:t>2</a:t>
            </a:r>
            <a:r>
              <a:rPr lang="en-US"/>
              <a:t>  =  T</a:t>
            </a:r>
            <a:r>
              <a:rPr lang="en-US" baseline="-25000"/>
              <a:t>2</a:t>
            </a:r>
            <a:r>
              <a:rPr lang="en-US" baseline="30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458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Mars is 1.524 AUs from the sun.  If our year is 365.26 days long, how many earth days is Mars's year?</a:t>
            </a:r>
          </a:p>
          <a:p>
            <a:endParaRPr lang="en-US" sz="2800" dirty="0"/>
          </a:p>
          <a:p>
            <a:r>
              <a:rPr lang="en-US" sz="2800" dirty="0"/>
              <a:t>R</a:t>
            </a:r>
            <a:r>
              <a:rPr lang="en-US" sz="2800" baseline="-25000" dirty="0"/>
              <a:t>1</a:t>
            </a:r>
            <a:r>
              <a:rPr lang="en-US" sz="2800" dirty="0"/>
              <a:t> = 1.524 AU	R</a:t>
            </a:r>
            <a:r>
              <a:rPr lang="en-US" sz="2800" baseline="-25000" dirty="0"/>
              <a:t>2</a:t>
            </a:r>
            <a:r>
              <a:rPr lang="en-US" sz="2800" dirty="0"/>
              <a:t> = 1.000 AU</a:t>
            </a:r>
          </a:p>
          <a:p>
            <a:r>
              <a:rPr lang="en-US" sz="2800" dirty="0"/>
              <a:t>T</a:t>
            </a:r>
            <a:r>
              <a:rPr lang="en-US" sz="2800" baseline="-25000" dirty="0"/>
              <a:t>1</a:t>
            </a:r>
            <a:r>
              <a:rPr lang="en-US" sz="2800" dirty="0"/>
              <a:t> = ???		T</a:t>
            </a:r>
            <a:r>
              <a:rPr lang="en-US" sz="2800" baseline="-25000" dirty="0"/>
              <a:t>2</a:t>
            </a:r>
            <a:r>
              <a:rPr lang="en-US" sz="2800" dirty="0"/>
              <a:t> = 365.26 days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52400" y="5295900"/>
            <a:ext cx="85151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687.2 days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228600" y="2857500"/>
            <a:ext cx="1486304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/>
              <a:t>R</a:t>
            </a:r>
            <a:r>
              <a:rPr lang="en-US" baseline="-25000" dirty="0"/>
              <a:t>1</a:t>
            </a:r>
            <a:r>
              <a:rPr lang="en-US" baseline="30000" dirty="0"/>
              <a:t>3</a:t>
            </a:r>
            <a:r>
              <a:rPr lang="en-US" dirty="0"/>
              <a:t>  =  </a:t>
            </a:r>
            <a:r>
              <a:rPr lang="en-US" u="sng" dirty="0"/>
              <a:t>R</a:t>
            </a:r>
            <a:r>
              <a:rPr lang="en-US" baseline="-25000" dirty="0"/>
              <a:t>2</a:t>
            </a:r>
            <a:r>
              <a:rPr lang="en-US" baseline="30000" dirty="0"/>
              <a:t>3</a:t>
            </a:r>
          </a:p>
          <a:p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baseline="30000" dirty="0"/>
              <a:t>2</a:t>
            </a:r>
            <a:r>
              <a:rPr lang="en-US" dirty="0"/>
              <a:t>  =  T</a:t>
            </a:r>
            <a:r>
              <a:rPr lang="en-US" baseline="-25000" dirty="0"/>
              <a:t>2</a:t>
            </a:r>
            <a:r>
              <a:rPr lang="en-US" baseline="300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238</Words>
  <Application>Microsoft Office PowerPoint</Application>
  <PresentationFormat>On-screen Show (16:10)</PresentationFormat>
  <Paragraphs>36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Muriley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Chris</cp:lastModifiedBy>
  <cp:revision>72</cp:revision>
  <dcterms:created xsi:type="dcterms:W3CDTF">2016-11-29T21:31:08Z</dcterms:created>
  <dcterms:modified xsi:type="dcterms:W3CDTF">2016-11-29T21:32:17Z</dcterms:modified>
</cp:coreProperties>
</file>