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64" r:id="rId2"/>
    <p:sldId id="355" r:id="rId3"/>
    <p:sldId id="341" r:id="rId4"/>
    <p:sldId id="342" r:id="rId5"/>
    <p:sldId id="343" r:id="rId6"/>
    <p:sldId id="345" r:id="rId7"/>
    <p:sldId id="346" r:id="rId8"/>
    <p:sldId id="350" r:id="rId9"/>
    <p:sldId id="351" r:id="rId10"/>
    <p:sldId id="352" r:id="rId11"/>
    <p:sldId id="389" r:id="rId12"/>
    <p:sldId id="356" r:id="rId13"/>
    <p:sldId id="357" r:id="rId14"/>
    <p:sldId id="390" r:id="rId15"/>
    <p:sldId id="391" r:id="rId16"/>
    <p:sldId id="392" r:id="rId17"/>
    <p:sldId id="393" r:id="rId18"/>
    <p:sldId id="367" r:id="rId19"/>
    <p:sldId id="394" r:id="rId20"/>
    <p:sldId id="395" r:id="rId21"/>
    <p:sldId id="396" r:id="rId22"/>
    <p:sldId id="397" r:id="rId23"/>
    <p:sldId id="398" r:id="rId24"/>
    <p:sldId id="399" r:id="rId25"/>
    <p:sldId id="400" r:id="rId26"/>
    <p:sldId id="376" r:id="rId27"/>
    <p:sldId id="377" r:id="rId28"/>
    <p:sldId id="401" r:id="rId29"/>
    <p:sldId id="402" r:id="rId30"/>
    <p:sldId id="403" r:id="rId31"/>
    <p:sldId id="404" r:id="rId32"/>
    <p:sldId id="378" r:id="rId33"/>
    <p:sldId id="405" r:id="rId34"/>
    <p:sldId id="406" r:id="rId35"/>
    <p:sldId id="407" r:id="rId36"/>
    <p:sldId id="408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06" d="100"/>
          <a:sy n="106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2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3438FC-3FF2-4B36-A8D8-F9622F16A3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E3CC3-505F-4C8F-8331-84AC27A5FADC}" type="slidenum">
              <a:rPr lang="en-US"/>
              <a:pPr/>
              <a:t>32</a:t>
            </a:fld>
            <a:endParaRPr lang="en-US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C8FD6-58F9-461A-B4B9-88C322E14F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A71A9-A8CB-41C4-9CB5-FAD2C9992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89B16-7A14-4999-8CC5-E846AC2A7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C1473-C841-485A-8EA5-B76C5D1B1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29FBE-0667-4188-AFEA-112D2267E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8810F-A576-4F15-A89C-105BAA0DA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11C06-F2EC-46C4-BF70-7AA125E47B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CDD29-21FD-46D0-BEFE-C8A4963FA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0A318-5B24-45D8-B63D-AEF157DDB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16BDD-8236-46A8-BADB-33549B837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AE371-D38B-4BED-8B78-AAFC89DA41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D98709-20F6-4F88-BC3E-E8E9C310A4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6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Review for Dynamics test</a:t>
            </a:r>
            <a:endParaRPr lang="en-US" sz="3200"/>
          </a:p>
          <a:p>
            <a:r>
              <a:rPr lang="en-US" sz="4400">
                <a:hlinkClick r:id="rId2" action="ppaction://hlinksldjump"/>
              </a:rPr>
              <a:t>Page 1</a:t>
            </a:r>
            <a:r>
              <a:rPr lang="en-US" sz="4400"/>
              <a:t> - Net force with weight</a:t>
            </a:r>
          </a:p>
          <a:p>
            <a:r>
              <a:rPr lang="en-US" sz="4400">
                <a:hlinkClick r:id="rId3" action="ppaction://hlinksldjump"/>
              </a:rPr>
              <a:t>Page 2</a:t>
            </a:r>
            <a:r>
              <a:rPr lang="en-US" sz="4400"/>
              <a:t> - Friction on a level surface</a:t>
            </a:r>
          </a:p>
          <a:p>
            <a:r>
              <a:rPr lang="en-US" sz="4400">
                <a:hlinkClick r:id="rId4" action="ppaction://hlinksldjump"/>
              </a:rPr>
              <a:t>Page 3 </a:t>
            </a:r>
            <a:r>
              <a:rPr lang="en-US" sz="4400"/>
              <a:t>- Inclined Plane	</a:t>
            </a:r>
          </a:p>
          <a:p>
            <a:r>
              <a:rPr lang="en-US" sz="4400">
                <a:hlinkClick r:id="rId5" action="ppaction://hlinksldjump"/>
              </a:rPr>
              <a:t>Page 4 </a:t>
            </a:r>
            <a:r>
              <a:rPr lang="en-US" sz="4400"/>
              <a:t>- Statics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636 N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120. kg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7848600" y="1554163"/>
            <a:ext cx="4095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6248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F = ma, </a:t>
            </a:r>
          </a:p>
          <a:p>
            <a:r>
              <a:rPr lang="en-US" sz="2800" b="1"/>
              <a:t>wt = 1176 N downward</a:t>
            </a:r>
          </a:p>
          <a:p>
            <a:r>
              <a:rPr lang="en-US" sz="2800" b="1"/>
              <a:t>&lt;F – 1176 N&gt; = (120. kg)(-4.50 m/s/s)</a:t>
            </a:r>
          </a:p>
          <a:p>
            <a:r>
              <a:rPr lang="en-US" sz="2800" b="1"/>
              <a:t>F – 1176 N = -540 N</a:t>
            </a:r>
          </a:p>
          <a:p>
            <a:r>
              <a:rPr lang="en-US" sz="2800" b="1"/>
              <a:t>F = </a:t>
            </a:r>
            <a:r>
              <a:rPr lang="en-US" sz="2800" b="1" u="sng"/>
              <a:t>636 N</a:t>
            </a:r>
            <a:r>
              <a:rPr lang="en-US" sz="2800" b="1"/>
              <a:t> 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force:</a:t>
            </a:r>
            <a:endParaRPr lang="en-US" sz="3200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6096000" y="4114800"/>
            <a:ext cx="2962275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 = -4.50 m/s/s</a:t>
            </a:r>
          </a:p>
          <a:p>
            <a:r>
              <a:rPr lang="en-US" sz="3200"/>
              <a:t>(DOWNWARD)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508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16,900 N</a:t>
            </a: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120. kg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7848600" y="1554163"/>
            <a:ext cx="4095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304800" y="1811338"/>
            <a:ext cx="6248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First, suvat:</a:t>
            </a:r>
          </a:p>
          <a:p>
            <a:r>
              <a:rPr lang="en-US" b="1"/>
              <a:t>s = -1.85 m, u = -22.0 m/s, v = 0, a = ?</a:t>
            </a:r>
          </a:p>
          <a:p>
            <a:r>
              <a:rPr lang="en-US" b="1"/>
              <a:t>use v</a:t>
            </a:r>
            <a:r>
              <a:rPr lang="en-US" b="1" baseline="30000"/>
              <a:t>2</a:t>
            </a:r>
            <a:r>
              <a:rPr lang="en-US" b="1"/>
              <a:t> = u</a:t>
            </a:r>
            <a:r>
              <a:rPr lang="en-US" b="1" baseline="30000"/>
              <a:t>2</a:t>
            </a:r>
            <a:r>
              <a:rPr lang="en-US" b="1"/>
              <a:t> + 2as, a = +130.81 m/s/s</a:t>
            </a:r>
          </a:p>
          <a:p>
            <a:endParaRPr lang="en-US" b="1"/>
          </a:p>
          <a:p>
            <a:r>
              <a:rPr lang="en-US" b="1"/>
              <a:t>F = ma, </a:t>
            </a:r>
          </a:p>
          <a:p>
            <a:r>
              <a:rPr lang="en-US" b="1"/>
              <a:t>wt = 1176 N downward</a:t>
            </a:r>
          </a:p>
          <a:p>
            <a:r>
              <a:rPr lang="en-US" b="1"/>
              <a:t>&lt;F – 1176 N&gt; = (120. kg)(+130.81 m/s/s)</a:t>
            </a:r>
          </a:p>
          <a:p>
            <a:r>
              <a:rPr lang="en-US" b="1"/>
              <a:t>F – 1176 N = 15697 N</a:t>
            </a:r>
          </a:p>
          <a:p>
            <a:r>
              <a:rPr lang="en-US" b="1"/>
              <a:t>F = </a:t>
            </a:r>
            <a:r>
              <a:rPr lang="en-US" b="1" u="sng"/>
              <a:t>16873.2973  = 16,900 N</a:t>
            </a:r>
            <a:r>
              <a:rPr lang="en-US" b="1"/>
              <a:t> 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76200" y="-762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This box is going downwards at 22.0 m/s and is stopped in a distance of 1.85 m.  What must be the upwards force acting on it to stop it?</a:t>
            </a:r>
            <a:endParaRPr lang="en-US" sz="2800"/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6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6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6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6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6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6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6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6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2422525" y="1673225"/>
            <a:ext cx="6489700" cy="1679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Page 2 - Friction on the level</a:t>
            </a:r>
          </a:p>
          <a:p>
            <a:r>
              <a:rPr lang="en-US" sz="1600"/>
              <a:t>Label forces - weight, normal force exerted by surface, friction, applied force</a:t>
            </a:r>
          </a:p>
          <a:p>
            <a:r>
              <a:rPr lang="en-US" sz="1600"/>
              <a:t>Acceleration with an applied force</a:t>
            </a:r>
          </a:p>
          <a:p>
            <a:r>
              <a:rPr lang="en-US" sz="1600"/>
              <a:t>Force to get a certain acceleration</a:t>
            </a:r>
          </a:p>
          <a:p>
            <a:r>
              <a:rPr lang="en-US" sz="1600"/>
              <a:t>Force with suvat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80" name="Group 12"/>
          <p:cNvGrpSpPr>
            <a:grpSpLocks/>
          </p:cNvGrpSpPr>
          <p:nvPr/>
        </p:nvGrpSpPr>
        <p:grpSpPr bwMode="auto">
          <a:xfrm>
            <a:off x="1676400" y="1600200"/>
            <a:ext cx="7196138" cy="4000500"/>
            <a:chOff x="2966" y="2448"/>
            <a:chExt cx="4533" cy="2520"/>
          </a:xfrm>
        </p:grpSpPr>
        <p:pic>
          <p:nvPicPr>
            <p:cNvPr id="109581" name="Picture 13"/>
            <p:cNvPicPr>
              <a:picLocks noChangeAspect="1" noChangeArrowheads="1"/>
            </p:cNvPicPr>
            <p:nvPr/>
          </p:nvPicPr>
          <p:blipFill>
            <a:blip r:embed="rId2" cstate="print"/>
            <a:srcRect l="20000" t="20000" r="20000" b="20000"/>
            <a:stretch>
              <a:fillRect/>
            </a:stretch>
          </p:blipFill>
          <p:spPr bwMode="auto">
            <a:xfrm>
              <a:off x="3024" y="2448"/>
              <a:ext cx="2400" cy="137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</p:pic>
        <p:sp>
          <p:nvSpPr>
            <p:cNvPr id="109582" name="Text Box 14"/>
            <p:cNvSpPr txBox="1">
              <a:spLocks noChangeArrowheads="1"/>
            </p:cNvSpPr>
            <p:nvPr/>
          </p:nvSpPr>
          <p:spPr bwMode="auto">
            <a:xfrm>
              <a:off x="2966" y="3834"/>
              <a:ext cx="4533" cy="11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Usually the weight (level surfaces) – </a:t>
              </a:r>
            </a:p>
            <a:p>
              <a:r>
                <a:rPr lang="en-US" sz="2800"/>
                <a:t>also be sure to read section 4-6 in the book</a:t>
              </a:r>
            </a:p>
            <a:p>
              <a:r>
                <a:rPr lang="en-US" sz="2800"/>
                <a:t>There are also one with suvat – it is like net force</a:t>
              </a:r>
            </a:p>
            <a:p>
              <a:r>
                <a:rPr lang="en-US" sz="2800"/>
                <a:t>#5 and #7– better study them too.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35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.80 m/s/s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3581400" y="10668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>
            <a:off x="5105400" y="16002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 flipH="1">
            <a:off x="1676400" y="16002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6156325" y="85725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7.0 N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2209800" y="91440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3.0 N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304800" y="2362200"/>
            <a:ext cx="853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Making to the right +</a:t>
            </a:r>
          </a:p>
          <a:p>
            <a:r>
              <a:rPr lang="en-US" sz="4000" b="1"/>
              <a:t>&lt;7.0 N – 3.0 N&gt; = (5.0kg)a</a:t>
            </a:r>
          </a:p>
          <a:p>
            <a:r>
              <a:rPr lang="en-US" sz="4000" b="1"/>
              <a:t>4.0 N = (5.0kg)a</a:t>
            </a:r>
          </a:p>
          <a:p>
            <a:r>
              <a:rPr lang="en-US" sz="4000" b="1"/>
              <a:t>a = .80 m/s/s</a:t>
            </a: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85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-.17 m/s/s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581400" y="10668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23.0 kg</a:t>
            </a:r>
          </a:p>
        </p:txBody>
      </p:sp>
      <p:sp>
        <p:nvSpPr>
          <p:cNvPr id="149509" name="Line 5"/>
          <p:cNvSpPr>
            <a:spLocks noChangeShapeType="1"/>
          </p:cNvSpPr>
          <p:nvPr/>
        </p:nvSpPr>
        <p:spPr bwMode="auto">
          <a:xfrm>
            <a:off x="5105400" y="16002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 flipH="1">
            <a:off x="1676400" y="16002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6156325" y="85725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5.0 N</a:t>
            </a: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2209800" y="1020763"/>
            <a:ext cx="108743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3.0 N</a:t>
            </a: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304800" y="2362200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&lt;5.0 N – 3.0 N – 6.0 N&gt; = (23.0kg)a</a:t>
            </a:r>
          </a:p>
          <a:p>
            <a:r>
              <a:rPr lang="en-US" sz="4000" b="1"/>
              <a:t>-4.0 N = (23.0kg)a</a:t>
            </a:r>
          </a:p>
          <a:p>
            <a:r>
              <a:rPr lang="en-US" sz="4000" b="1"/>
              <a:t>a = -.1739 = -</a:t>
            </a:r>
            <a:r>
              <a:rPr lang="en-US" sz="4000" b="1" u="sng"/>
              <a:t>.17 m/s/s</a:t>
            </a:r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  <p:sp>
        <p:nvSpPr>
          <p:cNvPr id="149515" name="Line 11"/>
          <p:cNvSpPr>
            <a:spLocks noChangeShapeType="1"/>
          </p:cNvSpPr>
          <p:nvPr/>
        </p:nvSpPr>
        <p:spPr bwMode="auto">
          <a:xfrm flipH="1">
            <a:off x="533400" y="19050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2057400" y="1828800"/>
            <a:ext cx="1087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6.0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9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9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349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-13 N</a:t>
            </a: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3581400" y="10668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452 kg</a:t>
            </a:r>
          </a:p>
        </p:txBody>
      </p:sp>
      <p:sp>
        <p:nvSpPr>
          <p:cNvPr id="150533" name="Line 5"/>
          <p:cNvSpPr>
            <a:spLocks noChangeShapeType="1"/>
          </p:cNvSpPr>
          <p:nvPr/>
        </p:nvSpPr>
        <p:spPr bwMode="auto">
          <a:xfrm>
            <a:off x="5105400" y="16002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6096000" y="1066800"/>
            <a:ext cx="12906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67.3 N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4038600" y="457200"/>
            <a:ext cx="1203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 = ??</a:t>
            </a: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304800" y="2362200"/>
            <a:ext cx="853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&lt;67.3 N + F&gt; = (452 kg)(.12 m/s/s)</a:t>
            </a:r>
          </a:p>
          <a:p>
            <a:r>
              <a:rPr lang="en-US" sz="4000" b="1"/>
              <a:t>&lt;67.3 N + F&gt; = 54.24 N</a:t>
            </a:r>
          </a:p>
          <a:p>
            <a:r>
              <a:rPr lang="en-US" sz="4000" b="1"/>
              <a:t>F = 54.24 N  - 67.3 N </a:t>
            </a:r>
          </a:p>
          <a:p>
            <a:r>
              <a:rPr lang="en-US" sz="4000" b="1"/>
              <a:t>F = -13.06 = -</a:t>
            </a:r>
            <a:r>
              <a:rPr lang="en-US" sz="4000" b="1" u="sng"/>
              <a:t>13 N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other force:</a:t>
            </a:r>
            <a:endParaRPr lang="en-US" sz="3200"/>
          </a:p>
        </p:txBody>
      </p:sp>
      <p:sp>
        <p:nvSpPr>
          <p:cNvPr id="150538" name="Line 10"/>
          <p:cNvSpPr>
            <a:spLocks noChangeShapeType="1"/>
          </p:cNvSpPr>
          <p:nvPr/>
        </p:nvSpPr>
        <p:spPr bwMode="auto">
          <a:xfrm>
            <a:off x="5507038" y="2239963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5507038" y="2316163"/>
            <a:ext cx="2265362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 = .12 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111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-770 N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3581400" y="10668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2100 kg</a:t>
            </a:r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5105400" y="16002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6096000" y="1066800"/>
            <a:ext cx="11890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580 N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4162425" y="457200"/>
            <a:ext cx="10541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 ???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304800" y="2879725"/>
            <a:ext cx="8534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 = ma</a:t>
            </a:r>
          </a:p>
          <a:p>
            <a:r>
              <a:rPr lang="en-US" sz="3200" b="1"/>
              <a:t>&lt;580 N - 125 N + F&gt; = (2100 kg)(-.15 m/s/s)</a:t>
            </a:r>
          </a:p>
          <a:p>
            <a:r>
              <a:rPr lang="en-US" sz="3200" b="1"/>
              <a:t>455 N + F = -315 N</a:t>
            </a:r>
          </a:p>
          <a:p>
            <a:r>
              <a:rPr lang="en-US" sz="3200" b="1"/>
              <a:t>F = </a:t>
            </a:r>
            <a:r>
              <a:rPr lang="en-US" sz="3200" b="1" u="sng"/>
              <a:t>-770 N</a:t>
            </a:r>
            <a:r>
              <a:rPr lang="en-US" sz="3200" b="1"/>
              <a:t> (To the LEFT)</a:t>
            </a:r>
            <a:endParaRPr lang="en-US" sz="3200" b="1" u="sng"/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other force:</a:t>
            </a:r>
            <a:endParaRPr lang="en-US" sz="3200"/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3505200" y="2316163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3505200" y="2392363"/>
            <a:ext cx="2265363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 = .15 m/s/s</a:t>
            </a:r>
          </a:p>
        </p:txBody>
      </p:sp>
      <p:sp>
        <p:nvSpPr>
          <p:cNvPr id="151564" name="Line 12"/>
          <p:cNvSpPr>
            <a:spLocks noChangeShapeType="1"/>
          </p:cNvSpPr>
          <p:nvPr/>
        </p:nvSpPr>
        <p:spPr bwMode="auto">
          <a:xfrm flipH="1">
            <a:off x="2362200" y="1752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1905000" y="1828800"/>
            <a:ext cx="11890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125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2422525" y="1673225"/>
            <a:ext cx="5067300" cy="19240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Page 3 - Inclined planes</a:t>
            </a:r>
          </a:p>
          <a:p>
            <a:r>
              <a:rPr lang="en-US" sz="1600"/>
              <a:t>Acceleration down the ramp with no friction</a:t>
            </a:r>
          </a:p>
          <a:p>
            <a:r>
              <a:rPr lang="en-US" sz="1600"/>
              <a:t>Force with a certain acceleration down the plane</a:t>
            </a:r>
          </a:p>
          <a:p>
            <a:r>
              <a:rPr lang="en-US" sz="1600"/>
              <a:t>Force with a certain acceleration up the plane</a:t>
            </a:r>
          </a:p>
          <a:p>
            <a:r>
              <a:rPr lang="en-US" sz="1600"/>
              <a:t>Third force exerted with a certain acceleration</a:t>
            </a:r>
          </a:p>
          <a:p>
            <a:r>
              <a:rPr lang="en-US" sz="1600"/>
              <a:t>second force with suvat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152400" y="1981200"/>
            <a:ext cx="8991600" cy="4838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5.0 kg object rests on an inclined plane that makes an angle of 26</a:t>
            </a:r>
            <a:r>
              <a:rPr lang="en-US" baseline="30000"/>
              <a:t>o</a:t>
            </a:r>
            <a:r>
              <a:rPr lang="en-US"/>
              <a:t> with the horizontal.  Make up the plane positive.</a:t>
            </a:r>
          </a:p>
          <a:p>
            <a:pPr lvl="1"/>
            <a:r>
              <a:rPr lang="en-US"/>
              <a:t>A) What are the components of gravity parallel and perpendicular to the plane?</a:t>
            </a:r>
          </a:p>
          <a:p>
            <a:pPr lvl="1"/>
            <a:r>
              <a:rPr lang="en-US"/>
              <a:t>B) Were the block to slide with no friction down the plane, what would be its acceleration?</a:t>
            </a:r>
          </a:p>
          <a:p>
            <a:pPr lvl="1"/>
            <a:r>
              <a:rPr lang="en-US"/>
              <a:t>C) What force would make the block slide up the plane with an acceleration of 2.4 m/s/s?  (assume no friction)</a:t>
            </a:r>
          </a:p>
          <a:p>
            <a:pPr lvl="1"/>
            <a:r>
              <a:rPr lang="en-US"/>
              <a:t>D) What force in what direction would make the block slide down the plane with an acceleration of 5.2 m/s/s?</a:t>
            </a:r>
          </a:p>
          <a:p>
            <a:pPr lvl="1"/>
            <a:r>
              <a:rPr lang="en-US"/>
              <a:t>E) Suppose there were a friction force of 9.5 N, what force in what direction would make the block slide down the plane with an acceleration of 1.9 m/s/s?</a:t>
            </a:r>
          </a:p>
        </p:txBody>
      </p:sp>
      <p:grpSp>
        <p:nvGrpSpPr>
          <p:cNvPr id="152579" name="Group 3"/>
          <p:cNvGrpSpPr>
            <a:grpSpLocks/>
          </p:cNvGrpSpPr>
          <p:nvPr/>
        </p:nvGrpSpPr>
        <p:grpSpPr bwMode="auto">
          <a:xfrm>
            <a:off x="609600" y="457200"/>
            <a:ext cx="4495800" cy="1522413"/>
            <a:chOff x="384" y="288"/>
            <a:chExt cx="2832" cy="959"/>
          </a:xfrm>
        </p:grpSpPr>
        <p:grpSp>
          <p:nvGrpSpPr>
            <p:cNvPr id="152580" name="Group 4"/>
            <p:cNvGrpSpPr>
              <a:grpSpLocks/>
            </p:cNvGrpSpPr>
            <p:nvPr/>
          </p:nvGrpSpPr>
          <p:grpSpPr bwMode="auto">
            <a:xfrm rot="-900000">
              <a:off x="384" y="288"/>
              <a:ext cx="2832" cy="624"/>
              <a:chOff x="384" y="1344"/>
              <a:chExt cx="2832" cy="624"/>
            </a:xfrm>
          </p:grpSpPr>
          <p:sp>
            <p:nvSpPr>
              <p:cNvPr id="152581" name="Rectangle 5"/>
              <p:cNvSpPr>
                <a:spLocks noChangeArrowheads="1"/>
              </p:cNvSpPr>
              <p:nvPr/>
            </p:nvSpPr>
            <p:spPr bwMode="auto">
              <a:xfrm>
                <a:off x="2016" y="1344"/>
                <a:ext cx="672" cy="528"/>
              </a:xfrm>
              <a:prstGeom prst="rect">
                <a:avLst/>
              </a:prstGeom>
              <a:solidFill>
                <a:srgbClr val="CCFFFF"/>
              </a:solidFill>
              <a:ln w="762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5.0 kg</a:t>
                </a:r>
              </a:p>
            </p:txBody>
          </p:sp>
          <p:sp>
            <p:nvSpPr>
              <p:cNvPr id="152582" name="Rectangle 6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2832" cy="96"/>
              </a:xfrm>
              <a:prstGeom prst="rect">
                <a:avLst/>
              </a:prstGeom>
              <a:solidFill>
                <a:srgbClr val="333300"/>
              </a:solidFill>
              <a:ln w="762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2583" name="Line 7"/>
            <p:cNvSpPr>
              <a:spLocks noChangeShapeType="1"/>
            </p:cNvSpPr>
            <p:nvPr/>
          </p:nvSpPr>
          <p:spPr bwMode="auto">
            <a:xfrm>
              <a:off x="529" y="1247"/>
              <a:ext cx="110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2584" name="Arc 8"/>
            <p:cNvSpPr>
              <a:spLocks/>
            </p:cNvSpPr>
            <p:nvPr/>
          </p:nvSpPr>
          <p:spPr bwMode="auto">
            <a:xfrm rot="2923444">
              <a:off x="1392" y="1056"/>
              <a:ext cx="14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5" name="Text Box 9"/>
            <p:cNvSpPr txBox="1">
              <a:spLocks noChangeArrowheads="1"/>
            </p:cNvSpPr>
            <p:nvPr/>
          </p:nvSpPr>
          <p:spPr bwMode="auto">
            <a:xfrm>
              <a:off x="1718" y="938"/>
              <a:ext cx="37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26</a:t>
              </a:r>
              <a:r>
                <a:rPr lang="en-US" baseline="30000"/>
                <a:t>o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422525" y="1673225"/>
            <a:ext cx="5434013" cy="19240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Page 1 - elevator problem</a:t>
            </a:r>
          </a:p>
          <a:p>
            <a:r>
              <a:rPr lang="en-US" sz="1600"/>
              <a:t>Acceleration with a certain tension, </a:t>
            </a:r>
          </a:p>
          <a:p>
            <a:r>
              <a:rPr lang="en-US" sz="1600"/>
              <a:t>tension with an upward acceleration, </a:t>
            </a:r>
          </a:p>
          <a:p>
            <a:r>
              <a:rPr lang="en-US" sz="1600"/>
              <a:t>tension with a downward acceleration, </a:t>
            </a:r>
          </a:p>
          <a:p>
            <a:r>
              <a:rPr lang="en-US" sz="1600"/>
              <a:t>tension and acceleration with suvat, </a:t>
            </a:r>
          </a:p>
          <a:p>
            <a:r>
              <a:rPr lang="en-US" sz="1600"/>
              <a:t>tension and acceleration with suvat.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991600" cy="6203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A 5.0 kg object rests on an inclined plane that makes an angle of 26</a:t>
            </a:r>
            <a:r>
              <a:rPr lang="en-US" sz="1600" baseline="30000"/>
              <a:t>o</a:t>
            </a:r>
            <a:r>
              <a:rPr lang="en-US" sz="1600"/>
              <a:t> with the horizontal.  Make up the plane positive.</a:t>
            </a:r>
          </a:p>
          <a:p>
            <a:pPr lvl="1"/>
            <a:r>
              <a:rPr lang="en-US" sz="1600"/>
              <a:t>A) What are the components of gravity parallel and perpendicular to the plane?</a:t>
            </a:r>
          </a:p>
          <a:p>
            <a:pPr lvl="2"/>
            <a:r>
              <a:rPr lang="en-US" sz="1600"/>
              <a:t>mg sin</a:t>
            </a:r>
            <a:r>
              <a:rPr lang="el-GR" sz="1600">
                <a:cs typeface="Times New Roman" pitchFamily="18" charset="0"/>
              </a:rPr>
              <a:t>θ</a:t>
            </a:r>
            <a:r>
              <a:rPr lang="en-US" sz="1600">
                <a:cs typeface="Times New Roman" pitchFamily="18" charset="0"/>
              </a:rPr>
              <a:t> = F|| = </a:t>
            </a:r>
            <a:r>
              <a:rPr lang="el-GR" sz="1600">
                <a:cs typeface="Times New Roman" pitchFamily="18" charset="0"/>
              </a:rPr>
              <a:t>21.502</a:t>
            </a:r>
            <a:r>
              <a:rPr lang="en-US" sz="1600">
                <a:cs typeface="Times New Roman" pitchFamily="18" charset="0"/>
              </a:rPr>
              <a:t> N</a:t>
            </a:r>
          </a:p>
          <a:p>
            <a:pPr lvl="2"/>
            <a:r>
              <a:rPr lang="en-US" sz="1600">
                <a:cs typeface="Times New Roman" pitchFamily="18" charset="0"/>
              </a:rPr>
              <a:t>mg cos</a:t>
            </a:r>
            <a:r>
              <a:rPr lang="el-GR" sz="1600">
                <a:cs typeface="Times New Roman" pitchFamily="18" charset="0"/>
              </a:rPr>
              <a:t>θ</a:t>
            </a:r>
            <a:r>
              <a:rPr lang="en-US" sz="1600">
                <a:cs typeface="Times New Roman" pitchFamily="18" charset="0"/>
              </a:rPr>
              <a:t> = Fperp = </a:t>
            </a:r>
            <a:r>
              <a:rPr lang="el-GR" sz="1600">
                <a:cs typeface="Times New Roman" pitchFamily="18" charset="0"/>
              </a:rPr>
              <a:t>44.08</a:t>
            </a:r>
            <a:r>
              <a:rPr lang="en-US" sz="1600">
                <a:cs typeface="Times New Roman" pitchFamily="18" charset="0"/>
              </a:rPr>
              <a:t>6</a:t>
            </a:r>
            <a:endParaRPr lang="el-GR" sz="1600">
              <a:cs typeface="Times New Roman" pitchFamily="18" charset="0"/>
            </a:endParaRPr>
          </a:p>
          <a:p>
            <a:pPr lvl="1"/>
            <a:endParaRPr lang="en-US" sz="1600"/>
          </a:p>
          <a:p>
            <a:pPr lvl="1"/>
            <a:r>
              <a:rPr lang="en-US" sz="1600"/>
              <a:t>B) Were the block to slide with no friction down the plane, what would be its acceleration?</a:t>
            </a:r>
          </a:p>
          <a:p>
            <a:pPr lvl="2"/>
            <a:r>
              <a:rPr lang="en-US" sz="1600"/>
              <a:t>&lt;-21.502&gt; = (5.0)a</a:t>
            </a:r>
          </a:p>
          <a:p>
            <a:pPr lvl="2"/>
            <a:r>
              <a:rPr lang="en-US" sz="1600"/>
              <a:t>a = -4.3004 m/s/s (down the plane is -)</a:t>
            </a:r>
          </a:p>
          <a:p>
            <a:pPr lvl="1"/>
            <a:endParaRPr lang="en-US" sz="1600"/>
          </a:p>
          <a:p>
            <a:pPr lvl="1"/>
            <a:r>
              <a:rPr lang="en-US" sz="1600"/>
              <a:t>C) What force would make the block slide up the plane with an acceleration of 2.4 m/s/s?  (assume no friction)</a:t>
            </a:r>
          </a:p>
          <a:p>
            <a:pPr lvl="2"/>
            <a:r>
              <a:rPr lang="en-US" sz="1600"/>
              <a:t>&lt;-21.502+F&gt; = (5.0)(+2.4)</a:t>
            </a:r>
          </a:p>
          <a:p>
            <a:pPr lvl="2"/>
            <a:r>
              <a:rPr lang="en-US" sz="1600"/>
              <a:t>F = 33.502 N (up the plane)</a:t>
            </a:r>
          </a:p>
          <a:p>
            <a:pPr lvl="2"/>
            <a:endParaRPr lang="en-US" sz="1600"/>
          </a:p>
          <a:p>
            <a:pPr lvl="1"/>
            <a:r>
              <a:rPr lang="en-US" sz="1600"/>
              <a:t>D) What force in what direction would make the block slide down the plane with an acceleration of 5.2 m/s/s?</a:t>
            </a:r>
          </a:p>
          <a:p>
            <a:pPr lvl="2"/>
            <a:r>
              <a:rPr lang="en-US" sz="1600"/>
              <a:t>&lt;-21.502+F&gt; = (5.0)(-5.2)</a:t>
            </a:r>
          </a:p>
          <a:p>
            <a:pPr lvl="2"/>
            <a:r>
              <a:rPr lang="en-US" sz="1600"/>
              <a:t>F = -4.4979 N (down the plane)</a:t>
            </a:r>
          </a:p>
          <a:p>
            <a:pPr lvl="1"/>
            <a:endParaRPr lang="en-US" sz="1600"/>
          </a:p>
          <a:p>
            <a:pPr lvl="1"/>
            <a:r>
              <a:rPr lang="en-US" sz="1600"/>
              <a:t>E) Suppose there were a friction force of 9.5 N, what force in what direction would make the block slide down the plane with an acceleration of 1.9 m/s/s?</a:t>
            </a:r>
          </a:p>
          <a:p>
            <a:pPr lvl="2"/>
            <a:r>
              <a:rPr lang="en-US" sz="1600"/>
              <a:t>&lt;-21.502+F+9.5&gt; = (5.0)(-1.9)  (friction will oppose the motion)</a:t>
            </a:r>
          </a:p>
          <a:p>
            <a:pPr lvl="2"/>
            <a:r>
              <a:rPr lang="en-US" sz="1600"/>
              <a:t>F = 2.5021 N (up the plane)</a:t>
            </a:r>
          </a:p>
          <a:p>
            <a:pPr lvl="1"/>
            <a:endParaRPr lang="en-US" sz="1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the component of gravity acting into the plane, and the component acting down along the plane: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0" y="3962400"/>
            <a:ext cx="9144000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perp</a:t>
            </a:r>
            <a:r>
              <a:rPr lang="en-US" sz="2800"/>
              <a:t> = </a:t>
            </a:r>
            <a:r>
              <a:rPr lang="en-US" sz="2800" b="1"/>
              <a:t>mg</a:t>
            </a:r>
            <a:r>
              <a:rPr lang="en-US" sz="2800"/>
              <a:t>cos(</a:t>
            </a:r>
            <a:r>
              <a:rPr lang="en-US" sz="3200">
                <a:sym typeface="BR Symbol" pitchFamily="18" charset="2"/>
              </a:rPr>
              <a:t></a:t>
            </a:r>
            <a:r>
              <a:rPr lang="en-US" sz="3600">
                <a:sym typeface="BR Symbol" pitchFamily="18" charset="2"/>
              </a:rPr>
              <a:t>)</a:t>
            </a:r>
            <a:r>
              <a:rPr lang="en-US" sz="2800"/>
              <a:t> = (4.5 kg)(9.81 N/kg)cos(23.5</a:t>
            </a:r>
            <a:r>
              <a:rPr lang="en-US" sz="2800" baseline="30000"/>
              <a:t>o</a:t>
            </a:r>
            <a:r>
              <a:rPr lang="en-US" sz="2800"/>
              <a:t>) = 40.48 N</a:t>
            </a:r>
          </a:p>
          <a:p>
            <a:pPr eaLnBrk="0" hangingPunct="0"/>
            <a:r>
              <a:rPr lang="en-US" sz="2800"/>
              <a:t>F</a:t>
            </a:r>
            <a:r>
              <a:rPr lang="en-US" sz="2800" baseline="-25000"/>
              <a:t>||</a:t>
            </a:r>
            <a:r>
              <a:rPr lang="en-US" sz="2800"/>
              <a:t> = </a:t>
            </a:r>
            <a:r>
              <a:rPr lang="en-US" sz="2800" b="1"/>
              <a:t>mg</a:t>
            </a:r>
            <a:r>
              <a:rPr lang="en-US" sz="2800"/>
              <a:t>sin(</a:t>
            </a:r>
            <a:r>
              <a:rPr lang="en-US" sz="3200">
                <a:sym typeface="BR Symbol" pitchFamily="18" charset="2"/>
              </a:rPr>
              <a:t></a:t>
            </a:r>
            <a:r>
              <a:rPr lang="en-US" sz="3600">
                <a:sym typeface="BR Symbol" pitchFamily="18" charset="2"/>
              </a:rPr>
              <a:t>)</a:t>
            </a:r>
            <a:r>
              <a:rPr lang="en-US" sz="2800"/>
              <a:t> = (4.5 kg)(9.81 N/kg)sin(23.5</a:t>
            </a:r>
            <a:r>
              <a:rPr lang="en-US" sz="2800" baseline="30000"/>
              <a:t>o</a:t>
            </a:r>
            <a:r>
              <a:rPr lang="en-US" sz="2800"/>
              <a:t>) = 17.60 N</a:t>
            </a:r>
          </a:p>
          <a:p>
            <a:pPr eaLnBrk="0" hangingPunct="0"/>
            <a:r>
              <a:rPr lang="en-US" sz="2800"/>
              <a:t>Note that this makes sense - mostly into the plane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0890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40.4 N, 17.6 N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4630" name="Line 6"/>
          <p:cNvSpPr>
            <a:spLocks noChangeShapeType="1"/>
          </p:cNvSpPr>
          <p:nvPr/>
        </p:nvSpPr>
        <p:spPr bwMode="auto">
          <a:xfrm>
            <a:off x="382588" y="1525588"/>
            <a:ext cx="769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31" name="Line 7"/>
          <p:cNvSpPr>
            <a:spLocks noChangeShapeType="1"/>
          </p:cNvSpPr>
          <p:nvPr/>
        </p:nvSpPr>
        <p:spPr bwMode="auto">
          <a:xfrm flipV="1">
            <a:off x="381000" y="457200"/>
            <a:ext cx="78486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32" name="Freeform 8"/>
          <p:cNvSpPr>
            <a:spLocks/>
          </p:cNvSpPr>
          <p:nvPr/>
        </p:nvSpPr>
        <p:spPr bwMode="auto">
          <a:xfrm>
            <a:off x="3048000" y="11430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3276600" y="1081088"/>
            <a:ext cx="1490663" cy="5191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ym typeface="BR Symbol" pitchFamily="18" charset="2"/>
              </a:rPr>
              <a:t> = 23.5</a:t>
            </a:r>
            <a:r>
              <a:rPr lang="en-US" sz="2800" baseline="30000">
                <a:sym typeface="BR Symbol" pitchFamily="18" charset="2"/>
              </a:rPr>
              <a:t>o</a:t>
            </a: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 rot="-421867">
            <a:off x="3706813" y="581025"/>
            <a:ext cx="987425" cy="384175"/>
          </a:xfrm>
          <a:prstGeom prst="rect">
            <a:avLst/>
          </a:prstGeom>
          <a:solidFill>
            <a:srgbClr val="FF00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4.50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0930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The plane is frictionless, so the component of gravity parallel to the plane is unopposed.  What is the acceleration of the block down the plane?</a:t>
            </a:r>
            <a:endParaRPr lang="en-US" sz="3600">
              <a:sym typeface="Symbol" pitchFamily="18" charset="2"/>
            </a:endParaRP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perp</a:t>
            </a:r>
            <a:r>
              <a:rPr lang="en-US" sz="2800"/>
              <a:t> = 40.48 N, F</a:t>
            </a:r>
            <a:r>
              <a:rPr lang="en-US" sz="2800" baseline="-25000"/>
              <a:t>||</a:t>
            </a:r>
            <a:r>
              <a:rPr lang="en-US" sz="2800"/>
              <a:t> = 17.60 N, F = ma, </a:t>
            </a:r>
            <a:br>
              <a:rPr lang="en-US" sz="2800"/>
            </a:br>
            <a:r>
              <a:rPr lang="en-US" sz="2800"/>
              <a:t>&lt;-17.60 N&gt; = (4.50 kg)a</a:t>
            </a:r>
          </a:p>
          <a:p>
            <a:pPr eaLnBrk="0" hangingPunct="0"/>
            <a:r>
              <a:rPr lang="en-US" sz="2800"/>
              <a:t>a = F/m = F</a:t>
            </a:r>
            <a:r>
              <a:rPr lang="en-US" sz="2800" baseline="-25000"/>
              <a:t>||</a:t>
            </a:r>
            <a:r>
              <a:rPr lang="en-US" sz="2800"/>
              <a:t>/m = (-17.58 N)/(4.50 kg) = -3.91 m/s/s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62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-3.91 m/s/s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5654" name="Line 6"/>
          <p:cNvSpPr>
            <a:spLocks noChangeShapeType="1"/>
          </p:cNvSpPr>
          <p:nvPr/>
        </p:nvSpPr>
        <p:spPr bwMode="auto">
          <a:xfrm>
            <a:off x="382588" y="1525588"/>
            <a:ext cx="769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55" name="Line 7"/>
          <p:cNvSpPr>
            <a:spLocks noChangeShapeType="1"/>
          </p:cNvSpPr>
          <p:nvPr/>
        </p:nvSpPr>
        <p:spPr bwMode="auto">
          <a:xfrm flipV="1">
            <a:off x="381000" y="457200"/>
            <a:ext cx="78486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56" name="Freeform 8"/>
          <p:cNvSpPr>
            <a:spLocks/>
          </p:cNvSpPr>
          <p:nvPr/>
        </p:nvSpPr>
        <p:spPr bwMode="auto">
          <a:xfrm>
            <a:off x="3048000" y="11430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3276600" y="1081088"/>
            <a:ext cx="1490663" cy="5191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ym typeface="BR Symbol" pitchFamily="18" charset="2"/>
              </a:rPr>
              <a:t> = 23.5</a:t>
            </a:r>
            <a:r>
              <a:rPr lang="en-US" sz="2800" baseline="30000">
                <a:sym typeface="BR Symbol" pitchFamily="18" charset="2"/>
              </a:rPr>
              <a:t>o</a:t>
            </a:r>
          </a:p>
        </p:txBody>
      </p:sp>
      <p:sp>
        <p:nvSpPr>
          <p:cNvPr id="155658" name="Rectangle 10"/>
          <p:cNvSpPr>
            <a:spLocks noChangeArrowheads="1"/>
          </p:cNvSpPr>
          <p:nvPr/>
        </p:nvSpPr>
        <p:spPr bwMode="auto">
          <a:xfrm rot="-421867">
            <a:off x="3706813" y="581025"/>
            <a:ext cx="987425" cy="384175"/>
          </a:xfrm>
          <a:prstGeom prst="rect">
            <a:avLst/>
          </a:prstGeom>
          <a:solidFill>
            <a:srgbClr val="FF00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4.50 kg</a:t>
            </a:r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 flipV="1">
            <a:off x="5943600" y="381000"/>
            <a:ext cx="7620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5511800" y="346075"/>
            <a:ext cx="355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55661" name="Line 13"/>
          <p:cNvSpPr>
            <a:spLocks noChangeShapeType="1"/>
          </p:cNvSpPr>
          <p:nvPr/>
        </p:nvSpPr>
        <p:spPr bwMode="auto">
          <a:xfrm flipH="1">
            <a:off x="1600200" y="914400"/>
            <a:ext cx="8382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2514600" y="563563"/>
            <a:ext cx="319088" cy="5794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0930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What force would make the block accelerate up the plane at 2.10 m/s/s?</a:t>
            </a:r>
            <a:endParaRPr lang="en-US" sz="3600">
              <a:sym typeface="Symbol" pitchFamily="18" charset="2"/>
            </a:endParaRP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perp</a:t>
            </a:r>
            <a:r>
              <a:rPr lang="en-US" sz="2800"/>
              <a:t> = 40.48 N, F</a:t>
            </a:r>
            <a:r>
              <a:rPr lang="en-US" sz="2800" baseline="-25000"/>
              <a:t>||</a:t>
            </a:r>
            <a:r>
              <a:rPr lang="en-US" sz="2800"/>
              <a:t> = 17.60 N, F = ma, </a:t>
            </a:r>
            <a:br>
              <a:rPr lang="en-US" sz="2800"/>
            </a:br>
            <a:r>
              <a:rPr lang="en-US" sz="2800"/>
              <a:t>&lt;-17.60 N + F&gt; = (4.50 kg)(+2.10 m/s/s)</a:t>
            </a:r>
          </a:p>
          <a:p>
            <a:pPr eaLnBrk="0" hangingPunct="0"/>
            <a:r>
              <a:rPr lang="en-US" sz="2800"/>
              <a:t>F = 27.053 = 27.1 N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98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27.1 N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>
            <a:off x="382588" y="1525588"/>
            <a:ext cx="769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 flipV="1">
            <a:off x="381000" y="457200"/>
            <a:ext cx="78486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0" name="Freeform 8"/>
          <p:cNvSpPr>
            <a:spLocks/>
          </p:cNvSpPr>
          <p:nvPr/>
        </p:nvSpPr>
        <p:spPr bwMode="auto">
          <a:xfrm>
            <a:off x="3048000" y="11430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3276600" y="1081088"/>
            <a:ext cx="1490663" cy="5191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ym typeface="BR Symbol" pitchFamily="18" charset="2"/>
              </a:rPr>
              <a:t> = 23.5</a:t>
            </a:r>
            <a:r>
              <a:rPr lang="en-US" sz="2800" baseline="30000">
                <a:sym typeface="BR Symbol" pitchFamily="18" charset="2"/>
              </a:rPr>
              <a:t>o</a:t>
            </a: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 rot="-421867">
            <a:off x="3706813" y="581025"/>
            <a:ext cx="987425" cy="384175"/>
          </a:xfrm>
          <a:prstGeom prst="rect">
            <a:avLst/>
          </a:prstGeom>
          <a:solidFill>
            <a:srgbClr val="FF00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4.50 kg</a:t>
            </a:r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 flipV="1">
            <a:off x="5943600" y="381000"/>
            <a:ext cx="7620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5511800" y="346075"/>
            <a:ext cx="355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 flipH="1">
            <a:off x="1600200" y="914400"/>
            <a:ext cx="8382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6" name="Text Box 14"/>
          <p:cNvSpPr txBox="1">
            <a:spLocks noChangeArrowheads="1"/>
          </p:cNvSpPr>
          <p:nvPr/>
        </p:nvSpPr>
        <p:spPr bwMode="auto">
          <a:xfrm>
            <a:off x="2514600" y="563563"/>
            <a:ext cx="319088" cy="5794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093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Suppose it accelerates down the plane at 2.71 m/s/s.  What other force is acting on the block?  What is the direction?</a:t>
            </a:r>
            <a:endParaRPr lang="en-US" sz="3600">
              <a:sym typeface="Symbol" pitchFamily="18" charset="2"/>
            </a:endParaRP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perp</a:t>
            </a:r>
            <a:r>
              <a:rPr lang="en-US" sz="2800"/>
              <a:t> = 40.48 N, F</a:t>
            </a:r>
            <a:r>
              <a:rPr lang="en-US" sz="2800" baseline="-25000"/>
              <a:t>||</a:t>
            </a:r>
            <a:r>
              <a:rPr lang="en-US" sz="2800"/>
              <a:t> = 17.60 N, F = ma, </a:t>
            </a:r>
            <a:br>
              <a:rPr lang="en-US" sz="2800"/>
            </a:br>
            <a:r>
              <a:rPr lang="en-US" sz="2800"/>
              <a:t>&lt;-17.60 N + F&gt; = (4.50 kg)(-2.71 m/s/s)</a:t>
            </a:r>
          </a:p>
          <a:p>
            <a:pPr eaLnBrk="0" hangingPunct="0"/>
            <a:r>
              <a:rPr lang="en-US" sz="2800"/>
              <a:t>F = 5.41 N (up the plane)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3843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5.41 N up the plane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>
            <a:off x="382588" y="1525588"/>
            <a:ext cx="769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 flipV="1">
            <a:off x="381000" y="457200"/>
            <a:ext cx="78486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4" name="Freeform 8"/>
          <p:cNvSpPr>
            <a:spLocks/>
          </p:cNvSpPr>
          <p:nvPr/>
        </p:nvSpPr>
        <p:spPr bwMode="auto">
          <a:xfrm>
            <a:off x="3048000" y="11430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3276600" y="1081088"/>
            <a:ext cx="1490663" cy="5191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ym typeface="BR Symbol" pitchFamily="18" charset="2"/>
              </a:rPr>
              <a:t> = 23.5</a:t>
            </a:r>
            <a:r>
              <a:rPr lang="en-US" sz="2800" baseline="30000">
                <a:sym typeface="BR Symbol" pitchFamily="18" charset="2"/>
              </a:rPr>
              <a:t>o</a:t>
            </a: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 rot="-421867">
            <a:off x="3706813" y="581025"/>
            <a:ext cx="987425" cy="384175"/>
          </a:xfrm>
          <a:prstGeom prst="rect">
            <a:avLst/>
          </a:prstGeom>
          <a:solidFill>
            <a:srgbClr val="FF00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4.50 kg</a:t>
            </a:r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 flipV="1">
            <a:off x="5943600" y="381000"/>
            <a:ext cx="7620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5511800" y="346075"/>
            <a:ext cx="355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 flipH="1">
            <a:off x="1600200" y="914400"/>
            <a:ext cx="8382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514600" y="563563"/>
            <a:ext cx="319088" cy="5794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0930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The block starts from rest and accelerates through a distance of 1.24 m down the plane in .697 s.  What other force must be acting along the plane besides gravity?</a:t>
            </a:r>
            <a:endParaRPr lang="en-US" sz="3600">
              <a:sym typeface="Symbol" pitchFamily="18" charset="2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perp</a:t>
            </a:r>
            <a:r>
              <a:rPr lang="en-US" sz="2800"/>
              <a:t> = 40.48 N, F</a:t>
            </a:r>
            <a:r>
              <a:rPr lang="en-US" sz="2800" baseline="-25000"/>
              <a:t>||</a:t>
            </a:r>
            <a:r>
              <a:rPr lang="en-US" sz="2800"/>
              <a:t> = 17.60 N, F = ma, </a:t>
            </a:r>
            <a:br>
              <a:rPr lang="en-US" sz="2800"/>
            </a:br>
            <a:r>
              <a:rPr lang="en-US" sz="2800"/>
              <a:t>s = ut +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at</a:t>
            </a:r>
            <a:r>
              <a:rPr lang="en-US" sz="2800" baseline="30000"/>
              <a:t>2</a:t>
            </a:r>
            <a:r>
              <a:rPr lang="en-US" sz="2800"/>
              <a:t> , a = 2s/t</a:t>
            </a:r>
            <a:r>
              <a:rPr lang="en-US" sz="2800" baseline="30000"/>
              <a:t>2</a:t>
            </a:r>
            <a:r>
              <a:rPr lang="en-US" sz="2800"/>
              <a:t> = -5.1049 m/s/s</a:t>
            </a:r>
          </a:p>
          <a:p>
            <a:pPr eaLnBrk="0" hangingPunct="0"/>
            <a:r>
              <a:rPr lang="en-US" sz="2800"/>
              <a:t>&lt;-17.60 N + F&gt; = (4.50 kg)(-5.1049 m/s/s)</a:t>
            </a:r>
          </a:p>
          <a:p>
            <a:pPr eaLnBrk="0" hangingPunct="0"/>
            <a:r>
              <a:rPr lang="en-US" sz="2800"/>
              <a:t>F = -5.3692 N = -5.37 N (down the plane)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492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-5.37 N</a:t>
            </a: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8726" name="Line 6"/>
          <p:cNvSpPr>
            <a:spLocks noChangeShapeType="1"/>
          </p:cNvSpPr>
          <p:nvPr/>
        </p:nvSpPr>
        <p:spPr bwMode="auto">
          <a:xfrm>
            <a:off x="382588" y="1525588"/>
            <a:ext cx="769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 flipV="1">
            <a:off x="381000" y="457200"/>
            <a:ext cx="78486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28" name="Freeform 8"/>
          <p:cNvSpPr>
            <a:spLocks/>
          </p:cNvSpPr>
          <p:nvPr/>
        </p:nvSpPr>
        <p:spPr bwMode="auto">
          <a:xfrm>
            <a:off x="3048000" y="11430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3276600" y="1081088"/>
            <a:ext cx="1490663" cy="5191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ym typeface="BR Symbol" pitchFamily="18" charset="2"/>
              </a:rPr>
              <a:t> = 23.5</a:t>
            </a:r>
            <a:r>
              <a:rPr lang="en-US" sz="2800" baseline="30000">
                <a:sym typeface="BR Symbol" pitchFamily="18" charset="2"/>
              </a:rPr>
              <a:t>o</a:t>
            </a: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 rot="-421867">
            <a:off x="3706813" y="581025"/>
            <a:ext cx="987425" cy="384175"/>
          </a:xfrm>
          <a:prstGeom prst="rect">
            <a:avLst/>
          </a:prstGeom>
          <a:solidFill>
            <a:srgbClr val="FF00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4.50 kg</a:t>
            </a:r>
          </a:p>
        </p:txBody>
      </p:sp>
      <p:sp>
        <p:nvSpPr>
          <p:cNvPr id="158731" name="Line 11"/>
          <p:cNvSpPr>
            <a:spLocks noChangeShapeType="1"/>
          </p:cNvSpPr>
          <p:nvPr/>
        </p:nvSpPr>
        <p:spPr bwMode="auto">
          <a:xfrm flipV="1">
            <a:off x="5943600" y="381000"/>
            <a:ext cx="7620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2" name="Text Box 12"/>
          <p:cNvSpPr txBox="1">
            <a:spLocks noChangeArrowheads="1"/>
          </p:cNvSpPr>
          <p:nvPr/>
        </p:nvSpPr>
        <p:spPr bwMode="auto">
          <a:xfrm>
            <a:off x="5511800" y="346075"/>
            <a:ext cx="355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58733" name="Line 13"/>
          <p:cNvSpPr>
            <a:spLocks noChangeShapeType="1"/>
          </p:cNvSpPr>
          <p:nvPr/>
        </p:nvSpPr>
        <p:spPr bwMode="auto">
          <a:xfrm flipH="1">
            <a:off x="1600200" y="914400"/>
            <a:ext cx="8382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2514600" y="563563"/>
            <a:ext cx="319088" cy="5794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2422525" y="1673225"/>
            <a:ext cx="6184900" cy="1339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Page 4 – Statics</a:t>
            </a:r>
          </a:p>
          <a:p>
            <a:r>
              <a:rPr lang="en-US" sz="1400"/>
              <a:t>Calculate the equilibrant</a:t>
            </a:r>
          </a:p>
          <a:p>
            <a:r>
              <a:rPr lang="en-US" sz="1400"/>
              <a:t>Vertical equilibrium for a box on a plane with a string supporting some of its weight</a:t>
            </a:r>
          </a:p>
          <a:p>
            <a:r>
              <a:rPr lang="en-US" sz="1400"/>
              <a:t>Two unknowns with matrices - force equilibrium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517525" y="323850"/>
            <a:ext cx="8397875" cy="7016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Force equilibrium:</a:t>
            </a: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533400" y="1951038"/>
            <a:ext cx="8397875" cy="35036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3200"/>
              <a:t>Step By Step:</a:t>
            </a:r>
          </a:p>
          <a:p>
            <a:pPr marL="914400" lvl="1" indent="-457200">
              <a:buFontTx/>
              <a:buAutoNum type="arabicPeriod"/>
            </a:pPr>
            <a:r>
              <a:rPr lang="en-US" sz="3200"/>
              <a:t>Draw Picture</a:t>
            </a:r>
          </a:p>
          <a:p>
            <a:pPr marL="914400" lvl="1" indent="-457200">
              <a:buFontTx/>
              <a:buAutoNum type="arabicPeriod"/>
            </a:pPr>
            <a:r>
              <a:rPr lang="en-US" sz="3200"/>
              <a:t>Calculate weights</a:t>
            </a:r>
          </a:p>
          <a:p>
            <a:pPr marL="914400" lvl="1" indent="-457200">
              <a:buFontTx/>
              <a:buAutoNum type="arabicPeriod"/>
            </a:pPr>
            <a:r>
              <a:rPr lang="en-US" sz="3200"/>
              <a:t>Express/calculate components</a:t>
            </a:r>
          </a:p>
          <a:p>
            <a:pPr marL="914400" lvl="1" indent="-457200">
              <a:buFontTx/>
              <a:buAutoNum type="arabicPeriod"/>
            </a:pPr>
            <a:r>
              <a:rPr lang="en-US" sz="3200"/>
              <a:t>Set up a &lt;sum of all forces&gt; = 0 equation for </a:t>
            </a:r>
            <a:r>
              <a:rPr lang="en-US" sz="3200" b="1" u="sng"/>
              <a:t>x</a:t>
            </a:r>
            <a:r>
              <a:rPr lang="en-US" sz="3200"/>
              <a:t> and another for the </a:t>
            </a:r>
            <a:r>
              <a:rPr lang="en-US" sz="3200" b="1" u="sng"/>
              <a:t>y</a:t>
            </a:r>
            <a:r>
              <a:rPr lang="en-US" sz="3200"/>
              <a:t> direction</a:t>
            </a:r>
          </a:p>
          <a:p>
            <a:pPr marL="914400" lvl="1" indent="-457200">
              <a:buFontTx/>
              <a:buAutoNum type="arabicPeriod"/>
            </a:pPr>
            <a:r>
              <a:rPr lang="en-US" sz="3200"/>
              <a:t>Do math.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build="p" bldLvl="2" autoUpdateAnimBg="0"/>
      <p:bldP spid="130051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4419600" y="2873375"/>
            <a:ext cx="3978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F, and </a:t>
            </a:r>
            <a:r>
              <a:rPr lang="en-US">
                <a:sym typeface="Symbol" pitchFamily="18" charset="2"/>
              </a:rPr>
              <a:t> such that the system will be in equilibrium</a:t>
            </a:r>
          </a:p>
          <a:p>
            <a:r>
              <a:rPr lang="en-US">
                <a:sym typeface="Symbol" pitchFamily="18" charset="2"/>
              </a:rPr>
              <a:t>(This force is called the equilibrant)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8596313" y="643572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9748" name="Line 4"/>
          <p:cNvSpPr>
            <a:spLocks noChangeShapeType="1"/>
          </p:cNvSpPr>
          <p:nvPr/>
        </p:nvSpPr>
        <p:spPr bwMode="auto">
          <a:xfrm>
            <a:off x="4038600" y="37465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49" name="Line 5"/>
          <p:cNvSpPr>
            <a:spLocks noChangeShapeType="1"/>
          </p:cNvSpPr>
          <p:nvPr/>
        </p:nvSpPr>
        <p:spPr bwMode="auto">
          <a:xfrm rot="5400000">
            <a:off x="4075906" y="41354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 flipV="1">
            <a:off x="4038600" y="67945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 flipH="1" flipV="1">
            <a:off x="2971800" y="29845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2" name="Line 8"/>
          <p:cNvSpPr>
            <a:spLocks noChangeShapeType="1"/>
          </p:cNvSpPr>
          <p:nvPr/>
        </p:nvSpPr>
        <p:spPr bwMode="auto">
          <a:xfrm flipH="1">
            <a:off x="2590800" y="167005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6689725" y="492125"/>
            <a:ext cx="13303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23 N</a:t>
            </a: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1676400" y="298450"/>
            <a:ext cx="13128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14 N</a:t>
            </a:r>
          </a:p>
        </p:txBody>
      </p:sp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3108325" y="3235325"/>
            <a:ext cx="3540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59756" name="Freeform 12"/>
          <p:cNvSpPr>
            <a:spLocks/>
          </p:cNvSpPr>
          <p:nvPr/>
        </p:nvSpPr>
        <p:spPr bwMode="auto">
          <a:xfrm>
            <a:off x="4953000" y="128905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7" name="Freeform 13"/>
          <p:cNvSpPr>
            <a:spLocks/>
          </p:cNvSpPr>
          <p:nvPr/>
        </p:nvSpPr>
        <p:spPr bwMode="auto">
          <a:xfrm>
            <a:off x="3492500" y="128905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5318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29</a:t>
            </a:r>
            <a:r>
              <a:rPr lang="en-US" baseline="30000"/>
              <a:t>o</a:t>
            </a:r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2651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56</a:t>
            </a:r>
            <a:r>
              <a:rPr lang="en-US" baseline="30000"/>
              <a:t>o</a:t>
            </a:r>
          </a:p>
        </p:txBody>
      </p:sp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3854450" y="-4127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5318125" y="142398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59762" name="Freeform 18"/>
          <p:cNvSpPr>
            <a:spLocks/>
          </p:cNvSpPr>
          <p:nvPr/>
        </p:nvSpPr>
        <p:spPr bwMode="auto">
          <a:xfrm rot="-1724091">
            <a:off x="3644900" y="168751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3314700" y="1746250"/>
            <a:ext cx="3429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endParaRPr lang="en-US"/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457200" y="1524000"/>
            <a:ext cx="13493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159765" name="Text Box 21"/>
          <p:cNvSpPr txBox="1">
            <a:spLocks noChangeArrowheads="1"/>
          </p:cNvSpPr>
          <p:nvPr/>
        </p:nvSpPr>
        <p:spPr bwMode="auto">
          <a:xfrm>
            <a:off x="822325" y="4765675"/>
            <a:ext cx="4146550" cy="191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		x		  y</a:t>
            </a:r>
          </a:p>
          <a:p>
            <a:r>
              <a:rPr lang="en-US"/>
              <a:t>A</a:t>
            </a:r>
          </a:p>
          <a:p>
            <a:r>
              <a:rPr lang="en-US"/>
              <a:t>B</a:t>
            </a:r>
          </a:p>
          <a:p>
            <a:r>
              <a:rPr lang="en-US"/>
              <a:t>F</a:t>
            </a:r>
          </a:p>
          <a:p>
            <a:r>
              <a:rPr lang="en-US"/>
              <a:t>Sum		0		  0</a:t>
            </a:r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>
            <a:off x="757238" y="5181600"/>
            <a:ext cx="525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>
            <a:off x="762000" y="6324600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8" name="Line 24"/>
          <p:cNvSpPr>
            <a:spLocks noChangeShapeType="1"/>
          </p:cNvSpPr>
          <p:nvPr/>
        </p:nvSpPr>
        <p:spPr bwMode="auto">
          <a:xfrm>
            <a:off x="16764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>
            <a:off x="38100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9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9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65" grpId="0"/>
      <p:bldP spid="159766" grpId="0" animBg="1"/>
      <p:bldP spid="159767" grpId="0" animBg="1"/>
      <p:bldP spid="159768" grpId="0" animBg="1"/>
      <p:bldP spid="15976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8596313" y="643572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60771" name="Line 3"/>
          <p:cNvSpPr>
            <a:spLocks noChangeShapeType="1"/>
          </p:cNvSpPr>
          <p:nvPr/>
        </p:nvSpPr>
        <p:spPr bwMode="auto">
          <a:xfrm>
            <a:off x="4038600" y="37465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2" name="Line 4"/>
          <p:cNvSpPr>
            <a:spLocks noChangeShapeType="1"/>
          </p:cNvSpPr>
          <p:nvPr/>
        </p:nvSpPr>
        <p:spPr bwMode="auto">
          <a:xfrm rot="5400000">
            <a:off x="4075906" y="41354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3" name="Line 5"/>
          <p:cNvSpPr>
            <a:spLocks noChangeShapeType="1"/>
          </p:cNvSpPr>
          <p:nvPr/>
        </p:nvSpPr>
        <p:spPr bwMode="auto">
          <a:xfrm flipV="1">
            <a:off x="4038600" y="67945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 flipH="1" flipV="1">
            <a:off x="2971800" y="29845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 flipH="1">
            <a:off x="2590800" y="167005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6689725" y="492125"/>
            <a:ext cx="13303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23 N</a:t>
            </a: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1676400" y="298450"/>
            <a:ext cx="13128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14 N</a:t>
            </a:r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3108325" y="3235325"/>
            <a:ext cx="3540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60779" name="Freeform 11"/>
          <p:cNvSpPr>
            <a:spLocks/>
          </p:cNvSpPr>
          <p:nvPr/>
        </p:nvSpPr>
        <p:spPr bwMode="auto">
          <a:xfrm>
            <a:off x="4953000" y="128905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0" name="Freeform 12"/>
          <p:cNvSpPr>
            <a:spLocks/>
          </p:cNvSpPr>
          <p:nvPr/>
        </p:nvSpPr>
        <p:spPr bwMode="auto">
          <a:xfrm>
            <a:off x="3492500" y="128905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1" name="Text Box 13"/>
          <p:cNvSpPr txBox="1">
            <a:spLocks noChangeArrowheads="1"/>
          </p:cNvSpPr>
          <p:nvPr/>
        </p:nvSpPr>
        <p:spPr bwMode="auto">
          <a:xfrm>
            <a:off x="5318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29</a:t>
            </a:r>
            <a:r>
              <a:rPr lang="en-US" baseline="30000"/>
              <a:t>o</a:t>
            </a:r>
          </a:p>
        </p:txBody>
      </p:sp>
      <p:sp>
        <p:nvSpPr>
          <p:cNvPr id="160782" name="Text Box 14"/>
          <p:cNvSpPr txBox="1">
            <a:spLocks noChangeArrowheads="1"/>
          </p:cNvSpPr>
          <p:nvPr/>
        </p:nvSpPr>
        <p:spPr bwMode="auto">
          <a:xfrm>
            <a:off x="2651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56</a:t>
            </a:r>
            <a:r>
              <a:rPr lang="en-US" baseline="30000"/>
              <a:t>o</a:t>
            </a:r>
          </a:p>
        </p:txBody>
      </p:sp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3854450" y="-4127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5318125" y="142398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0785" name="Freeform 17"/>
          <p:cNvSpPr>
            <a:spLocks/>
          </p:cNvSpPr>
          <p:nvPr/>
        </p:nvSpPr>
        <p:spPr bwMode="auto">
          <a:xfrm rot="-1724091">
            <a:off x="3644900" y="168751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3314700" y="1746250"/>
            <a:ext cx="3429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endParaRPr lang="en-US"/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457200" y="1524000"/>
            <a:ext cx="13493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822325" y="4765675"/>
            <a:ext cx="4679950" cy="191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		x		  y</a:t>
            </a:r>
          </a:p>
          <a:p>
            <a:r>
              <a:rPr lang="en-US"/>
              <a:t>A		20.12		  11.15</a:t>
            </a:r>
          </a:p>
          <a:p>
            <a:r>
              <a:rPr lang="en-US"/>
              <a:t>B		-7.83		  11.61</a:t>
            </a:r>
          </a:p>
          <a:p>
            <a:r>
              <a:rPr lang="en-US"/>
              <a:t>F</a:t>
            </a:r>
          </a:p>
          <a:p>
            <a:r>
              <a:rPr lang="en-US"/>
              <a:t>Sum		0		  0</a:t>
            </a:r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>
            <a:off x="757238" y="5181600"/>
            <a:ext cx="525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>
            <a:off x="762000" y="6324600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>
            <a:off x="16764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2" name="Line 24"/>
          <p:cNvSpPr>
            <a:spLocks noChangeShapeType="1"/>
          </p:cNvSpPr>
          <p:nvPr/>
        </p:nvSpPr>
        <p:spPr bwMode="auto">
          <a:xfrm>
            <a:off x="38100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93" name="Text Box 25"/>
          <p:cNvSpPr txBox="1">
            <a:spLocks noChangeArrowheads="1"/>
          </p:cNvSpPr>
          <p:nvPr/>
        </p:nvSpPr>
        <p:spPr bwMode="auto">
          <a:xfrm>
            <a:off x="4419600" y="2873375"/>
            <a:ext cx="3978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F, and </a:t>
            </a:r>
            <a:r>
              <a:rPr lang="en-US">
                <a:sym typeface="Symbol" pitchFamily="18" charset="2"/>
              </a:rPr>
              <a:t> such that the system will be in equilibrium</a:t>
            </a:r>
          </a:p>
          <a:p>
            <a:r>
              <a:rPr lang="en-US">
                <a:sym typeface="Symbol" pitchFamily="18" charset="2"/>
              </a:rPr>
              <a:t>(This force is called the equilibrant)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3886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3 </a:t>
            </a:r>
            <a:r>
              <a:rPr lang="en-US" sz="3600" b="1"/>
              <a:t>Using Weight</a:t>
            </a:r>
            <a:endParaRPr lang="en-US" sz="3200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7086600" y="21336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6557963" y="609600"/>
            <a:ext cx="985837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35 N</a:t>
            </a:r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 flipV="1">
            <a:off x="7848600" y="6858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4556125" y="1412875"/>
            <a:ext cx="2735263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Find the acceleration</a:t>
            </a:r>
          </a:p>
          <a:p>
            <a:r>
              <a:rPr lang="en-US"/>
              <a:t>(on Earth)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8596313" y="643572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61795" name="Line 3"/>
          <p:cNvSpPr>
            <a:spLocks noChangeShapeType="1"/>
          </p:cNvSpPr>
          <p:nvPr/>
        </p:nvSpPr>
        <p:spPr bwMode="auto">
          <a:xfrm>
            <a:off x="4038600" y="37465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796" name="Line 4"/>
          <p:cNvSpPr>
            <a:spLocks noChangeShapeType="1"/>
          </p:cNvSpPr>
          <p:nvPr/>
        </p:nvSpPr>
        <p:spPr bwMode="auto">
          <a:xfrm rot="5400000">
            <a:off x="4075906" y="41354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797" name="Line 5"/>
          <p:cNvSpPr>
            <a:spLocks noChangeShapeType="1"/>
          </p:cNvSpPr>
          <p:nvPr/>
        </p:nvSpPr>
        <p:spPr bwMode="auto">
          <a:xfrm flipV="1">
            <a:off x="4038600" y="67945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 flipH="1" flipV="1">
            <a:off x="2971800" y="29845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 flipH="1">
            <a:off x="2590800" y="167005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6689725" y="492125"/>
            <a:ext cx="13303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23 N</a:t>
            </a:r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1676400" y="298450"/>
            <a:ext cx="13128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14 N</a:t>
            </a:r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3108325" y="3235325"/>
            <a:ext cx="3540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61803" name="Freeform 11"/>
          <p:cNvSpPr>
            <a:spLocks/>
          </p:cNvSpPr>
          <p:nvPr/>
        </p:nvSpPr>
        <p:spPr bwMode="auto">
          <a:xfrm>
            <a:off x="4953000" y="128905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4" name="Freeform 12"/>
          <p:cNvSpPr>
            <a:spLocks/>
          </p:cNvSpPr>
          <p:nvPr/>
        </p:nvSpPr>
        <p:spPr bwMode="auto">
          <a:xfrm>
            <a:off x="3492500" y="128905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5318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29</a:t>
            </a:r>
            <a:r>
              <a:rPr lang="en-US" baseline="30000"/>
              <a:t>o</a:t>
            </a:r>
          </a:p>
        </p:txBody>
      </p:sp>
      <p:sp>
        <p:nvSpPr>
          <p:cNvPr id="161806" name="Text Box 14"/>
          <p:cNvSpPr txBox="1">
            <a:spLocks noChangeArrowheads="1"/>
          </p:cNvSpPr>
          <p:nvPr/>
        </p:nvSpPr>
        <p:spPr bwMode="auto">
          <a:xfrm>
            <a:off x="2651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56</a:t>
            </a:r>
            <a:r>
              <a:rPr lang="en-US" baseline="30000"/>
              <a:t>o</a:t>
            </a:r>
          </a:p>
        </p:txBody>
      </p:sp>
      <p:sp>
        <p:nvSpPr>
          <p:cNvPr id="161807" name="Text Box 15"/>
          <p:cNvSpPr txBox="1">
            <a:spLocks noChangeArrowheads="1"/>
          </p:cNvSpPr>
          <p:nvPr/>
        </p:nvSpPr>
        <p:spPr bwMode="auto">
          <a:xfrm>
            <a:off x="3854450" y="-4127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61808" name="Text Box 16"/>
          <p:cNvSpPr txBox="1">
            <a:spLocks noChangeArrowheads="1"/>
          </p:cNvSpPr>
          <p:nvPr/>
        </p:nvSpPr>
        <p:spPr bwMode="auto">
          <a:xfrm>
            <a:off x="5318125" y="142398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1809" name="Freeform 17"/>
          <p:cNvSpPr>
            <a:spLocks/>
          </p:cNvSpPr>
          <p:nvPr/>
        </p:nvSpPr>
        <p:spPr bwMode="auto">
          <a:xfrm rot="-1724091">
            <a:off x="3644900" y="168751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0" name="Text Box 18"/>
          <p:cNvSpPr txBox="1">
            <a:spLocks noChangeArrowheads="1"/>
          </p:cNvSpPr>
          <p:nvPr/>
        </p:nvSpPr>
        <p:spPr bwMode="auto">
          <a:xfrm>
            <a:off x="3314700" y="1746250"/>
            <a:ext cx="3429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endParaRPr lang="en-US"/>
          </a:p>
        </p:txBody>
      </p:sp>
      <p:sp>
        <p:nvSpPr>
          <p:cNvPr id="161811" name="Text Box 19"/>
          <p:cNvSpPr txBox="1">
            <a:spLocks noChangeArrowheads="1"/>
          </p:cNvSpPr>
          <p:nvPr/>
        </p:nvSpPr>
        <p:spPr bwMode="auto">
          <a:xfrm>
            <a:off x="457200" y="1524000"/>
            <a:ext cx="13493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161812" name="Text Box 20"/>
          <p:cNvSpPr txBox="1">
            <a:spLocks noChangeArrowheads="1"/>
          </p:cNvSpPr>
          <p:nvPr/>
        </p:nvSpPr>
        <p:spPr bwMode="auto">
          <a:xfrm>
            <a:off x="822325" y="4765675"/>
            <a:ext cx="4781550" cy="191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		x		  y</a:t>
            </a:r>
          </a:p>
          <a:p>
            <a:r>
              <a:rPr lang="en-US"/>
              <a:t>A		20.12		  11.15</a:t>
            </a:r>
          </a:p>
          <a:p>
            <a:r>
              <a:rPr lang="en-US"/>
              <a:t>B		-7.83		  11.61</a:t>
            </a:r>
          </a:p>
          <a:p>
            <a:r>
              <a:rPr lang="en-US"/>
              <a:t>F		-12.29		  -22.76</a:t>
            </a:r>
          </a:p>
          <a:p>
            <a:r>
              <a:rPr lang="en-US"/>
              <a:t>Sum		0		  0</a:t>
            </a:r>
          </a:p>
        </p:txBody>
      </p:sp>
      <p:sp>
        <p:nvSpPr>
          <p:cNvPr id="161813" name="Line 21"/>
          <p:cNvSpPr>
            <a:spLocks noChangeShapeType="1"/>
          </p:cNvSpPr>
          <p:nvPr/>
        </p:nvSpPr>
        <p:spPr bwMode="auto">
          <a:xfrm>
            <a:off x="757238" y="5181600"/>
            <a:ext cx="525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4" name="Line 22"/>
          <p:cNvSpPr>
            <a:spLocks noChangeShapeType="1"/>
          </p:cNvSpPr>
          <p:nvPr/>
        </p:nvSpPr>
        <p:spPr bwMode="auto">
          <a:xfrm>
            <a:off x="762000" y="6324600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5" name="Line 23"/>
          <p:cNvSpPr>
            <a:spLocks noChangeShapeType="1"/>
          </p:cNvSpPr>
          <p:nvPr/>
        </p:nvSpPr>
        <p:spPr bwMode="auto">
          <a:xfrm>
            <a:off x="16764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6" name="Line 24"/>
          <p:cNvSpPr>
            <a:spLocks noChangeShapeType="1"/>
          </p:cNvSpPr>
          <p:nvPr/>
        </p:nvSpPr>
        <p:spPr bwMode="auto">
          <a:xfrm>
            <a:off x="38100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817" name="Text Box 25"/>
          <p:cNvSpPr txBox="1">
            <a:spLocks noChangeArrowheads="1"/>
          </p:cNvSpPr>
          <p:nvPr/>
        </p:nvSpPr>
        <p:spPr bwMode="auto">
          <a:xfrm>
            <a:off x="4419600" y="2873375"/>
            <a:ext cx="3978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F, and </a:t>
            </a:r>
            <a:r>
              <a:rPr lang="en-US">
                <a:sym typeface="Symbol" pitchFamily="18" charset="2"/>
              </a:rPr>
              <a:t> such that the system will be in equilibrium</a:t>
            </a:r>
          </a:p>
          <a:p>
            <a:r>
              <a:rPr lang="en-US">
                <a:sym typeface="Symbol" pitchFamily="18" charset="2"/>
              </a:rPr>
              <a:t>(This force is called the equilibrant)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8596313" y="643572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62819" name="Line 3"/>
          <p:cNvSpPr>
            <a:spLocks noChangeShapeType="1"/>
          </p:cNvSpPr>
          <p:nvPr/>
        </p:nvSpPr>
        <p:spPr bwMode="auto">
          <a:xfrm>
            <a:off x="4038600" y="37465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0" name="Line 4"/>
          <p:cNvSpPr>
            <a:spLocks noChangeShapeType="1"/>
          </p:cNvSpPr>
          <p:nvPr/>
        </p:nvSpPr>
        <p:spPr bwMode="auto">
          <a:xfrm rot="5400000">
            <a:off x="4075906" y="41354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1" name="Line 5"/>
          <p:cNvSpPr>
            <a:spLocks noChangeShapeType="1"/>
          </p:cNvSpPr>
          <p:nvPr/>
        </p:nvSpPr>
        <p:spPr bwMode="auto">
          <a:xfrm flipV="1">
            <a:off x="4038600" y="67945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2" name="Line 6"/>
          <p:cNvSpPr>
            <a:spLocks noChangeShapeType="1"/>
          </p:cNvSpPr>
          <p:nvPr/>
        </p:nvSpPr>
        <p:spPr bwMode="auto">
          <a:xfrm flipH="1" flipV="1">
            <a:off x="2971800" y="29845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 flipH="1">
            <a:off x="2590800" y="167005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6689725" y="492125"/>
            <a:ext cx="133032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23 N</a:t>
            </a:r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1676400" y="298450"/>
            <a:ext cx="131286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 = 14 N</a:t>
            </a:r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2590800" y="2743200"/>
            <a:ext cx="3540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62827" name="Freeform 11"/>
          <p:cNvSpPr>
            <a:spLocks/>
          </p:cNvSpPr>
          <p:nvPr/>
        </p:nvSpPr>
        <p:spPr bwMode="auto">
          <a:xfrm>
            <a:off x="4953000" y="128905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8" name="Freeform 12"/>
          <p:cNvSpPr>
            <a:spLocks/>
          </p:cNvSpPr>
          <p:nvPr/>
        </p:nvSpPr>
        <p:spPr bwMode="auto">
          <a:xfrm>
            <a:off x="3492500" y="128905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5318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29</a:t>
            </a:r>
            <a:r>
              <a:rPr lang="en-US" baseline="30000"/>
              <a:t>o</a:t>
            </a:r>
          </a:p>
        </p:txBody>
      </p:sp>
      <p:sp>
        <p:nvSpPr>
          <p:cNvPr id="162830" name="Text Box 14"/>
          <p:cNvSpPr txBox="1">
            <a:spLocks noChangeArrowheads="1"/>
          </p:cNvSpPr>
          <p:nvPr/>
        </p:nvSpPr>
        <p:spPr bwMode="auto">
          <a:xfrm>
            <a:off x="2651125" y="117792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56</a:t>
            </a:r>
            <a:r>
              <a:rPr lang="en-US" baseline="30000"/>
              <a:t>o</a:t>
            </a:r>
          </a:p>
        </p:txBody>
      </p:sp>
      <p:sp>
        <p:nvSpPr>
          <p:cNvPr id="162831" name="Text Box 15"/>
          <p:cNvSpPr txBox="1">
            <a:spLocks noChangeArrowheads="1"/>
          </p:cNvSpPr>
          <p:nvPr/>
        </p:nvSpPr>
        <p:spPr bwMode="auto">
          <a:xfrm>
            <a:off x="3854450" y="-4127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5318125" y="142398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2833" name="Freeform 17"/>
          <p:cNvSpPr>
            <a:spLocks/>
          </p:cNvSpPr>
          <p:nvPr/>
        </p:nvSpPr>
        <p:spPr bwMode="auto">
          <a:xfrm rot="-1724091">
            <a:off x="3644900" y="168751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4" name="Text Box 18"/>
          <p:cNvSpPr txBox="1">
            <a:spLocks noChangeArrowheads="1"/>
          </p:cNvSpPr>
          <p:nvPr/>
        </p:nvSpPr>
        <p:spPr bwMode="auto">
          <a:xfrm>
            <a:off x="3314700" y="1746250"/>
            <a:ext cx="3429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endParaRPr lang="en-US"/>
          </a:p>
        </p:txBody>
      </p:sp>
      <p:sp>
        <p:nvSpPr>
          <p:cNvPr id="162835" name="Text Box 19"/>
          <p:cNvSpPr txBox="1">
            <a:spLocks noChangeArrowheads="1"/>
          </p:cNvSpPr>
          <p:nvPr/>
        </p:nvSpPr>
        <p:spPr bwMode="auto">
          <a:xfrm>
            <a:off x="457200" y="1524000"/>
            <a:ext cx="1349375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sp>
        <p:nvSpPr>
          <p:cNvPr id="162836" name="Text Box 20"/>
          <p:cNvSpPr txBox="1">
            <a:spLocks noChangeArrowheads="1"/>
          </p:cNvSpPr>
          <p:nvPr/>
        </p:nvSpPr>
        <p:spPr bwMode="auto">
          <a:xfrm>
            <a:off x="822325" y="4765675"/>
            <a:ext cx="4781550" cy="191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		x		  y</a:t>
            </a:r>
          </a:p>
          <a:p>
            <a:r>
              <a:rPr lang="en-US"/>
              <a:t>A		20.12		  11.15</a:t>
            </a:r>
          </a:p>
          <a:p>
            <a:r>
              <a:rPr lang="en-US"/>
              <a:t>B		-7.83		  11.61</a:t>
            </a:r>
          </a:p>
          <a:p>
            <a:r>
              <a:rPr lang="en-US"/>
              <a:t>F		-12.29		  -22.76</a:t>
            </a:r>
          </a:p>
          <a:p>
            <a:r>
              <a:rPr lang="en-US"/>
              <a:t>Sum		0		  0</a:t>
            </a:r>
          </a:p>
        </p:txBody>
      </p:sp>
      <p:sp>
        <p:nvSpPr>
          <p:cNvPr id="162837" name="Line 21"/>
          <p:cNvSpPr>
            <a:spLocks noChangeShapeType="1"/>
          </p:cNvSpPr>
          <p:nvPr/>
        </p:nvSpPr>
        <p:spPr bwMode="auto">
          <a:xfrm>
            <a:off x="757238" y="5181600"/>
            <a:ext cx="5256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8" name="Line 22"/>
          <p:cNvSpPr>
            <a:spLocks noChangeShapeType="1"/>
          </p:cNvSpPr>
          <p:nvPr/>
        </p:nvSpPr>
        <p:spPr bwMode="auto">
          <a:xfrm>
            <a:off x="762000" y="6324600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39" name="Line 23"/>
          <p:cNvSpPr>
            <a:spLocks noChangeShapeType="1"/>
          </p:cNvSpPr>
          <p:nvPr/>
        </p:nvSpPr>
        <p:spPr bwMode="auto">
          <a:xfrm>
            <a:off x="16764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0" name="Line 24"/>
          <p:cNvSpPr>
            <a:spLocks noChangeShapeType="1"/>
          </p:cNvSpPr>
          <p:nvPr/>
        </p:nvSpPr>
        <p:spPr bwMode="auto">
          <a:xfrm>
            <a:off x="3810000" y="4953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1" name="Line 25"/>
          <p:cNvSpPr>
            <a:spLocks noChangeShapeType="1"/>
          </p:cNvSpPr>
          <p:nvPr/>
        </p:nvSpPr>
        <p:spPr bwMode="auto">
          <a:xfrm>
            <a:off x="4038600" y="1676400"/>
            <a:ext cx="0" cy="2209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2" name="Line 26"/>
          <p:cNvSpPr>
            <a:spLocks noChangeShapeType="1"/>
          </p:cNvSpPr>
          <p:nvPr/>
        </p:nvSpPr>
        <p:spPr bwMode="auto">
          <a:xfrm flipH="1">
            <a:off x="2667000" y="388620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3" name="Rectangle 27"/>
          <p:cNvSpPr>
            <a:spLocks noChangeArrowheads="1"/>
          </p:cNvSpPr>
          <p:nvPr/>
        </p:nvSpPr>
        <p:spPr bwMode="auto">
          <a:xfrm>
            <a:off x="4114800" y="2514600"/>
            <a:ext cx="971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-22.76</a:t>
            </a:r>
          </a:p>
        </p:txBody>
      </p:sp>
      <p:sp>
        <p:nvSpPr>
          <p:cNvPr id="162844" name="Rectangle 28"/>
          <p:cNvSpPr>
            <a:spLocks noChangeArrowheads="1"/>
          </p:cNvSpPr>
          <p:nvPr/>
        </p:nvSpPr>
        <p:spPr bwMode="auto">
          <a:xfrm>
            <a:off x="2819400" y="3962400"/>
            <a:ext cx="971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-12.29</a:t>
            </a:r>
          </a:p>
        </p:txBody>
      </p:sp>
      <p:sp>
        <p:nvSpPr>
          <p:cNvPr id="162845" name="Text Box 29"/>
          <p:cNvSpPr txBox="1">
            <a:spLocks noChangeArrowheads="1"/>
          </p:cNvSpPr>
          <p:nvPr/>
        </p:nvSpPr>
        <p:spPr bwMode="auto">
          <a:xfrm>
            <a:off x="4648200" y="3276600"/>
            <a:ext cx="4103688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Mag = </a:t>
            </a:r>
            <a:r>
              <a:rPr lang="en-US">
                <a:cs typeface="Times New Roman" pitchFamily="18" charset="0"/>
              </a:rPr>
              <a:t>√</a:t>
            </a:r>
            <a:r>
              <a:rPr lang="en-US"/>
              <a:t>(22.76</a:t>
            </a:r>
            <a:r>
              <a:rPr lang="en-US" baseline="30000"/>
              <a:t>2</a:t>
            </a:r>
            <a:r>
              <a:rPr lang="en-US"/>
              <a:t>+12.29</a:t>
            </a:r>
            <a:r>
              <a:rPr lang="en-US" baseline="30000"/>
              <a:t>2</a:t>
            </a:r>
            <a:r>
              <a:rPr lang="en-US"/>
              <a:t>) </a:t>
            </a:r>
            <a:r>
              <a:rPr lang="en-US">
                <a:cs typeface="Times New Roman" pitchFamily="18" charset="0"/>
              </a:rPr>
              <a:t>≈</a:t>
            </a:r>
            <a:r>
              <a:rPr lang="en-US"/>
              <a:t> 26 N</a:t>
            </a:r>
          </a:p>
          <a:p>
            <a:r>
              <a:rPr lang="en-US">
                <a:sym typeface="Symbol" pitchFamily="18" charset="2"/>
              </a:rPr>
              <a:t></a:t>
            </a:r>
            <a:r>
              <a:rPr lang="en-US"/>
              <a:t> = Atan(22.76/12.29) ≈ 62</a:t>
            </a:r>
            <a:r>
              <a:rPr lang="en-US" baseline="30000"/>
              <a:t>o</a:t>
            </a:r>
          </a:p>
          <a:p>
            <a:r>
              <a:rPr lang="en-US"/>
              <a:t>Trig angle = 180+62 = 242</a:t>
            </a:r>
            <a:r>
              <a:rPr lang="en-US" baseline="30000"/>
              <a:t>o</a:t>
            </a:r>
          </a:p>
        </p:txBody>
      </p:sp>
      <p:sp>
        <p:nvSpPr>
          <p:cNvPr id="162846" name="Text Box 30"/>
          <p:cNvSpPr txBox="1">
            <a:spLocks noChangeArrowheads="1"/>
          </p:cNvSpPr>
          <p:nvPr/>
        </p:nvSpPr>
        <p:spPr bwMode="auto">
          <a:xfrm>
            <a:off x="3124200" y="3352800"/>
            <a:ext cx="3429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</a:t>
            </a:r>
            <a:endParaRPr lang="en-US"/>
          </a:p>
        </p:txBody>
      </p:sp>
      <p:sp>
        <p:nvSpPr>
          <p:cNvPr id="162847" name="Arc 31"/>
          <p:cNvSpPr>
            <a:spLocks/>
          </p:cNvSpPr>
          <p:nvPr/>
        </p:nvSpPr>
        <p:spPr bwMode="auto">
          <a:xfrm>
            <a:off x="2895600" y="3540125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1295400" y="685800"/>
            <a:ext cx="1295400" cy="13716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54 kg</a:t>
            </a:r>
          </a:p>
        </p:txBody>
      </p:sp>
      <p:sp>
        <p:nvSpPr>
          <p:cNvPr id="131075" name="Line 3"/>
          <p:cNvSpPr>
            <a:spLocks noChangeShapeType="1"/>
          </p:cNvSpPr>
          <p:nvPr/>
        </p:nvSpPr>
        <p:spPr bwMode="auto">
          <a:xfrm flipV="1">
            <a:off x="1371600" y="2057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 flipV="1">
            <a:off x="2133600" y="20574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3505200" y="304800"/>
            <a:ext cx="34274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F</a:t>
            </a:r>
            <a:r>
              <a:rPr lang="en-US" baseline="-25000"/>
              <a:t>1</a:t>
            </a:r>
            <a:r>
              <a:rPr lang="en-US"/>
              <a:t> is 185 N, what is F</a:t>
            </a:r>
            <a:r>
              <a:rPr lang="en-US" baseline="-25000"/>
              <a:t>2</a:t>
            </a:r>
            <a:r>
              <a:rPr lang="en-US"/>
              <a:t> ?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1181100" y="3048000"/>
            <a:ext cx="455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1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1944688" y="3638550"/>
            <a:ext cx="4556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</a:p>
        </p:txBody>
      </p:sp>
      <p:grpSp>
        <p:nvGrpSpPr>
          <p:cNvPr id="131084" name="Group 12"/>
          <p:cNvGrpSpPr>
            <a:grpSpLocks/>
          </p:cNvGrpSpPr>
          <p:nvPr/>
        </p:nvGrpSpPr>
        <p:grpSpPr bwMode="auto">
          <a:xfrm>
            <a:off x="1905000" y="1489075"/>
            <a:ext cx="7002463" cy="3997325"/>
            <a:chOff x="1200" y="938"/>
            <a:chExt cx="4411" cy="2518"/>
          </a:xfrm>
        </p:grpSpPr>
        <p:sp>
          <p:nvSpPr>
            <p:cNvPr id="131081" name="Line 9"/>
            <p:cNvSpPr>
              <a:spLocks noChangeShapeType="1"/>
            </p:cNvSpPr>
            <p:nvPr/>
          </p:nvSpPr>
          <p:spPr bwMode="auto">
            <a:xfrm>
              <a:off x="1200" y="1296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082" name="Text Box 10"/>
            <p:cNvSpPr txBox="1">
              <a:spLocks noChangeArrowheads="1"/>
            </p:cNvSpPr>
            <p:nvPr/>
          </p:nvSpPr>
          <p:spPr bwMode="auto">
            <a:xfrm>
              <a:off x="1286" y="3146"/>
              <a:ext cx="73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529.2 N</a:t>
              </a:r>
            </a:p>
          </p:txBody>
        </p:sp>
        <p:sp>
          <p:nvSpPr>
            <p:cNvPr id="131083" name="Text Box 11"/>
            <p:cNvSpPr txBox="1">
              <a:spLocks noChangeArrowheads="1"/>
            </p:cNvSpPr>
            <p:nvPr/>
          </p:nvSpPr>
          <p:spPr bwMode="auto">
            <a:xfrm>
              <a:off x="2150" y="938"/>
              <a:ext cx="3461" cy="97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First - </a:t>
              </a:r>
            </a:p>
            <a:p>
              <a:r>
                <a:rPr lang="en-US"/>
                <a:t>the box weighs (54 kg)(9.8 N/kg) = 529.2N</a:t>
              </a:r>
            </a:p>
            <a:p>
              <a:endParaRPr lang="en-US"/>
            </a:p>
            <a:p>
              <a:r>
                <a:rPr lang="en-US"/>
                <a:t>This is a downward force</a:t>
              </a:r>
            </a:p>
          </p:txBody>
        </p:sp>
      </p:grp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3413125" y="3317875"/>
            <a:ext cx="5578475" cy="191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Next, since there are no forces in the x direction, and there are no components to make, let’s set up our Y equation:</a:t>
            </a:r>
          </a:p>
          <a:p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 + F</a:t>
            </a:r>
            <a:r>
              <a:rPr lang="en-US" baseline="-25000"/>
              <a:t>2</a:t>
            </a:r>
            <a:r>
              <a:rPr lang="en-US"/>
              <a:t> - 529.2 = 0, but since F</a:t>
            </a:r>
            <a:r>
              <a:rPr lang="en-US" baseline="-25000"/>
              <a:t>1</a:t>
            </a:r>
            <a:r>
              <a:rPr lang="en-US"/>
              <a:t> = 185 N</a:t>
            </a:r>
          </a:p>
          <a:p>
            <a:r>
              <a:rPr lang="en-US"/>
              <a:t>185 N + F</a:t>
            </a:r>
            <a:r>
              <a:rPr lang="en-US" baseline="-25000"/>
              <a:t>2</a:t>
            </a:r>
            <a:r>
              <a:rPr lang="en-US"/>
              <a:t> - 529.2 = 0, so F</a:t>
            </a:r>
            <a:r>
              <a:rPr lang="en-US" baseline="-25000"/>
              <a:t>2</a:t>
            </a:r>
            <a:r>
              <a:rPr lang="en-US"/>
              <a:t> = 344.2 N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2955925" y="6137275"/>
            <a:ext cx="29829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(one question like this)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-228600" y="-228600"/>
            <a:ext cx="9677400" cy="1219200"/>
          </a:xfrm>
          <a:prstGeom prst="rect">
            <a:avLst/>
          </a:prstGeom>
          <a:solidFill>
            <a:srgbClr val="C0C0C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3429000" y="2819400"/>
            <a:ext cx="914400" cy="1371600"/>
          </a:xfrm>
          <a:prstGeom prst="rect">
            <a:avLst/>
          </a:prstGeom>
          <a:solidFill>
            <a:srgbClr val="FFCCFF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17.0 kg</a:t>
            </a:r>
          </a:p>
        </p:txBody>
      </p:sp>
      <p:sp>
        <p:nvSpPr>
          <p:cNvPr id="163845" name="Line 5"/>
          <p:cNvSpPr>
            <a:spLocks noChangeShapeType="1"/>
          </p:cNvSpPr>
          <p:nvPr/>
        </p:nvSpPr>
        <p:spPr bwMode="auto">
          <a:xfrm flipH="1" flipV="1">
            <a:off x="757238" y="985838"/>
            <a:ext cx="3043237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46" name="Line 6"/>
          <p:cNvSpPr>
            <a:spLocks noChangeShapeType="1"/>
          </p:cNvSpPr>
          <p:nvPr/>
        </p:nvSpPr>
        <p:spPr bwMode="auto">
          <a:xfrm flipV="1">
            <a:off x="3810000" y="990600"/>
            <a:ext cx="990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660525" y="171767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</a:t>
            </a:r>
            <a:endParaRPr lang="en-US" baseline="-25000"/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4572000" y="16002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63849" name="Arc 9"/>
          <p:cNvSpPr>
            <a:spLocks/>
          </p:cNvSpPr>
          <p:nvPr/>
        </p:nvSpPr>
        <p:spPr bwMode="auto">
          <a:xfrm rot="17100000" flipH="1">
            <a:off x="4431507" y="927893"/>
            <a:ext cx="304800" cy="284163"/>
          </a:xfrm>
          <a:custGeom>
            <a:avLst/>
            <a:gdLst>
              <a:gd name="G0" fmla="+- 0 0 0"/>
              <a:gd name="G1" fmla="+- 20104 0 0"/>
              <a:gd name="G2" fmla="+- 21600 0 0"/>
              <a:gd name="T0" fmla="*/ 7898 w 21600"/>
              <a:gd name="T1" fmla="*/ 0 h 20104"/>
              <a:gd name="T2" fmla="*/ 21600 w 21600"/>
              <a:gd name="T3" fmla="*/ 20104 h 20104"/>
              <a:gd name="T4" fmla="*/ 0 w 21600"/>
              <a:gd name="T5" fmla="*/ 20104 h 20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104" fill="none" extrusionOk="0">
                <a:moveTo>
                  <a:pt x="7898" y="-1"/>
                </a:moveTo>
                <a:cubicBezTo>
                  <a:pt x="16164" y="3247"/>
                  <a:pt x="21600" y="11223"/>
                  <a:pt x="21600" y="20104"/>
                </a:cubicBezTo>
              </a:path>
              <a:path w="21600" h="20104" stroke="0" extrusionOk="0">
                <a:moveTo>
                  <a:pt x="7898" y="-1"/>
                </a:moveTo>
                <a:cubicBezTo>
                  <a:pt x="16164" y="3247"/>
                  <a:pt x="21600" y="11223"/>
                  <a:pt x="21600" y="20104"/>
                </a:cubicBezTo>
                <a:lnTo>
                  <a:pt x="0" y="2010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3810000" y="1066800"/>
            <a:ext cx="819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62.0</a:t>
            </a:r>
            <a:r>
              <a:rPr lang="en-US" baseline="30000"/>
              <a:t>o</a:t>
            </a:r>
          </a:p>
        </p:txBody>
      </p:sp>
      <p:sp>
        <p:nvSpPr>
          <p:cNvPr id="163851" name="Arc 11"/>
          <p:cNvSpPr>
            <a:spLocks/>
          </p:cNvSpPr>
          <p:nvPr/>
        </p:nvSpPr>
        <p:spPr bwMode="auto">
          <a:xfrm rot="10800000" flipH="1">
            <a:off x="762000" y="990600"/>
            <a:ext cx="304800" cy="182563"/>
          </a:xfrm>
          <a:custGeom>
            <a:avLst/>
            <a:gdLst>
              <a:gd name="G0" fmla="+- 0 0 0"/>
              <a:gd name="G1" fmla="+- 12913 0 0"/>
              <a:gd name="G2" fmla="+- 21600 0 0"/>
              <a:gd name="T0" fmla="*/ 17315 w 21600"/>
              <a:gd name="T1" fmla="*/ 0 h 12913"/>
              <a:gd name="T2" fmla="*/ 21600 w 21600"/>
              <a:gd name="T3" fmla="*/ 12913 h 12913"/>
              <a:gd name="T4" fmla="*/ 0 w 21600"/>
              <a:gd name="T5" fmla="*/ 12913 h 1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913" fill="none" extrusionOk="0">
                <a:moveTo>
                  <a:pt x="17315" y="-1"/>
                </a:moveTo>
                <a:cubicBezTo>
                  <a:pt x="20097" y="3730"/>
                  <a:pt x="21600" y="8259"/>
                  <a:pt x="21600" y="12913"/>
                </a:cubicBezTo>
              </a:path>
              <a:path w="21600" h="12913" stroke="0" extrusionOk="0">
                <a:moveTo>
                  <a:pt x="17315" y="-1"/>
                </a:moveTo>
                <a:cubicBezTo>
                  <a:pt x="20097" y="3730"/>
                  <a:pt x="21600" y="8259"/>
                  <a:pt x="21600" y="12913"/>
                </a:cubicBezTo>
                <a:lnTo>
                  <a:pt x="0" y="1291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52" name="Text Box 12"/>
          <p:cNvSpPr txBox="1">
            <a:spLocks noChangeArrowheads="1"/>
          </p:cNvSpPr>
          <p:nvPr/>
        </p:nvSpPr>
        <p:spPr bwMode="auto">
          <a:xfrm>
            <a:off x="1447800" y="990600"/>
            <a:ext cx="819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24.0</a:t>
            </a:r>
            <a:r>
              <a:rPr lang="en-US" baseline="30000"/>
              <a:t>o</a:t>
            </a:r>
          </a:p>
        </p:txBody>
      </p:sp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5927725" y="1793875"/>
            <a:ext cx="2474913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Trig Angles</a:t>
            </a:r>
          </a:p>
          <a:p>
            <a:r>
              <a:rPr lang="en-US"/>
              <a:t>P = 62</a:t>
            </a:r>
            <a:r>
              <a:rPr lang="en-US" baseline="30000"/>
              <a:t>o</a:t>
            </a:r>
          </a:p>
          <a:p>
            <a:r>
              <a:rPr lang="en-US"/>
              <a:t>Q = 180-24 = 156</a:t>
            </a:r>
            <a:r>
              <a:rPr lang="en-US" baseline="30000"/>
              <a:t>o</a:t>
            </a:r>
          </a:p>
        </p:txBody>
      </p:sp>
      <p:sp>
        <p:nvSpPr>
          <p:cNvPr id="163854" name="Text Box 14"/>
          <p:cNvSpPr txBox="1">
            <a:spLocks noChangeArrowheads="1"/>
          </p:cNvSpPr>
          <p:nvPr/>
        </p:nvSpPr>
        <p:spPr bwMode="auto">
          <a:xfrm>
            <a:off x="5927725" y="3165475"/>
            <a:ext cx="27241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Weight of mass:</a:t>
            </a:r>
          </a:p>
          <a:p>
            <a:r>
              <a:rPr lang="en-US"/>
              <a:t>(17.0 kg)(9.81 N/kg)</a:t>
            </a:r>
          </a:p>
          <a:p>
            <a:r>
              <a:rPr lang="en-US"/>
              <a:t>166.77 N</a:t>
            </a:r>
          </a:p>
        </p:txBody>
      </p:sp>
      <p:sp>
        <p:nvSpPr>
          <p:cNvPr id="163855" name="Text Box 15"/>
          <p:cNvSpPr txBox="1">
            <a:spLocks noChangeArrowheads="1"/>
          </p:cNvSpPr>
          <p:nvPr/>
        </p:nvSpPr>
        <p:spPr bwMode="auto">
          <a:xfrm>
            <a:off x="152400" y="4537075"/>
            <a:ext cx="42195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Force Equations:</a:t>
            </a:r>
          </a:p>
          <a:p>
            <a:r>
              <a:rPr lang="en-US"/>
              <a:t>Pcos(62</a:t>
            </a:r>
            <a:r>
              <a:rPr lang="en-US" baseline="30000"/>
              <a:t>o</a:t>
            </a:r>
            <a:r>
              <a:rPr lang="en-US"/>
              <a:t>) + Qcos(156</a:t>
            </a:r>
            <a:r>
              <a:rPr lang="en-US" baseline="30000"/>
              <a:t>o</a:t>
            </a:r>
            <a:r>
              <a:rPr lang="en-US"/>
              <a:t>) = 0</a:t>
            </a:r>
          </a:p>
          <a:p>
            <a:r>
              <a:rPr lang="en-US"/>
              <a:t>Psin(62</a:t>
            </a:r>
            <a:r>
              <a:rPr lang="en-US" baseline="30000"/>
              <a:t>o</a:t>
            </a:r>
            <a:r>
              <a:rPr lang="en-US"/>
              <a:t>)  + Qsin(156</a:t>
            </a:r>
            <a:r>
              <a:rPr lang="en-US" baseline="30000"/>
              <a:t>o</a:t>
            </a:r>
            <a:r>
              <a:rPr lang="en-US"/>
              <a:t>) = 166.77</a:t>
            </a:r>
          </a:p>
        </p:txBody>
      </p:sp>
      <p:sp>
        <p:nvSpPr>
          <p:cNvPr id="163856" name="Text Box 16"/>
          <p:cNvSpPr txBox="1">
            <a:spLocks noChangeArrowheads="1"/>
          </p:cNvSpPr>
          <p:nvPr/>
        </p:nvSpPr>
        <p:spPr bwMode="auto">
          <a:xfrm>
            <a:off x="4662488" y="4908550"/>
            <a:ext cx="166052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Solutions</a:t>
            </a:r>
          </a:p>
          <a:p>
            <a:r>
              <a:rPr lang="en-US"/>
              <a:t>P = 152.7 N</a:t>
            </a:r>
          </a:p>
          <a:p>
            <a:r>
              <a:rPr lang="en-US"/>
              <a:t>Q = 78.5 N</a:t>
            </a:r>
          </a:p>
        </p:txBody>
      </p:sp>
      <p:sp>
        <p:nvSpPr>
          <p:cNvPr id="163857" name="Rectangle 17"/>
          <p:cNvSpPr>
            <a:spLocks noChangeArrowheads="1"/>
          </p:cNvSpPr>
          <p:nvPr/>
        </p:nvSpPr>
        <p:spPr bwMode="auto">
          <a:xfrm>
            <a:off x="152400" y="6400800"/>
            <a:ext cx="1752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P = 152.7 N,  Q = 78.5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3" grpId="0"/>
      <p:bldP spid="163854" grpId="0"/>
      <p:bldP spid="163855" grpId="0"/>
      <p:bldP spid="16385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4419600" y="2803525"/>
            <a:ext cx="3978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P and Q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228600" y="422275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Step 1 - Set up the horizontal equation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27765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-5.319 N + Pcos(31</a:t>
            </a:r>
            <a:r>
              <a:rPr lang="en-US" sz="1200" baseline="30000"/>
              <a:t>o</a:t>
            </a:r>
            <a:r>
              <a:rPr lang="en-US" sz="1200"/>
              <a:t>) + Qcos(180-61</a:t>
            </a:r>
            <a:r>
              <a:rPr lang="en-US" sz="1200" baseline="30000"/>
              <a:t>o</a:t>
            </a:r>
            <a:r>
              <a:rPr lang="en-US" sz="1200"/>
              <a:t>) = 0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64870" name="Line 6"/>
          <p:cNvSpPr>
            <a:spLocks noChangeShapeType="1"/>
          </p:cNvSpPr>
          <p:nvPr/>
        </p:nvSpPr>
        <p:spPr bwMode="auto">
          <a:xfrm>
            <a:off x="4038600" y="3048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1" name="Line 7"/>
          <p:cNvSpPr>
            <a:spLocks noChangeShapeType="1"/>
          </p:cNvSpPr>
          <p:nvPr/>
        </p:nvSpPr>
        <p:spPr bwMode="auto">
          <a:xfrm rot="5400000">
            <a:off x="4075906" y="34369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2" name="Line 8"/>
          <p:cNvSpPr>
            <a:spLocks noChangeShapeType="1"/>
          </p:cNvSpPr>
          <p:nvPr/>
        </p:nvSpPr>
        <p:spPr bwMode="auto">
          <a:xfrm flipV="1">
            <a:off x="4038600" y="60960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3" name="Line 9"/>
          <p:cNvSpPr>
            <a:spLocks noChangeShapeType="1"/>
          </p:cNvSpPr>
          <p:nvPr/>
        </p:nvSpPr>
        <p:spPr bwMode="auto">
          <a:xfrm flipH="1" flipV="1">
            <a:off x="2971800" y="22860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 flipH="1">
            <a:off x="2590800" y="160020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6689725" y="422275"/>
            <a:ext cx="565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?</a:t>
            </a:r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1676400" y="228600"/>
            <a:ext cx="863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 = ?</a:t>
            </a:r>
          </a:p>
        </p:txBody>
      </p:sp>
      <p:sp>
        <p:nvSpPr>
          <p:cNvPr id="164877" name="Text Box 13"/>
          <p:cNvSpPr txBox="1">
            <a:spLocks noChangeArrowheads="1"/>
          </p:cNvSpPr>
          <p:nvPr/>
        </p:nvSpPr>
        <p:spPr bwMode="auto">
          <a:xfrm>
            <a:off x="3108325" y="3165475"/>
            <a:ext cx="10144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34.0 N</a:t>
            </a:r>
          </a:p>
        </p:txBody>
      </p:sp>
      <p:sp>
        <p:nvSpPr>
          <p:cNvPr id="164878" name="Freeform 14"/>
          <p:cNvSpPr>
            <a:spLocks/>
          </p:cNvSpPr>
          <p:nvPr/>
        </p:nvSpPr>
        <p:spPr bwMode="auto">
          <a:xfrm>
            <a:off x="4953000" y="12192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79" name="Freeform 15"/>
          <p:cNvSpPr>
            <a:spLocks/>
          </p:cNvSpPr>
          <p:nvPr/>
        </p:nvSpPr>
        <p:spPr bwMode="auto">
          <a:xfrm>
            <a:off x="3492500" y="121920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80" name="Text Box 16"/>
          <p:cNvSpPr txBox="1">
            <a:spLocks noChangeArrowheads="1"/>
          </p:cNvSpPr>
          <p:nvPr/>
        </p:nvSpPr>
        <p:spPr bwMode="auto">
          <a:xfrm>
            <a:off x="5318125" y="110807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31</a:t>
            </a:r>
            <a:r>
              <a:rPr lang="en-US" baseline="30000"/>
              <a:t>o</a:t>
            </a:r>
          </a:p>
        </p:txBody>
      </p:sp>
      <p:sp>
        <p:nvSpPr>
          <p:cNvPr id="164881" name="Text Box 17"/>
          <p:cNvSpPr txBox="1">
            <a:spLocks noChangeArrowheads="1"/>
          </p:cNvSpPr>
          <p:nvPr/>
        </p:nvSpPr>
        <p:spPr bwMode="auto">
          <a:xfrm>
            <a:off x="3067050" y="990600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61</a:t>
            </a:r>
            <a:r>
              <a:rPr lang="en-US" baseline="30000"/>
              <a:t>o</a:t>
            </a:r>
          </a:p>
        </p:txBody>
      </p:sp>
      <p:sp>
        <p:nvSpPr>
          <p:cNvPr id="164882" name="Text Box 18"/>
          <p:cNvSpPr txBox="1">
            <a:spLocks noChangeArrowheads="1"/>
          </p:cNvSpPr>
          <p:nvPr/>
        </p:nvSpPr>
        <p:spPr bwMode="auto">
          <a:xfrm>
            <a:off x="3854450" y="-11112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64883" name="Text Box 19"/>
          <p:cNvSpPr txBox="1">
            <a:spLocks noChangeArrowheads="1"/>
          </p:cNvSpPr>
          <p:nvPr/>
        </p:nvSpPr>
        <p:spPr bwMode="auto">
          <a:xfrm>
            <a:off x="5318125" y="135413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4884" name="Freeform 20"/>
          <p:cNvSpPr>
            <a:spLocks/>
          </p:cNvSpPr>
          <p:nvPr/>
        </p:nvSpPr>
        <p:spPr bwMode="auto">
          <a:xfrm rot="-1724091">
            <a:off x="3644900" y="161766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3200400" y="1752600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81</a:t>
            </a:r>
            <a:r>
              <a:rPr lang="en-US" baseline="30000">
                <a:sym typeface="Symbol" pitchFamily="18" charset="2"/>
              </a:rPr>
              <a:t>o</a:t>
            </a:r>
            <a:endParaRPr lang="en-US" baseline="30000"/>
          </a:p>
        </p:txBody>
      </p:sp>
      <p:grpSp>
        <p:nvGrpSpPr>
          <p:cNvPr id="164886" name="Group 22"/>
          <p:cNvGrpSpPr>
            <a:grpSpLocks/>
          </p:cNvGrpSpPr>
          <p:nvPr/>
        </p:nvGrpSpPr>
        <p:grpSpPr bwMode="auto">
          <a:xfrm>
            <a:off x="2590800" y="304800"/>
            <a:ext cx="4038600" cy="3505200"/>
            <a:chOff x="1632" y="192"/>
            <a:chExt cx="2544" cy="2208"/>
          </a:xfrm>
        </p:grpSpPr>
        <p:sp>
          <p:nvSpPr>
            <p:cNvPr id="164887" name="Line 23"/>
            <p:cNvSpPr>
              <a:spLocks noChangeShapeType="1"/>
            </p:cNvSpPr>
            <p:nvPr/>
          </p:nvSpPr>
          <p:spPr bwMode="auto">
            <a:xfrm flipH="1">
              <a:off x="1872" y="192"/>
              <a:ext cx="67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88" name="Line 24"/>
            <p:cNvSpPr>
              <a:spLocks noChangeShapeType="1"/>
            </p:cNvSpPr>
            <p:nvPr/>
          </p:nvSpPr>
          <p:spPr bwMode="auto">
            <a:xfrm>
              <a:off x="2592" y="1008"/>
              <a:ext cx="158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89" name="Line 25"/>
            <p:cNvSpPr>
              <a:spLocks noChangeShapeType="1"/>
            </p:cNvSpPr>
            <p:nvPr/>
          </p:nvSpPr>
          <p:spPr bwMode="auto">
            <a:xfrm flipH="1">
              <a:off x="1632" y="1008"/>
              <a:ext cx="91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90" name="Line 26"/>
            <p:cNvSpPr>
              <a:spLocks noChangeShapeType="1"/>
            </p:cNvSpPr>
            <p:nvPr/>
          </p:nvSpPr>
          <p:spPr bwMode="auto">
            <a:xfrm>
              <a:off x="1680" y="1008"/>
              <a:ext cx="0" cy="1392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891" name="Text Box 27"/>
          <p:cNvSpPr txBox="1">
            <a:spLocks noChangeArrowheads="1"/>
          </p:cNvSpPr>
          <p:nvPr/>
        </p:nvSpPr>
        <p:spPr bwMode="auto">
          <a:xfrm>
            <a:off x="228600" y="4724400"/>
            <a:ext cx="7710488" cy="8223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(34.0 N)cos(180+81</a:t>
            </a:r>
            <a:r>
              <a:rPr lang="en-US" baseline="30000"/>
              <a:t>o</a:t>
            </a:r>
            <a:r>
              <a:rPr lang="en-US"/>
              <a:t>) = -5.319 N, Pcos(31</a:t>
            </a:r>
            <a:r>
              <a:rPr lang="en-US" baseline="30000"/>
              <a:t>o</a:t>
            </a:r>
            <a:r>
              <a:rPr lang="en-US"/>
              <a:t>), Qcos(180+61</a:t>
            </a:r>
            <a:r>
              <a:rPr lang="en-US" baseline="30000"/>
              <a:t>o</a:t>
            </a:r>
            <a:r>
              <a:rPr lang="en-US"/>
              <a:t>):</a:t>
            </a:r>
          </a:p>
          <a:p>
            <a:pPr eaLnBrk="0" hangingPunct="0"/>
            <a:r>
              <a:rPr lang="en-US"/>
              <a:t>-5.319 N + Pcos(31</a:t>
            </a:r>
            <a:r>
              <a:rPr lang="en-US" baseline="30000"/>
              <a:t>o</a:t>
            </a:r>
            <a:r>
              <a:rPr lang="en-US"/>
              <a:t>) + Qcos(180-61</a:t>
            </a:r>
            <a:r>
              <a:rPr lang="en-US" baseline="30000"/>
              <a:t>o</a:t>
            </a:r>
            <a:r>
              <a:rPr lang="en-US"/>
              <a:t>)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9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/>
          <p:cNvSpPr txBox="1">
            <a:spLocks noChangeArrowheads="1"/>
          </p:cNvSpPr>
          <p:nvPr/>
        </p:nvSpPr>
        <p:spPr bwMode="auto">
          <a:xfrm>
            <a:off x="4419600" y="2803525"/>
            <a:ext cx="3978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P and Q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228600" y="422275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Step 2 - Set up the vertical equation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28019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-33.581 N + Psin(31</a:t>
            </a:r>
            <a:r>
              <a:rPr lang="en-US" sz="1200" baseline="30000"/>
              <a:t>o</a:t>
            </a:r>
            <a:r>
              <a:rPr lang="en-US" sz="1200"/>
              <a:t>) + Qsin(180-61</a:t>
            </a:r>
            <a:r>
              <a:rPr lang="en-US" sz="1200" baseline="30000"/>
              <a:t>o</a:t>
            </a:r>
            <a:r>
              <a:rPr lang="en-US" sz="1200"/>
              <a:t>) = 0</a:t>
            </a:r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>
            <a:off x="4038600" y="3048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4" name="Line 6"/>
          <p:cNvSpPr>
            <a:spLocks noChangeShapeType="1"/>
          </p:cNvSpPr>
          <p:nvPr/>
        </p:nvSpPr>
        <p:spPr bwMode="auto">
          <a:xfrm rot="5400000">
            <a:off x="4075906" y="343694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5" name="Line 7"/>
          <p:cNvSpPr>
            <a:spLocks noChangeShapeType="1"/>
          </p:cNvSpPr>
          <p:nvPr/>
        </p:nvSpPr>
        <p:spPr bwMode="auto">
          <a:xfrm flipV="1">
            <a:off x="4038600" y="609600"/>
            <a:ext cx="2590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6" name="Line 8"/>
          <p:cNvSpPr>
            <a:spLocks noChangeShapeType="1"/>
          </p:cNvSpPr>
          <p:nvPr/>
        </p:nvSpPr>
        <p:spPr bwMode="auto">
          <a:xfrm flipH="1" flipV="1">
            <a:off x="2971800" y="228600"/>
            <a:ext cx="1066800" cy="1371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7" name="Line 9"/>
          <p:cNvSpPr>
            <a:spLocks noChangeShapeType="1"/>
          </p:cNvSpPr>
          <p:nvPr/>
        </p:nvSpPr>
        <p:spPr bwMode="auto">
          <a:xfrm flipH="1">
            <a:off x="2590800" y="1600200"/>
            <a:ext cx="1447800" cy="2286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6689725" y="422275"/>
            <a:ext cx="565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 ?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1676400" y="228600"/>
            <a:ext cx="8636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Q = ?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3108325" y="3165475"/>
            <a:ext cx="1014413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34.0 N</a:t>
            </a:r>
          </a:p>
        </p:txBody>
      </p:sp>
      <p:sp>
        <p:nvSpPr>
          <p:cNvPr id="165901" name="Freeform 13"/>
          <p:cNvSpPr>
            <a:spLocks/>
          </p:cNvSpPr>
          <p:nvPr/>
        </p:nvSpPr>
        <p:spPr bwMode="auto">
          <a:xfrm>
            <a:off x="4953000" y="12192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52"/>
                  <a:pt x="88" y="104"/>
                  <a:pt x="96" y="144"/>
                </a:cubicBezTo>
                <a:cubicBezTo>
                  <a:pt x="104" y="184"/>
                  <a:pt x="76" y="212"/>
                  <a:pt x="48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2" name="Freeform 14"/>
          <p:cNvSpPr>
            <a:spLocks/>
          </p:cNvSpPr>
          <p:nvPr/>
        </p:nvSpPr>
        <p:spPr bwMode="auto">
          <a:xfrm>
            <a:off x="3492500" y="1219200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5318125" y="1108075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31</a:t>
            </a:r>
            <a:r>
              <a:rPr lang="en-US" baseline="30000"/>
              <a:t>o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3067050" y="990600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61</a:t>
            </a:r>
            <a:r>
              <a:rPr lang="en-US" baseline="30000"/>
              <a:t>o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3854450" y="-111125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5318125" y="1354138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5907" name="Freeform 19"/>
          <p:cNvSpPr>
            <a:spLocks/>
          </p:cNvSpPr>
          <p:nvPr/>
        </p:nvSpPr>
        <p:spPr bwMode="auto">
          <a:xfrm rot="-1724091">
            <a:off x="3644900" y="1617663"/>
            <a:ext cx="165100" cy="3810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56" y="240"/>
              </a:cxn>
            </a:cxnLst>
            <a:rect l="0" t="0" r="r" b="b"/>
            <a:pathLst>
              <a:path w="104" h="240">
                <a:moveTo>
                  <a:pt x="104" y="0"/>
                </a:moveTo>
                <a:cubicBezTo>
                  <a:pt x="60" y="28"/>
                  <a:pt x="16" y="56"/>
                  <a:pt x="8" y="96"/>
                </a:cubicBezTo>
                <a:cubicBezTo>
                  <a:pt x="0" y="136"/>
                  <a:pt x="28" y="188"/>
                  <a:pt x="56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3200400" y="1752600"/>
            <a:ext cx="590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81</a:t>
            </a:r>
            <a:r>
              <a:rPr lang="en-US" baseline="30000">
                <a:sym typeface="Symbol" pitchFamily="18" charset="2"/>
              </a:rPr>
              <a:t>o</a:t>
            </a:r>
            <a:endParaRPr lang="en-US" baseline="30000"/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228600" y="4724400"/>
            <a:ext cx="8229600" cy="11874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(34.0 N)sin(180+81</a:t>
            </a:r>
            <a:r>
              <a:rPr lang="en-US" baseline="30000"/>
              <a:t>o</a:t>
            </a:r>
            <a:r>
              <a:rPr lang="en-US"/>
              <a:t>) = -33.581 N, Psin(31</a:t>
            </a:r>
            <a:r>
              <a:rPr lang="en-US" baseline="30000"/>
              <a:t>o</a:t>
            </a:r>
            <a:r>
              <a:rPr lang="en-US"/>
              <a:t>), +Qsin(180-61</a:t>
            </a:r>
            <a:r>
              <a:rPr lang="en-US" baseline="30000"/>
              <a:t>o</a:t>
            </a:r>
            <a:r>
              <a:rPr lang="en-US"/>
              <a:t>):</a:t>
            </a:r>
          </a:p>
          <a:p>
            <a:pPr eaLnBrk="0" hangingPunct="0"/>
            <a:r>
              <a:rPr lang="en-US"/>
              <a:t>-33.581 N + Psin(31</a:t>
            </a:r>
            <a:r>
              <a:rPr lang="en-US" baseline="30000"/>
              <a:t>o</a:t>
            </a:r>
            <a:r>
              <a:rPr lang="en-US"/>
              <a:t>) + Qsin(180-61</a:t>
            </a:r>
            <a:r>
              <a:rPr lang="en-US" baseline="30000"/>
              <a:t>o</a:t>
            </a:r>
            <a:r>
              <a:rPr lang="en-US"/>
              <a:t>) = 0</a:t>
            </a:r>
          </a:p>
          <a:p>
            <a:endParaRPr lang="en-US"/>
          </a:p>
        </p:txBody>
      </p:sp>
      <p:sp>
        <p:nvSpPr>
          <p:cNvPr id="165910" name="Line 22"/>
          <p:cNvSpPr>
            <a:spLocks noChangeShapeType="1"/>
          </p:cNvSpPr>
          <p:nvPr/>
        </p:nvSpPr>
        <p:spPr bwMode="auto">
          <a:xfrm>
            <a:off x="2590800" y="1600200"/>
            <a:ext cx="0" cy="2286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1" name="Line 23"/>
          <p:cNvSpPr>
            <a:spLocks noChangeShapeType="1"/>
          </p:cNvSpPr>
          <p:nvPr/>
        </p:nvSpPr>
        <p:spPr bwMode="auto">
          <a:xfrm flipV="1">
            <a:off x="6553200" y="685800"/>
            <a:ext cx="0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2" name="Line 24"/>
          <p:cNvSpPr>
            <a:spLocks noChangeShapeType="1"/>
          </p:cNvSpPr>
          <p:nvPr/>
        </p:nvSpPr>
        <p:spPr bwMode="auto">
          <a:xfrm flipV="1">
            <a:off x="2971800" y="228600"/>
            <a:ext cx="0" cy="1371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13" name="Text Box 2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5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0" y="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Step 3 - Do Math:</a:t>
            </a:r>
          </a:p>
          <a:p>
            <a:pPr eaLnBrk="0" hangingPunct="0"/>
            <a:r>
              <a:rPr lang="en-US"/>
              <a:t>-33.581 N + Psin(31</a:t>
            </a:r>
            <a:r>
              <a:rPr lang="en-US" baseline="30000"/>
              <a:t>o</a:t>
            </a:r>
            <a:r>
              <a:rPr lang="en-US"/>
              <a:t>) + Qsin(180-61</a:t>
            </a:r>
            <a:r>
              <a:rPr lang="en-US" baseline="30000"/>
              <a:t>o</a:t>
            </a:r>
            <a:r>
              <a:rPr lang="en-US"/>
              <a:t>) = 0</a:t>
            </a:r>
          </a:p>
          <a:p>
            <a:pPr eaLnBrk="0" hangingPunct="0"/>
            <a:r>
              <a:rPr lang="en-US"/>
              <a:t>-5.319 N + Pcos(31</a:t>
            </a:r>
            <a:r>
              <a:rPr lang="en-US" baseline="30000"/>
              <a:t>o</a:t>
            </a:r>
            <a:r>
              <a:rPr lang="en-US"/>
              <a:t>) + Qcos(180-61</a:t>
            </a:r>
            <a:r>
              <a:rPr lang="en-US" baseline="30000"/>
              <a:t>o</a:t>
            </a:r>
            <a:r>
              <a:rPr lang="en-US"/>
              <a:t>) = 0</a:t>
            </a:r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14160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Q = 26 N, P = 21 N 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632825" cy="20415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Substitution:</a:t>
            </a:r>
          </a:p>
          <a:p>
            <a:pPr eaLnBrk="0" hangingPunct="0"/>
            <a:r>
              <a:rPr lang="en-US" sz="2000"/>
              <a:t>-33.581 N + Psin(31</a:t>
            </a:r>
            <a:r>
              <a:rPr lang="en-US" sz="2000" baseline="30000"/>
              <a:t>o</a:t>
            </a:r>
            <a:r>
              <a:rPr lang="en-US" sz="2000"/>
              <a:t>) + Qsin(180-61</a:t>
            </a:r>
            <a:r>
              <a:rPr lang="en-US" sz="2000" baseline="30000"/>
              <a:t>o</a:t>
            </a:r>
            <a:r>
              <a:rPr lang="en-US" sz="2000"/>
              <a:t>) = 0, P = </a:t>
            </a:r>
            <a:r>
              <a:rPr lang="en-US"/>
              <a:t>(</a:t>
            </a:r>
            <a:r>
              <a:rPr lang="en-US" sz="2000"/>
              <a:t>33.581 N-Qsin(180-61</a:t>
            </a:r>
            <a:r>
              <a:rPr lang="en-US" sz="2000" baseline="30000"/>
              <a:t>o</a:t>
            </a:r>
            <a:r>
              <a:rPr lang="en-US" sz="2000"/>
              <a:t>)</a:t>
            </a:r>
            <a:r>
              <a:rPr lang="en-US"/>
              <a:t>)</a:t>
            </a:r>
            <a:r>
              <a:rPr lang="en-US" sz="2000"/>
              <a:t>/sin(31</a:t>
            </a:r>
            <a:r>
              <a:rPr lang="en-US" sz="2000" baseline="30000"/>
              <a:t>o</a:t>
            </a:r>
            <a:r>
              <a:rPr lang="en-US" sz="2000"/>
              <a:t>)</a:t>
            </a:r>
          </a:p>
          <a:p>
            <a:r>
              <a:rPr lang="en-US" sz="2000"/>
              <a:t>-5.319 N + Pcos(31</a:t>
            </a:r>
            <a:r>
              <a:rPr lang="en-US" sz="2000" baseline="30000"/>
              <a:t>o</a:t>
            </a:r>
            <a:r>
              <a:rPr lang="en-US" sz="2000"/>
              <a:t>) + Qcos(180-61</a:t>
            </a:r>
            <a:r>
              <a:rPr lang="en-US" sz="2000" baseline="30000"/>
              <a:t>o</a:t>
            </a:r>
            <a:r>
              <a:rPr lang="en-US" sz="2000"/>
              <a:t>) = 0, substituting:</a:t>
            </a:r>
          </a:p>
          <a:p>
            <a:r>
              <a:rPr lang="en-US" sz="2000"/>
              <a:t>-5.319 N + </a:t>
            </a:r>
            <a:r>
              <a:rPr lang="en-US"/>
              <a:t>{(</a:t>
            </a:r>
            <a:r>
              <a:rPr lang="en-US" sz="2000"/>
              <a:t>33.581 N+Qsin(180-61</a:t>
            </a:r>
            <a:r>
              <a:rPr lang="en-US" sz="2000" baseline="30000"/>
              <a:t>o</a:t>
            </a:r>
            <a:r>
              <a:rPr lang="en-US" sz="2000"/>
              <a:t>)</a:t>
            </a:r>
            <a:r>
              <a:rPr lang="en-US"/>
              <a:t>)</a:t>
            </a:r>
            <a:r>
              <a:rPr lang="en-US" sz="2000"/>
              <a:t>/sin(31</a:t>
            </a:r>
            <a:r>
              <a:rPr lang="en-US" sz="2000" baseline="30000"/>
              <a:t>o</a:t>
            </a:r>
            <a:r>
              <a:rPr lang="en-US" sz="2000"/>
              <a:t>)</a:t>
            </a:r>
            <a:r>
              <a:rPr lang="en-US"/>
              <a:t>}</a:t>
            </a:r>
            <a:r>
              <a:rPr lang="en-US" sz="2000"/>
              <a:t>cos(31</a:t>
            </a:r>
            <a:r>
              <a:rPr lang="en-US" sz="2000" baseline="30000"/>
              <a:t>o</a:t>
            </a:r>
            <a:r>
              <a:rPr lang="en-US" sz="2000"/>
              <a:t>) + Qcos(180-61</a:t>
            </a:r>
            <a:r>
              <a:rPr lang="en-US" sz="2000" baseline="30000"/>
              <a:t>o</a:t>
            </a:r>
            <a:r>
              <a:rPr lang="en-US" sz="2000"/>
              <a:t>) = 0</a:t>
            </a:r>
          </a:p>
          <a:p>
            <a:r>
              <a:rPr lang="en-US" sz="2000"/>
              <a:t>-5.319 N + (33.581 N)/tan(31</a:t>
            </a:r>
            <a:r>
              <a:rPr lang="en-US" sz="2000" baseline="30000"/>
              <a:t>o</a:t>
            </a:r>
            <a:r>
              <a:rPr lang="en-US" sz="2000"/>
              <a:t>) + Qsin(180-61</a:t>
            </a:r>
            <a:r>
              <a:rPr lang="en-US" sz="2000" baseline="30000"/>
              <a:t>o</a:t>
            </a:r>
            <a:r>
              <a:rPr lang="en-US" sz="2000"/>
              <a:t>)/tan(31</a:t>
            </a:r>
            <a:r>
              <a:rPr lang="en-US" sz="2000" baseline="30000"/>
              <a:t>o</a:t>
            </a:r>
            <a:r>
              <a:rPr lang="en-US" sz="2000"/>
              <a:t>) - Qcos(180-61</a:t>
            </a:r>
            <a:r>
              <a:rPr lang="en-US" sz="2000" baseline="30000"/>
              <a:t>o</a:t>
            </a:r>
            <a:r>
              <a:rPr lang="en-US" sz="2000"/>
              <a:t>) = 0</a:t>
            </a:r>
          </a:p>
          <a:p>
            <a:r>
              <a:rPr lang="en-US" sz="2000"/>
              <a:t>Q = 26.061 = 26 N, P = 21 N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304800" y="3216275"/>
            <a:ext cx="5889625" cy="33178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Matrices:</a:t>
            </a:r>
          </a:p>
          <a:p>
            <a:pPr eaLnBrk="0" hangingPunct="0"/>
            <a:r>
              <a:rPr lang="en-US"/>
              <a:t>Psin(31</a:t>
            </a:r>
            <a:r>
              <a:rPr lang="en-US" baseline="30000"/>
              <a:t>o</a:t>
            </a:r>
            <a:r>
              <a:rPr lang="en-US"/>
              <a:t>) + Qsin(180-61</a:t>
            </a:r>
            <a:r>
              <a:rPr lang="en-US" baseline="30000"/>
              <a:t>o</a:t>
            </a:r>
            <a:r>
              <a:rPr lang="en-US"/>
              <a:t>) = 33.581 N </a:t>
            </a:r>
          </a:p>
          <a:p>
            <a:pPr eaLnBrk="0" hangingPunct="0"/>
            <a:r>
              <a:rPr lang="en-US"/>
              <a:t>Pcos(31</a:t>
            </a:r>
            <a:r>
              <a:rPr lang="en-US" baseline="30000"/>
              <a:t>o</a:t>
            </a:r>
            <a:r>
              <a:rPr lang="en-US"/>
              <a:t>) + Qcos(180-61</a:t>
            </a:r>
            <a:r>
              <a:rPr lang="en-US" baseline="30000"/>
              <a:t>o</a:t>
            </a:r>
            <a:r>
              <a:rPr lang="en-US"/>
              <a:t>) = 5.319 N </a:t>
            </a:r>
          </a:p>
          <a:p>
            <a:pPr eaLnBrk="0" hangingPunct="0"/>
            <a:endParaRPr lang="en-US"/>
          </a:p>
          <a:p>
            <a:pPr lvl="1"/>
            <a:r>
              <a:rPr lang="en-US"/>
              <a:t>               J                                K</a:t>
            </a:r>
          </a:p>
          <a:p>
            <a:pPr lvl="1"/>
            <a:r>
              <a:rPr lang="en-US"/>
              <a:t>[sin(31</a:t>
            </a:r>
            <a:r>
              <a:rPr lang="en-US" baseline="30000"/>
              <a:t>o</a:t>
            </a:r>
            <a:r>
              <a:rPr lang="en-US"/>
              <a:t>)  ,  sin(180-61</a:t>
            </a:r>
            <a:r>
              <a:rPr lang="en-US" baseline="30000"/>
              <a:t>o</a:t>
            </a:r>
            <a:r>
              <a:rPr lang="en-US"/>
              <a:t>)] [P] = [33.581 N]</a:t>
            </a:r>
          </a:p>
          <a:p>
            <a:pPr lvl="1"/>
            <a:r>
              <a:rPr lang="en-US"/>
              <a:t>[cos(31</a:t>
            </a:r>
            <a:r>
              <a:rPr lang="en-US" baseline="30000"/>
              <a:t>o</a:t>
            </a:r>
            <a:r>
              <a:rPr lang="en-US"/>
              <a:t>)  ,</a:t>
            </a:r>
            <a:r>
              <a:rPr lang="en-US" sz="2000"/>
              <a:t> </a:t>
            </a:r>
            <a:r>
              <a:rPr lang="en-US"/>
              <a:t>cos(180-61</a:t>
            </a:r>
            <a:r>
              <a:rPr lang="en-US" baseline="30000"/>
              <a:t>o</a:t>
            </a:r>
            <a:r>
              <a:rPr lang="en-US"/>
              <a:t>)] [Q] = [5.319 N  ]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Answer matrix will be [J]</a:t>
            </a:r>
            <a:r>
              <a:rPr lang="en-US" baseline="30000"/>
              <a:t>-1</a:t>
            </a:r>
            <a:r>
              <a:rPr lang="en-US"/>
              <a:t>[K]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autoUpdateAnimBg="0"/>
      <p:bldP spid="1669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3733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3 </a:t>
            </a:r>
            <a:r>
              <a:rPr lang="en-US" sz="3600" b="1"/>
              <a:t>Using Weight</a:t>
            </a:r>
            <a:endParaRPr lang="en-US" sz="3200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914400" y="2422525"/>
            <a:ext cx="4495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Draw a Free Body Diagram: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5867400" y="21336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grpSp>
        <p:nvGrpSpPr>
          <p:cNvPr id="94222" name="Group 14"/>
          <p:cNvGrpSpPr>
            <a:grpSpLocks/>
          </p:cNvGrpSpPr>
          <p:nvPr/>
        </p:nvGrpSpPr>
        <p:grpSpPr bwMode="auto">
          <a:xfrm>
            <a:off x="6629400" y="685800"/>
            <a:ext cx="1062038" cy="1447800"/>
            <a:chOff x="4176" y="432"/>
            <a:chExt cx="669" cy="912"/>
          </a:xfrm>
        </p:grpSpPr>
        <p:sp>
          <p:nvSpPr>
            <p:cNvPr id="94220" name="Line 12"/>
            <p:cNvSpPr>
              <a:spLocks noChangeShapeType="1"/>
            </p:cNvSpPr>
            <p:nvPr/>
          </p:nvSpPr>
          <p:spPr bwMode="auto">
            <a:xfrm flipV="1">
              <a:off x="4176" y="432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Text Box 13"/>
            <p:cNvSpPr txBox="1">
              <a:spLocks noChangeArrowheads="1"/>
            </p:cNvSpPr>
            <p:nvPr/>
          </p:nvSpPr>
          <p:spPr bwMode="auto">
            <a:xfrm>
              <a:off x="4224" y="691"/>
              <a:ext cx="621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35 N</a:t>
              </a:r>
            </a:p>
          </p:txBody>
        </p:sp>
      </p:grp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1676400" y="4114800"/>
            <a:ext cx="422275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Don’t Forget the weight:</a:t>
            </a:r>
          </a:p>
          <a:p>
            <a:r>
              <a:rPr lang="en-US" sz="3200"/>
              <a:t>F = ma = 5.0*9.8 = 49 N</a:t>
            </a:r>
          </a:p>
        </p:txBody>
      </p:sp>
      <p:grpSp>
        <p:nvGrpSpPr>
          <p:cNvPr id="94226" name="Group 18"/>
          <p:cNvGrpSpPr>
            <a:grpSpLocks/>
          </p:cNvGrpSpPr>
          <p:nvPr/>
        </p:nvGrpSpPr>
        <p:grpSpPr bwMode="auto">
          <a:xfrm>
            <a:off x="6629400" y="3276600"/>
            <a:ext cx="1273175" cy="2057400"/>
            <a:chOff x="4176" y="2064"/>
            <a:chExt cx="802" cy="1296"/>
          </a:xfrm>
        </p:grpSpPr>
        <p:sp>
          <p:nvSpPr>
            <p:cNvPr id="94224" name="Line 16"/>
            <p:cNvSpPr>
              <a:spLocks noChangeShapeType="1"/>
            </p:cNvSpPr>
            <p:nvPr/>
          </p:nvSpPr>
          <p:spPr bwMode="auto">
            <a:xfrm>
              <a:off x="4176" y="2064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Text Box 17"/>
            <p:cNvSpPr txBox="1">
              <a:spLocks noChangeArrowheads="1"/>
            </p:cNvSpPr>
            <p:nvPr/>
          </p:nvSpPr>
          <p:spPr bwMode="auto">
            <a:xfrm>
              <a:off x="4272" y="2419"/>
              <a:ext cx="706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-49 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4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  <p:bldP spid="94219" grpId="0" animBg="1" autoUpdateAnimBg="0"/>
      <p:bldP spid="942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3 </a:t>
            </a:r>
            <a:r>
              <a:rPr lang="en-US" sz="3600" b="1"/>
              <a:t>Using Weight</a:t>
            </a:r>
            <a:endParaRPr lang="en-US" sz="3200"/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5181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35 N – 49 N = (5.0 kg)a</a:t>
            </a:r>
          </a:p>
          <a:p>
            <a:r>
              <a:rPr lang="en-US" sz="4000" b="1"/>
              <a:t>-14 N = (5.0 kg)a </a:t>
            </a:r>
          </a:p>
          <a:p>
            <a:r>
              <a:rPr lang="en-US" sz="4000" b="1"/>
              <a:t>a = -2.8 m/s/s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8061325" y="6289675"/>
            <a:ext cx="793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5867400" y="21336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grpSp>
        <p:nvGrpSpPr>
          <p:cNvPr id="95238" name="Group 6"/>
          <p:cNvGrpSpPr>
            <a:grpSpLocks/>
          </p:cNvGrpSpPr>
          <p:nvPr/>
        </p:nvGrpSpPr>
        <p:grpSpPr bwMode="auto">
          <a:xfrm>
            <a:off x="6629400" y="685800"/>
            <a:ext cx="1062038" cy="1447800"/>
            <a:chOff x="4176" y="432"/>
            <a:chExt cx="669" cy="912"/>
          </a:xfrm>
        </p:grpSpPr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 flipV="1">
              <a:off x="4176" y="432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Text Box 8"/>
            <p:cNvSpPr txBox="1">
              <a:spLocks noChangeArrowheads="1"/>
            </p:cNvSpPr>
            <p:nvPr/>
          </p:nvSpPr>
          <p:spPr bwMode="auto">
            <a:xfrm>
              <a:off x="4224" y="691"/>
              <a:ext cx="621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35 N</a:t>
              </a:r>
            </a:p>
          </p:txBody>
        </p:sp>
      </p:grpSp>
      <p:grpSp>
        <p:nvGrpSpPr>
          <p:cNvPr id="95242" name="Group 10"/>
          <p:cNvGrpSpPr>
            <a:grpSpLocks/>
          </p:cNvGrpSpPr>
          <p:nvPr/>
        </p:nvGrpSpPr>
        <p:grpSpPr bwMode="auto">
          <a:xfrm>
            <a:off x="6629400" y="3276600"/>
            <a:ext cx="1273175" cy="2057400"/>
            <a:chOff x="4176" y="2064"/>
            <a:chExt cx="802" cy="1296"/>
          </a:xfrm>
        </p:grpSpPr>
        <p:sp>
          <p:nvSpPr>
            <p:cNvPr id="95243" name="Line 11"/>
            <p:cNvSpPr>
              <a:spLocks noChangeShapeType="1"/>
            </p:cNvSpPr>
            <p:nvPr/>
          </p:nvSpPr>
          <p:spPr bwMode="auto">
            <a:xfrm>
              <a:off x="4176" y="2064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Text Box 12"/>
            <p:cNvSpPr txBox="1">
              <a:spLocks noChangeArrowheads="1"/>
            </p:cNvSpPr>
            <p:nvPr/>
          </p:nvSpPr>
          <p:spPr bwMode="auto">
            <a:xfrm>
              <a:off x="4272" y="2419"/>
              <a:ext cx="706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-49 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532063" y="1066800"/>
            <a:ext cx="3738562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Using Weight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endParaRPr lang="en-US" sz="4800"/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7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35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2.7 m/s/s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8.0 kg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7848600" y="1554163"/>
            <a:ext cx="129063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100. N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304800" y="914400"/>
            <a:ext cx="62484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 = ma, </a:t>
            </a:r>
          </a:p>
          <a:p>
            <a:r>
              <a:rPr lang="en-US" sz="3200" b="1"/>
              <a:t>weight = (8.0 kg)(9.80 N/kg)</a:t>
            </a:r>
          </a:p>
          <a:p>
            <a:r>
              <a:rPr lang="en-US" sz="3200" b="1"/>
              <a:t>= 78.4 N down</a:t>
            </a:r>
          </a:p>
          <a:p>
            <a:r>
              <a:rPr lang="en-US" sz="3200" b="1"/>
              <a:t>Making up +</a:t>
            </a:r>
          </a:p>
          <a:p>
            <a:r>
              <a:rPr lang="en-US" sz="3200" b="1"/>
              <a:t>&lt;100. N - 78.4&gt; = (8.0kg)a</a:t>
            </a:r>
          </a:p>
          <a:p>
            <a:r>
              <a:rPr lang="en-US" sz="3200" b="1"/>
              <a:t>21.6 N = (8.0kg)a</a:t>
            </a:r>
          </a:p>
          <a:p>
            <a:r>
              <a:rPr lang="en-US" sz="3200" b="1"/>
              <a:t>a = 2.7 m/s/s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85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-1.8 m/s/s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15.0 kg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7848600" y="1554163"/>
            <a:ext cx="1290638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120. N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62484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 = ma, </a:t>
            </a:r>
          </a:p>
          <a:p>
            <a:r>
              <a:rPr lang="en-US" sz="3200" b="1"/>
              <a:t>wt = (15.0 kg)(9.8 N/kg) = 147 N down</a:t>
            </a:r>
          </a:p>
          <a:p>
            <a:r>
              <a:rPr lang="en-US" sz="3200" b="1"/>
              <a:t>&lt;120. N - 147 N&gt; = (15.0kg)a</a:t>
            </a:r>
          </a:p>
          <a:p>
            <a:r>
              <a:rPr lang="en-US" sz="3200" b="1"/>
              <a:t>-27 N = (15.0kg)a</a:t>
            </a:r>
          </a:p>
          <a:p>
            <a:r>
              <a:rPr lang="en-US" sz="3200" b="1"/>
              <a:t>a = -1.8 m/s/s </a:t>
            </a:r>
          </a:p>
          <a:p>
            <a:r>
              <a:rPr lang="en-US" sz="3200" b="1"/>
              <a:t>It accelerates down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180 N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7010400" y="2819400"/>
            <a:ext cx="1524000" cy="1143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16 kg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7848600" y="1554163"/>
            <a:ext cx="4095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6248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F = ma, </a:t>
            </a:r>
          </a:p>
          <a:p>
            <a:r>
              <a:rPr lang="en-US" sz="2800" b="1"/>
              <a:t>wt = (16 kg)(9.8 N/kg) = 156.8 N down</a:t>
            </a:r>
          </a:p>
          <a:p>
            <a:r>
              <a:rPr lang="en-US" sz="2800" b="1"/>
              <a:t>&lt;F – 156.8 N&gt; = (16.0 kg)(+1.5 m/s/s)</a:t>
            </a:r>
          </a:p>
          <a:p>
            <a:r>
              <a:rPr lang="en-US" sz="2800" b="1"/>
              <a:t>F – 156.8 N = 24 N</a:t>
            </a:r>
          </a:p>
          <a:p>
            <a:r>
              <a:rPr lang="en-US" sz="2800" b="1"/>
              <a:t>F = 180.8 N = </a:t>
            </a:r>
            <a:r>
              <a:rPr lang="en-US" sz="2800" b="1" u="sng"/>
              <a:t>180 N</a:t>
            </a:r>
            <a:r>
              <a:rPr lang="en-US" sz="2800" b="1"/>
              <a:t> 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force:</a:t>
            </a:r>
            <a:endParaRPr lang="en-US" sz="3200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 flipV="1">
            <a:off x="7696200" y="838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6553200" y="4114800"/>
            <a:ext cx="2265363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 = 1.5 m/s/s</a:t>
            </a:r>
          </a:p>
          <a:p>
            <a:r>
              <a:rPr lang="en-US" sz="3200"/>
              <a:t>(upward)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FF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2165</Words>
  <Application>Microsoft Office PowerPoint</Application>
  <PresentationFormat>On-screen Show (4:3)</PresentationFormat>
  <Paragraphs>397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Times New Roman</vt:lpstr>
      <vt:lpstr>Symbol</vt:lpstr>
      <vt:lpstr>BR 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221</cp:revision>
  <dcterms:created xsi:type="dcterms:W3CDTF">2001-03-01T17:38:38Z</dcterms:created>
  <dcterms:modified xsi:type="dcterms:W3CDTF">2014-11-12T05:54:31Z</dcterms:modified>
</cp:coreProperties>
</file>