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3" r:id="rId2"/>
    <p:sldId id="264" r:id="rId3"/>
    <p:sldId id="265" r:id="rId4"/>
    <p:sldId id="266" r:id="rId5"/>
    <p:sldId id="267" r:id="rId6"/>
    <p:sldId id="268" r:id="rId7"/>
    <p:sldId id="269" r:id="rId8"/>
    <p:sldId id="271" r:id="rId9"/>
    <p:sldId id="272" r:id="rId10"/>
    <p:sldId id="273" r:id="rId11"/>
    <p:sldId id="274" r:id="rId12"/>
    <p:sldId id="275" r:id="rId13"/>
    <p:sldId id="276" r:id="rId14"/>
    <p:sldId id="277" r:id="rId15"/>
    <p:sldId id="278" r:id="rId16"/>
    <p:sldId id="279" r:id="rId17"/>
    <p:sldId id="280" r:id="rId18"/>
    <p:sldId id="281" r:id="rId19"/>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Grid="0" snapToObjects="1">
      <p:cViewPr varScale="1">
        <p:scale>
          <a:sx n="135" d="100"/>
          <a:sy n="135" d="100"/>
        </p:scale>
        <p:origin x="-104" y="-192"/>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8D5F1CB-BB5F-426F-9834-11C988F52014}" type="datetime1">
              <a:rPr lang="en-US"/>
              <a:pPr/>
              <a:t>11/23/14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20294E-F92F-40C2-B879-7E1D9A67E07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0CAF82B-1ED6-4D6C-B0DC-B96667F3B046}" type="datetime1">
              <a:rPr lang="en-US"/>
              <a:pPr/>
              <a:t>11/23/14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52B74A-A7E5-453E-87C2-3D32259029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FC759F-FD2D-4B5F-AC7A-656286F99BB3}" type="datetime1">
              <a:rPr lang="en-US"/>
              <a:pPr/>
              <a:t>11/23/14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059E8F-98A2-4DBA-81D3-9B02D671DFA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C0F557A-1CDE-40E7-B79F-A10A38315A73}" type="datetime1">
              <a:rPr lang="en-US"/>
              <a:pPr/>
              <a:t>11/23/14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BA73DE-3452-4086-A713-70B888903DE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AD982A7-4061-40B5-BBCB-E1811BFA0595}" type="datetime1">
              <a:rPr lang="en-US"/>
              <a:pPr/>
              <a:t>11/23/14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C886A9-005D-474C-8CCB-F71E32351A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4F9179C-F187-467E-987B-7C0E5F93C2B3}" type="datetime1">
              <a:rPr lang="en-US"/>
              <a:pPr/>
              <a:t>11/23/14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BCCBD08-3171-4204-B0ED-C3AE746D1E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A44A0C5-D099-45F8-B237-7DED90332460}" type="datetime1">
              <a:rPr lang="en-US"/>
              <a:pPr/>
              <a:t>11/23/14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2537845D-D483-4A48-8F4A-651FE023A8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220D4A7-59FD-4EC6-8A2C-62BA4B234561}" type="datetime1">
              <a:rPr lang="en-US"/>
              <a:pPr/>
              <a:t>11/23/14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14C906D8-6D82-473A-B74A-2E9DDF092DD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CD18F5C-15B0-4B77-BC1B-43191561B50F}" type="datetime1">
              <a:rPr lang="en-US"/>
              <a:pPr/>
              <a:t>11/23/14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769AAB7B-C274-4ACF-BE03-D2EE099F13F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B4EAF68-1FBC-4EE1-9911-B42B474463DF}" type="datetime1">
              <a:rPr lang="en-US"/>
              <a:pPr/>
              <a:t>11/23/14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47FEF1A-C1CB-4046-BFDF-84D5398C58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4D19D10-EC33-40A3-AE9B-DB81315945D2}" type="datetime1">
              <a:rPr lang="en-US"/>
              <a:pPr/>
              <a:t>11/23/14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174D361-6E0C-4B43-A3AA-A0843517733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5297488"/>
            <a:ext cx="2133600" cy="3032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6D64DF49-6610-4C52-94C2-F4BE97CA439D}" type="datetime1">
              <a:rPr lang="en-US"/>
              <a:pPr/>
              <a:t>11/23/14</a:t>
            </a:fld>
            <a:endParaRPr lang="en-US"/>
          </a:p>
        </p:txBody>
      </p:sp>
      <p:sp>
        <p:nvSpPr>
          <p:cNvPr id="5" name="Footer Placeholder 4"/>
          <p:cNvSpPr>
            <a:spLocks noGrp="1"/>
          </p:cNvSpPr>
          <p:nvPr>
            <p:ph type="ftr" sz="quarter" idx="3"/>
          </p:nvPr>
        </p:nvSpPr>
        <p:spPr>
          <a:xfrm>
            <a:off x="3124200" y="5297488"/>
            <a:ext cx="2895600" cy="303212"/>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5297488"/>
            <a:ext cx="2133600" cy="30321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F66469F-7C30-4717-8A50-747B8D8DF53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Line 5"/>
          <p:cNvSpPr>
            <a:spLocks noChangeShapeType="1"/>
          </p:cNvSpPr>
          <p:nvPr/>
        </p:nvSpPr>
        <p:spPr bwMode="auto">
          <a:xfrm>
            <a:off x="382588" y="2027238"/>
            <a:ext cx="7472362" cy="0"/>
          </a:xfrm>
          <a:prstGeom prst="line">
            <a:avLst/>
          </a:prstGeom>
          <a:noFill/>
          <a:ln w="76200">
            <a:solidFill>
              <a:schemeClr val="tx1"/>
            </a:solidFill>
            <a:round/>
            <a:headEnd/>
            <a:tailEnd/>
          </a:ln>
        </p:spPr>
        <p:txBody>
          <a:bodyPr/>
          <a:lstStyle/>
          <a:p>
            <a:endParaRPr lang="en-US"/>
          </a:p>
        </p:txBody>
      </p:sp>
      <p:sp>
        <p:nvSpPr>
          <p:cNvPr id="13316" name="Line 6"/>
          <p:cNvSpPr>
            <a:spLocks noChangeShapeType="1"/>
          </p:cNvSpPr>
          <p:nvPr/>
        </p:nvSpPr>
        <p:spPr bwMode="auto">
          <a:xfrm flipV="1">
            <a:off x="381000" y="188913"/>
            <a:ext cx="7620000" cy="1835150"/>
          </a:xfrm>
          <a:prstGeom prst="line">
            <a:avLst/>
          </a:prstGeom>
          <a:noFill/>
          <a:ln w="76200">
            <a:solidFill>
              <a:schemeClr val="tx1"/>
            </a:solidFill>
            <a:round/>
            <a:headEnd/>
            <a:tailEnd/>
          </a:ln>
        </p:spPr>
        <p:txBody>
          <a:bodyPr/>
          <a:lstStyle/>
          <a:p>
            <a:endParaRPr lang="en-US"/>
          </a:p>
        </p:txBody>
      </p:sp>
      <p:sp>
        <p:nvSpPr>
          <p:cNvPr id="13317" name="Freeform 7"/>
          <p:cNvSpPr>
            <a:spLocks/>
          </p:cNvSpPr>
          <p:nvPr/>
        </p:nvSpPr>
        <p:spPr bwMode="auto">
          <a:xfrm>
            <a:off x="2895600" y="1370013"/>
            <a:ext cx="234950" cy="661987"/>
          </a:xfrm>
          <a:custGeom>
            <a:avLst/>
            <a:gdLst>
              <a:gd name="T0" fmla="*/ 0 w 104"/>
              <a:gd name="T1" fmla="*/ 0 h 192"/>
              <a:gd name="T2" fmla="*/ 216877 w 104"/>
              <a:gd name="T3" fmla="*/ 330994 h 192"/>
              <a:gd name="T4" fmla="*/ 108438 w 104"/>
              <a:gd name="T5" fmla="*/ 661987 h 192"/>
              <a:gd name="T6" fmla="*/ 0 60000 65536"/>
              <a:gd name="T7" fmla="*/ 0 60000 65536"/>
              <a:gd name="T8" fmla="*/ 0 60000 65536"/>
              <a:gd name="T9" fmla="*/ 0 w 104"/>
              <a:gd name="T10" fmla="*/ 0 h 192"/>
              <a:gd name="T11" fmla="*/ 104 w 104"/>
              <a:gd name="T12" fmla="*/ 192 h 192"/>
            </a:gdLst>
            <a:ahLst/>
            <a:cxnLst>
              <a:cxn ang="T6">
                <a:pos x="T0" y="T1"/>
              </a:cxn>
              <a:cxn ang="T7">
                <a:pos x="T2" y="T3"/>
              </a:cxn>
              <a:cxn ang="T8">
                <a:pos x="T4" y="T5"/>
              </a:cxn>
            </a:cxnLst>
            <a:rect l="T9" t="T10" r="T11" b="T12"/>
            <a:pathLst>
              <a:path w="104" h="192">
                <a:moveTo>
                  <a:pt x="0" y="0"/>
                </a:moveTo>
                <a:cubicBezTo>
                  <a:pt x="44" y="32"/>
                  <a:pt x="88" y="64"/>
                  <a:pt x="96" y="96"/>
                </a:cubicBezTo>
                <a:cubicBezTo>
                  <a:pt x="104" y="128"/>
                  <a:pt x="76" y="160"/>
                  <a:pt x="48" y="192"/>
                </a:cubicBezTo>
              </a:path>
            </a:pathLst>
          </a:custGeom>
          <a:noFill/>
          <a:ln w="76200">
            <a:solidFill>
              <a:schemeClr val="tx1"/>
            </a:solidFill>
            <a:round/>
            <a:headEnd/>
            <a:tailEnd/>
          </a:ln>
        </p:spPr>
        <p:txBody>
          <a:bodyPr/>
          <a:lstStyle/>
          <a:p>
            <a:endParaRPr lang="en-US"/>
          </a:p>
        </p:txBody>
      </p:sp>
      <p:sp>
        <p:nvSpPr>
          <p:cNvPr id="13318" name="Text Box 8"/>
          <p:cNvSpPr txBox="1">
            <a:spLocks noChangeArrowheads="1"/>
          </p:cNvSpPr>
          <p:nvPr/>
        </p:nvSpPr>
        <p:spPr bwMode="auto">
          <a:xfrm>
            <a:off x="3192463" y="1490663"/>
            <a:ext cx="1486304" cy="523220"/>
          </a:xfrm>
          <a:prstGeom prst="rect">
            <a:avLst/>
          </a:prstGeom>
          <a:noFill/>
          <a:ln w="76200">
            <a:noFill/>
            <a:miter lim="800000"/>
            <a:headEnd/>
            <a:tailEnd/>
          </a:ln>
        </p:spPr>
        <p:txBody>
          <a:bodyPr wrap="none">
            <a:spAutoFit/>
          </a:bodyPr>
          <a:lstStyle/>
          <a:p>
            <a:r>
              <a:rPr lang="el-GR" sz="2800" dirty="0" smtClean="0">
                <a:latin typeface="Times New Roman" pitchFamily="18" charset="0"/>
                <a:cs typeface="Times New Roman" pitchFamily="18" charset="0"/>
                <a:sym typeface="BR Symbol" pitchFamily="18" charset="2"/>
              </a:rPr>
              <a:t>θ</a:t>
            </a:r>
            <a:r>
              <a:rPr lang="en-US" sz="2800" dirty="0" smtClean="0">
                <a:latin typeface="Times New Roman" pitchFamily="18" charset="0"/>
                <a:cs typeface="Times New Roman" pitchFamily="18" charset="0"/>
                <a:sym typeface="BR Symbol" pitchFamily="18" charset="2"/>
              </a:rPr>
              <a:t> = 30.0</a:t>
            </a:r>
            <a:r>
              <a:rPr lang="en-US" sz="2800" baseline="30000" dirty="0" smtClean="0">
                <a:latin typeface="Times New Roman" pitchFamily="18" charset="0"/>
                <a:cs typeface="Times New Roman" pitchFamily="18" charset="0"/>
                <a:sym typeface="BR Symbol" pitchFamily="18" charset="2"/>
              </a:rPr>
              <a:t>o</a:t>
            </a:r>
            <a:endParaRPr lang="en-US" sz="2800" baseline="30000" dirty="0">
              <a:latin typeface="Times New Roman" pitchFamily="18" charset="0"/>
              <a:cs typeface="Times New Roman" pitchFamily="18" charset="0"/>
              <a:sym typeface="BR Symbol" pitchFamily="18" charset="2"/>
            </a:endParaRPr>
          </a:p>
        </p:txBody>
      </p:sp>
      <p:sp>
        <p:nvSpPr>
          <p:cNvPr id="13319" name="Rectangle 9"/>
          <p:cNvSpPr>
            <a:spLocks noChangeArrowheads="1"/>
          </p:cNvSpPr>
          <p:nvPr/>
        </p:nvSpPr>
        <p:spPr bwMode="auto">
          <a:xfrm rot="-880446">
            <a:off x="3638550" y="449263"/>
            <a:ext cx="958850" cy="661987"/>
          </a:xfrm>
          <a:prstGeom prst="rect">
            <a:avLst/>
          </a:prstGeom>
          <a:solidFill>
            <a:srgbClr val="FF0000"/>
          </a:solidFill>
          <a:ln w="76200">
            <a:noFill/>
            <a:miter lim="800000"/>
            <a:headEnd/>
            <a:tailEnd/>
          </a:ln>
        </p:spPr>
        <p:txBody>
          <a:bodyPr wrap="none" anchor="ctr"/>
          <a:lstStyle/>
          <a:p>
            <a:pPr algn="ctr"/>
            <a:r>
              <a:rPr lang="en-US" dirty="0" smtClean="0">
                <a:latin typeface="Times New Roman" pitchFamily="18" charset="0"/>
                <a:cs typeface="Times New Roman" pitchFamily="18" charset="0"/>
              </a:rPr>
              <a:t>5.20 </a:t>
            </a:r>
            <a:r>
              <a:rPr lang="en-US" dirty="0">
                <a:latin typeface="Times New Roman" pitchFamily="18" charset="0"/>
                <a:cs typeface="Times New Roman" pitchFamily="18" charset="0"/>
              </a:rPr>
              <a:t>kg</a:t>
            </a:r>
          </a:p>
        </p:txBody>
      </p:sp>
      <p:sp>
        <p:nvSpPr>
          <p:cNvPr id="13320" name="Text Box 10"/>
          <p:cNvSpPr txBox="1">
            <a:spLocks noChangeArrowheads="1"/>
          </p:cNvSpPr>
          <p:nvPr/>
        </p:nvSpPr>
        <p:spPr bwMode="auto">
          <a:xfrm>
            <a:off x="5410200" y="952500"/>
            <a:ext cx="1686680" cy="954107"/>
          </a:xfrm>
          <a:prstGeom prst="rect">
            <a:avLst/>
          </a:prstGeom>
          <a:noFill/>
          <a:ln w="76200">
            <a:noFill/>
            <a:miter lim="800000"/>
            <a:headEnd/>
            <a:tailEnd/>
          </a:ln>
        </p:spPr>
        <p:txBody>
          <a:bodyPr wrap="none">
            <a:spAutoFit/>
          </a:bodyPr>
          <a:lstStyle/>
          <a:p>
            <a:r>
              <a:rPr lang="en-US" sz="2800" dirty="0" err="1">
                <a:latin typeface="Times New Roman" pitchFamily="18" charset="0"/>
                <a:cs typeface="Times New Roman" pitchFamily="18" charset="0"/>
                <a:sym typeface="BR Symbol" pitchFamily="18" charset="2"/>
              </a:rPr>
              <a:t>μ</a:t>
            </a:r>
            <a:r>
              <a:rPr lang="en-US" sz="2800" baseline="-25000" dirty="0" err="1">
                <a:latin typeface="Times New Roman" pitchFamily="18" charset="0"/>
                <a:cs typeface="Times New Roman" pitchFamily="18" charset="0"/>
                <a:sym typeface="BR Symbol" pitchFamily="18" charset="2"/>
              </a:rPr>
              <a:t>s</a:t>
            </a:r>
            <a:r>
              <a:rPr lang="en-US" sz="2800" dirty="0">
                <a:latin typeface="Times New Roman" pitchFamily="18" charset="0"/>
                <a:cs typeface="Times New Roman" pitchFamily="18" charset="0"/>
                <a:sym typeface="BR Symbol" pitchFamily="18" charset="2"/>
              </a:rPr>
              <a:t> = </a:t>
            </a:r>
            <a:r>
              <a:rPr lang="en-US" sz="2800" dirty="0" smtClean="0">
                <a:latin typeface="Times New Roman" pitchFamily="18" charset="0"/>
                <a:cs typeface="Times New Roman" pitchFamily="18" charset="0"/>
                <a:sym typeface="BR Symbol" pitchFamily="18" charset="2"/>
              </a:rPr>
              <a:t>0.650</a:t>
            </a:r>
            <a:endParaRPr lang="en-US" sz="2800" dirty="0">
              <a:latin typeface="Times New Roman" pitchFamily="18" charset="0"/>
              <a:cs typeface="Times New Roman" pitchFamily="18" charset="0"/>
              <a:sym typeface="BR Symbol" pitchFamily="18" charset="2"/>
            </a:endParaRPr>
          </a:p>
          <a:p>
            <a:r>
              <a:rPr lang="en-US" sz="2800" dirty="0" err="1" smtClean="0">
                <a:latin typeface="Times New Roman" pitchFamily="18" charset="0"/>
                <a:cs typeface="Times New Roman" pitchFamily="18" charset="0"/>
                <a:sym typeface="BR Symbol" pitchFamily="18" charset="2"/>
              </a:rPr>
              <a:t>μ</a:t>
            </a:r>
            <a:r>
              <a:rPr lang="en-US" sz="2800" baseline="-25000" dirty="0" err="1" smtClean="0">
                <a:latin typeface="Times New Roman" pitchFamily="18" charset="0"/>
                <a:cs typeface="Times New Roman" pitchFamily="18" charset="0"/>
                <a:sym typeface="BR Symbol" pitchFamily="18" charset="2"/>
              </a:rPr>
              <a:t>d</a:t>
            </a:r>
            <a:r>
              <a:rPr lang="en-US" sz="2800" dirty="0" smtClean="0">
                <a:latin typeface="Times New Roman" pitchFamily="18" charset="0"/>
                <a:cs typeface="Times New Roman" pitchFamily="18" charset="0"/>
                <a:sym typeface="BR Symbol" pitchFamily="18" charset="2"/>
              </a:rPr>
              <a:t> </a:t>
            </a:r>
            <a:r>
              <a:rPr lang="en-US" sz="2800" dirty="0">
                <a:latin typeface="Times New Roman" pitchFamily="18" charset="0"/>
                <a:cs typeface="Times New Roman" pitchFamily="18" charset="0"/>
                <a:sym typeface="BR Symbol" pitchFamily="18" charset="2"/>
              </a:rPr>
              <a:t>= </a:t>
            </a:r>
            <a:r>
              <a:rPr lang="en-US" sz="2800" dirty="0" smtClean="0">
                <a:latin typeface="Times New Roman" pitchFamily="18" charset="0"/>
                <a:cs typeface="Times New Roman" pitchFamily="18" charset="0"/>
                <a:sym typeface="BR Symbol" pitchFamily="18" charset="2"/>
              </a:rPr>
              <a:t>0.120</a:t>
            </a:r>
            <a:endParaRPr lang="en-US" sz="2800" dirty="0">
              <a:latin typeface="Times New Roman" pitchFamily="18" charset="0"/>
              <a:cs typeface="Times New Roman" pitchFamily="18" charset="0"/>
              <a:sym typeface="BR Symbol" pitchFamily="18" charset="2"/>
            </a:endParaRPr>
          </a:p>
        </p:txBody>
      </p:sp>
      <p:sp>
        <p:nvSpPr>
          <p:cNvPr id="13321" name="Text Box 11"/>
          <p:cNvSpPr txBox="1">
            <a:spLocks noChangeArrowheads="1"/>
          </p:cNvSpPr>
          <p:nvPr/>
        </p:nvSpPr>
        <p:spPr bwMode="auto">
          <a:xfrm>
            <a:off x="288925" y="2193925"/>
            <a:ext cx="8626475" cy="1323439"/>
          </a:xfrm>
          <a:prstGeom prst="rect">
            <a:avLst/>
          </a:prstGeom>
          <a:noFill/>
          <a:ln w="76200">
            <a:noFill/>
            <a:miter lim="800000"/>
            <a:headEnd/>
            <a:tailEnd/>
          </a:ln>
        </p:spPr>
        <p:txBody>
          <a:bodyPr>
            <a:spAutoFit/>
          </a:bodyPr>
          <a:lstStyle/>
          <a:p>
            <a:r>
              <a:rPr lang="en-US" sz="2000" dirty="0">
                <a:latin typeface="Times New Roman" pitchFamily="18" charset="0"/>
                <a:cs typeface="Times New Roman" pitchFamily="18" charset="0"/>
              </a:rPr>
              <a:t>A 5.20 kg block of wood is on a 30.0</a:t>
            </a:r>
            <a:r>
              <a:rPr lang="en-US" sz="2000" baseline="30000" dirty="0">
                <a:latin typeface="Times New Roman" pitchFamily="18" charset="0"/>
                <a:cs typeface="Times New Roman" pitchFamily="18" charset="0"/>
              </a:rPr>
              <a:t>o</a:t>
            </a:r>
            <a:r>
              <a:rPr lang="en-US" sz="2000" dirty="0">
                <a:latin typeface="Times New Roman" pitchFamily="18" charset="0"/>
                <a:cs typeface="Times New Roman" pitchFamily="18" charset="0"/>
              </a:rPr>
              <a:t> inclined plane where the static coefficient of friction is 0.650, and the kinetic is 0.120</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Calculate </a:t>
            </a:r>
            <a:r>
              <a:rPr lang="en-US" sz="2000" dirty="0" err="1" smtClean="0">
                <a:latin typeface="Times New Roman" pitchFamily="18" charset="0"/>
                <a:cs typeface="Times New Roman" pitchFamily="18" charset="0"/>
              </a:rPr>
              <a:t>Fparallel</a:t>
            </a:r>
            <a:r>
              <a:rPr lang="en-US" sz="2000" dirty="0" smtClean="0">
                <a:latin typeface="Times New Roman" pitchFamily="18" charset="0"/>
                <a:cs typeface="Times New Roman" pitchFamily="18" charset="0"/>
              </a:rPr>
              <a:t>, R, FFs max, and </a:t>
            </a:r>
            <a:r>
              <a:rPr lang="en-US" sz="2000" dirty="0" err="1" smtClean="0">
                <a:latin typeface="Times New Roman" pitchFamily="18" charset="0"/>
                <a:cs typeface="Times New Roman" pitchFamily="18" charset="0"/>
              </a:rPr>
              <a:t>FFd</a:t>
            </a:r>
            <a:endParaRPr lang="en-US" sz="2000" dirty="0">
              <a:latin typeface="Times New Roman" pitchFamily="18" charset="0"/>
              <a:cs typeface="Times New Roman" pitchFamily="18" charset="0"/>
            </a:endParaRPr>
          </a:p>
        </p:txBody>
      </p:sp>
      <p:sp>
        <p:nvSpPr>
          <p:cNvPr id="13322" name="Line 12"/>
          <p:cNvSpPr>
            <a:spLocks noChangeShapeType="1"/>
          </p:cNvSpPr>
          <p:nvPr/>
        </p:nvSpPr>
        <p:spPr bwMode="auto">
          <a:xfrm flipV="1">
            <a:off x="7116763" y="49213"/>
            <a:ext cx="762000" cy="190500"/>
          </a:xfrm>
          <a:prstGeom prst="line">
            <a:avLst/>
          </a:prstGeom>
          <a:noFill/>
          <a:ln w="76200">
            <a:solidFill>
              <a:schemeClr val="tx1"/>
            </a:solidFill>
            <a:round/>
            <a:headEnd/>
            <a:tailEnd type="triangle" w="med" len="med"/>
          </a:ln>
        </p:spPr>
        <p:txBody>
          <a:bodyPr/>
          <a:lstStyle/>
          <a:p>
            <a:endParaRPr lang="en-US"/>
          </a:p>
        </p:txBody>
      </p:sp>
      <p:sp>
        <p:nvSpPr>
          <p:cNvPr id="13323" name="Text Box 13"/>
          <p:cNvSpPr txBox="1">
            <a:spLocks noChangeArrowheads="1"/>
          </p:cNvSpPr>
          <p:nvPr/>
        </p:nvSpPr>
        <p:spPr bwMode="auto">
          <a:xfrm>
            <a:off x="6729413" y="-11113"/>
            <a:ext cx="393700" cy="523876"/>
          </a:xfrm>
          <a:prstGeom prst="rect">
            <a:avLst/>
          </a:prstGeom>
          <a:noFill/>
          <a:ln w="76200">
            <a:noFill/>
            <a:miter lim="800000"/>
            <a:headEnd/>
            <a:tailEnd/>
          </a:ln>
        </p:spPr>
        <p:txBody>
          <a:bodyPr wrap="none">
            <a:spAutoFit/>
          </a:bodyPr>
          <a:lstStyle/>
          <a:p>
            <a:r>
              <a:rPr lang="en-US" sz="2800" b="1"/>
              <a:t>+</a:t>
            </a:r>
          </a:p>
        </p:txBody>
      </p:sp>
      <p:sp>
        <p:nvSpPr>
          <p:cNvPr id="13324" name="Line 14"/>
          <p:cNvSpPr>
            <a:spLocks noChangeShapeType="1"/>
          </p:cNvSpPr>
          <p:nvPr/>
        </p:nvSpPr>
        <p:spPr bwMode="auto">
          <a:xfrm flipH="1">
            <a:off x="60325" y="1754188"/>
            <a:ext cx="685800" cy="190500"/>
          </a:xfrm>
          <a:prstGeom prst="line">
            <a:avLst/>
          </a:prstGeom>
          <a:noFill/>
          <a:ln w="76200">
            <a:solidFill>
              <a:schemeClr val="tx1"/>
            </a:solidFill>
            <a:round/>
            <a:headEnd/>
            <a:tailEnd type="triangle" w="med" len="med"/>
          </a:ln>
        </p:spPr>
        <p:txBody>
          <a:bodyPr/>
          <a:lstStyle/>
          <a:p>
            <a:endParaRPr lang="en-US"/>
          </a:p>
        </p:txBody>
      </p:sp>
      <p:sp>
        <p:nvSpPr>
          <p:cNvPr id="13325" name="Text Box 15"/>
          <p:cNvSpPr txBox="1">
            <a:spLocks noChangeArrowheads="1"/>
          </p:cNvSpPr>
          <p:nvPr/>
        </p:nvSpPr>
        <p:spPr bwMode="auto">
          <a:xfrm>
            <a:off x="823913" y="1341438"/>
            <a:ext cx="325437" cy="585787"/>
          </a:xfrm>
          <a:prstGeom prst="rect">
            <a:avLst/>
          </a:prstGeom>
          <a:noFill/>
          <a:ln w="76200">
            <a:noFill/>
            <a:miter lim="800000"/>
            <a:headEnd/>
            <a:tailEnd/>
          </a:ln>
        </p:spPr>
        <p:txBody>
          <a:bodyPr wrap="none">
            <a:spAutoFit/>
          </a:bodyPr>
          <a:lstStyle/>
          <a:p>
            <a:r>
              <a:rPr lang="en-US" sz="3200" b="1"/>
              <a:t>-</a:t>
            </a:r>
          </a:p>
        </p:txBody>
      </p:sp>
      <p:sp>
        <p:nvSpPr>
          <p:cNvPr id="13329" name="Rectangle 17"/>
          <p:cNvSpPr>
            <a:spLocks noChangeArrowheads="1"/>
          </p:cNvSpPr>
          <p:nvPr/>
        </p:nvSpPr>
        <p:spPr bwMode="auto">
          <a:xfrm>
            <a:off x="0" y="4833688"/>
            <a:ext cx="5410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parallel</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25.506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kinetic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5.301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static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28.715 N</a:t>
            </a:r>
            <a:r>
              <a:rPr kumimoji="0" lang="en-US" b="0" i="0" u="none" strike="noStrike" cap="none" normalizeH="0" baseline="0" dirty="0" smtClean="0">
                <a:ln>
                  <a:noFill/>
                </a:ln>
                <a:solidFill>
                  <a:schemeClr val="tx1"/>
                </a:solidFill>
                <a:effectLst/>
                <a:latin typeface="Arial" pitchFamily="34" charset="0"/>
                <a:ea typeface="ＭＳ Ｐゴシック" pitchFamily="34" charset="-128"/>
              </a:rPr>
              <a:t> </a:t>
            </a:r>
            <a:endParaRPr kumimoji="0" lang="en-US" sz="5400" b="0" i="0" u="none" strike="noStrike" cap="none" normalizeH="0" baseline="0" dirty="0" smtClean="0">
              <a:ln>
                <a:noFill/>
              </a:ln>
              <a:solidFill>
                <a:schemeClr val="tx1"/>
              </a:solidFill>
              <a:effectLst/>
              <a:latin typeface="Arial" pitchFamily="34" charset="0"/>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308324"/>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1.40 kg block of wood is on a 27.0</a:t>
            </a:r>
            <a:r>
              <a:rPr lang="en-US" b="1" baseline="30000" dirty="0" smtClean="0"/>
              <a:t>o</a:t>
            </a:r>
            <a:r>
              <a:rPr lang="en-US" b="1" dirty="0" smtClean="0"/>
              <a:t> inclined plane where the static coefficient of friction is 0.220, and the kinetic is 0.105</a:t>
            </a:r>
          </a:p>
          <a:p>
            <a:pPr eaLnBrk="1" hangingPunct="1"/>
            <a:endParaRPr lang="en-US" b="1" dirty="0" smtClean="0"/>
          </a:p>
          <a:p>
            <a:pPr eaLnBrk="1" hangingPunct="1"/>
            <a:r>
              <a:rPr lang="en-US" dirty="0" smtClean="0"/>
              <a:t>c. What is the acceleration of the block if it is sliding up the plane and there is a force of 2.80 N down the plane?</a:t>
            </a:r>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(1.40 kg)(9.81 N/kg)Sin(27.0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6.235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(0.105)(1.40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1.285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(0.220)(1.40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2.692 N</a:t>
            </a:r>
          </a:p>
        </p:txBody>
      </p:sp>
      <p:sp>
        <p:nvSpPr>
          <p:cNvPr id="4" name="TextBox 3"/>
          <p:cNvSpPr txBox="1"/>
          <p:nvPr/>
        </p:nvSpPr>
        <p:spPr>
          <a:xfrm>
            <a:off x="7907764" y="4814754"/>
            <a:ext cx="1236236" cy="900246"/>
          </a:xfrm>
          <a:prstGeom prst="rect">
            <a:avLst/>
          </a:prstGeom>
          <a:noFill/>
        </p:spPr>
        <p:txBody>
          <a:bodyPr wrap="none" rtlCol="0">
            <a:spAutoFit/>
          </a:bodyPr>
          <a:lstStyle/>
          <a:p>
            <a:r>
              <a:rPr lang="en-US" sz="1050" dirty="0" smtClean="0">
                <a:latin typeface="Times New Roman" pitchFamily="18" charset="0"/>
                <a:cs typeface="Times New Roman" pitchFamily="18" charset="0"/>
              </a:rPr>
              <a:t>-3.54 m/s/s (Down)</a:t>
            </a:r>
          </a:p>
          <a:p>
            <a:r>
              <a:rPr lang="en-US" sz="1050" dirty="0" smtClean="0">
                <a:latin typeface="Times New Roman" pitchFamily="18" charset="0"/>
                <a:cs typeface="Times New Roman" pitchFamily="18" charset="0"/>
              </a:rPr>
              <a:t>-7.96 m/s/s (Down)</a:t>
            </a:r>
          </a:p>
          <a:p>
            <a:r>
              <a:rPr lang="en-US" sz="1050" dirty="0" smtClean="0">
                <a:latin typeface="Times New Roman" pitchFamily="18" charset="0"/>
                <a:cs typeface="Times New Roman" pitchFamily="18" charset="0"/>
              </a:rPr>
              <a:t>-7.37 m/s/s (Down)</a:t>
            </a:r>
          </a:p>
          <a:p>
            <a:r>
              <a:rPr lang="en-US" sz="1050" dirty="0" smtClean="0">
                <a:latin typeface="Times New Roman" pitchFamily="18" charset="0"/>
                <a:cs typeface="Times New Roman" pitchFamily="18" charset="0"/>
              </a:rPr>
              <a:t>+9.99 N (Up)</a:t>
            </a:r>
          </a:p>
          <a:p>
            <a:r>
              <a:rPr lang="en-US" sz="1050" dirty="0" smtClean="0">
                <a:latin typeface="Times New Roman" pitchFamily="18" charset="0"/>
                <a:cs typeface="Times New Roman" pitchFamily="18" charset="0"/>
              </a:rPr>
              <a:t>+13.0 N (Up)</a:t>
            </a:r>
            <a:endParaRPr lang="en-US" sz="105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308324"/>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1.40 kg block of wood is on a 27.0</a:t>
            </a:r>
            <a:r>
              <a:rPr lang="en-US" b="1" baseline="30000" dirty="0" smtClean="0"/>
              <a:t>o</a:t>
            </a:r>
            <a:r>
              <a:rPr lang="en-US" b="1" dirty="0" smtClean="0"/>
              <a:t> inclined plane where the static coefficient of friction is 0.220, and the kinetic is 0.105</a:t>
            </a:r>
          </a:p>
          <a:p>
            <a:pPr eaLnBrk="1" hangingPunct="1"/>
            <a:endParaRPr lang="en-US" b="1" dirty="0" smtClean="0"/>
          </a:p>
          <a:p>
            <a:pPr eaLnBrk="1" hangingPunct="1"/>
            <a:r>
              <a:rPr lang="en-US" dirty="0" smtClean="0"/>
              <a:t>d. What applied force would cause the block to slide down the plane with an </a:t>
            </a:r>
            <a:r>
              <a:rPr lang="en-US" u="sng" dirty="0" smtClean="0"/>
              <a:t>deceleration</a:t>
            </a:r>
            <a:r>
              <a:rPr lang="en-US" dirty="0" smtClean="0"/>
              <a:t> of 3.60 m/s/s?</a:t>
            </a:r>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(1.40 kg)(9.81 N/kg)Sin(27.0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6.235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(0.105)(1.40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1.285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(0.220)(1.40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2.692 N</a:t>
            </a:r>
          </a:p>
        </p:txBody>
      </p:sp>
      <p:sp>
        <p:nvSpPr>
          <p:cNvPr id="4" name="TextBox 3"/>
          <p:cNvSpPr txBox="1"/>
          <p:nvPr/>
        </p:nvSpPr>
        <p:spPr>
          <a:xfrm>
            <a:off x="7907764" y="4814754"/>
            <a:ext cx="1236236" cy="900246"/>
          </a:xfrm>
          <a:prstGeom prst="rect">
            <a:avLst/>
          </a:prstGeom>
          <a:noFill/>
        </p:spPr>
        <p:txBody>
          <a:bodyPr wrap="none" rtlCol="0">
            <a:spAutoFit/>
          </a:bodyPr>
          <a:lstStyle/>
          <a:p>
            <a:r>
              <a:rPr lang="en-US" sz="1050" dirty="0" smtClean="0">
                <a:latin typeface="Times New Roman" pitchFamily="18" charset="0"/>
                <a:cs typeface="Times New Roman" pitchFamily="18" charset="0"/>
              </a:rPr>
              <a:t>-3.54 m/s/s (Down)</a:t>
            </a:r>
          </a:p>
          <a:p>
            <a:r>
              <a:rPr lang="en-US" sz="1050" dirty="0" smtClean="0">
                <a:latin typeface="Times New Roman" pitchFamily="18" charset="0"/>
                <a:cs typeface="Times New Roman" pitchFamily="18" charset="0"/>
              </a:rPr>
              <a:t>-7.96 m/s/s (Down)</a:t>
            </a:r>
          </a:p>
          <a:p>
            <a:r>
              <a:rPr lang="en-US" sz="1050" dirty="0" smtClean="0">
                <a:latin typeface="Times New Roman" pitchFamily="18" charset="0"/>
                <a:cs typeface="Times New Roman" pitchFamily="18" charset="0"/>
              </a:rPr>
              <a:t>-7.37 m/s/s (Down)</a:t>
            </a:r>
          </a:p>
          <a:p>
            <a:r>
              <a:rPr lang="en-US" sz="1050" dirty="0" smtClean="0">
                <a:latin typeface="Times New Roman" pitchFamily="18" charset="0"/>
                <a:cs typeface="Times New Roman" pitchFamily="18" charset="0"/>
              </a:rPr>
              <a:t>+9.99 N (Up)</a:t>
            </a:r>
          </a:p>
          <a:p>
            <a:r>
              <a:rPr lang="en-US" sz="1050" dirty="0" smtClean="0">
                <a:latin typeface="Times New Roman" pitchFamily="18" charset="0"/>
                <a:cs typeface="Times New Roman" pitchFamily="18" charset="0"/>
              </a:rPr>
              <a:t>+13.0 N (Up)</a:t>
            </a:r>
            <a:endParaRPr lang="en-US" sz="105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1938992"/>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1.40 kg block of wood is on a 27.0</a:t>
            </a:r>
            <a:r>
              <a:rPr lang="en-US" b="1" baseline="30000" dirty="0" smtClean="0"/>
              <a:t>o</a:t>
            </a:r>
            <a:r>
              <a:rPr lang="en-US" b="1" dirty="0" smtClean="0"/>
              <a:t> inclined plane where the static coefficient of friction is 0.220, and the kinetic is 0.105</a:t>
            </a:r>
          </a:p>
          <a:p>
            <a:pPr eaLnBrk="1" hangingPunct="1"/>
            <a:endParaRPr lang="en-US" b="1" dirty="0" smtClean="0"/>
          </a:p>
          <a:p>
            <a:pPr eaLnBrk="1" hangingPunct="1"/>
            <a:r>
              <a:rPr lang="en-US" dirty="0" smtClean="0"/>
              <a:t>e. What applied force would cause the block to slide up the plane with an acceleration of 3.90 m/s/s up the plane?</a:t>
            </a:r>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(1.40 kg)(9.81 N/kg)Sin(27.0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6.235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(0.105)(1.40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1.285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(0.220)(1.40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2.692 N</a:t>
            </a:r>
          </a:p>
        </p:txBody>
      </p:sp>
      <p:sp>
        <p:nvSpPr>
          <p:cNvPr id="4" name="TextBox 3"/>
          <p:cNvSpPr txBox="1"/>
          <p:nvPr/>
        </p:nvSpPr>
        <p:spPr>
          <a:xfrm>
            <a:off x="7907764" y="4814754"/>
            <a:ext cx="1236236" cy="900246"/>
          </a:xfrm>
          <a:prstGeom prst="rect">
            <a:avLst/>
          </a:prstGeom>
          <a:noFill/>
        </p:spPr>
        <p:txBody>
          <a:bodyPr wrap="none" rtlCol="0">
            <a:spAutoFit/>
          </a:bodyPr>
          <a:lstStyle/>
          <a:p>
            <a:r>
              <a:rPr lang="en-US" sz="1050" dirty="0" smtClean="0">
                <a:latin typeface="Times New Roman" pitchFamily="18" charset="0"/>
                <a:cs typeface="Times New Roman" pitchFamily="18" charset="0"/>
              </a:rPr>
              <a:t>-3.54 m/s/s (Down)</a:t>
            </a:r>
          </a:p>
          <a:p>
            <a:r>
              <a:rPr lang="en-US" sz="1050" dirty="0" smtClean="0">
                <a:latin typeface="Times New Roman" pitchFamily="18" charset="0"/>
                <a:cs typeface="Times New Roman" pitchFamily="18" charset="0"/>
              </a:rPr>
              <a:t>-7.96 m/s/s (Down)</a:t>
            </a:r>
          </a:p>
          <a:p>
            <a:r>
              <a:rPr lang="en-US" sz="1050" dirty="0" smtClean="0">
                <a:latin typeface="Times New Roman" pitchFamily="18" charset="0"/>
                <a:cs typeface="Times New Roman" pitchFamily="18" charset="0"/>
              </a:rPr>
              <a:t>-7.37 m/s/s (Down)</a:t>
            </a:r>
          </a:p>
          <a:p>
            <a:r>
              <a:rPr lang="en-US" sz="1050" dirty="0" smtClean="0">
                <a:latin typeface="Times New Roman" pitchFamily="18" charset="0"/>
                <a:cs typeface="Times New Roman" pitchFamily="18" charset="0"/>
              </a:rPr>
              <a:t>+9.99 N (Up)</a:t>
            </a:r>
          </a:p>
          <a:p>
            <a:r>
              <a:rPr lang="en-US" sz="1050" dirty="0" smtClean="0">
                <a:latin typeface="Times New Roman" pitchFamily="18" charset="0"/>
                <a:cs typeface="Times New Roman" pitchFamily="18" charset="0"/>
              </a:rPr>
              <a:t>+13.0 N (Up)</a:t>
            </a:r>
            <a:endParaRPr lang="en-US" sz="105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4.50 kg block of wood is on a 39.0</a:t>
            </a:r>
            <a:r>
              <a:rPr lang="en-US" b="1" baseline="30000" dirty="0" smtClean="0"/>
              <a:t>o</a:t>
            </a:r>
            <a:r>
              <a:rPr lang="en-US" b="1" dirty="0" smtClean="0"/>
              <a:t> inclined plane where the static coefficient of friction is 0.365, and the kinetic is 0.215</a:t>
            </a:r>
          </a:p>
          <a:p>
            <a:pPr eaLnBrk="1" hangingPunct="1"/>
            <a:endParaRPr lang="en-US" b="1" dirty="0" smtClean="0"/>
          </a:p>
          <a:p>
            <a:pPr eaLnBrk="1" hangingPunct="1"/>
            <a:r>
              <a:rPr lang="en-US" dirty="0" smtClean="0"/>
              <a:t>Calculate the parallel component of gravity, and the friction forces between the block and the plane.</a:t>
            </a:r>
            <a:endParaRPr lang="en-US" dirty="0"/>
          </a:p>
        </p:txBody>
      </p:sp>
      <p:sp>
        <p:nvSpPr>
          <p:cNvPr id="4" name="TextBox 3"/>
          <p:cNvSpPr txBox="1"/>
          <p:nvPr/>
        </p:nvSpPr>
        <p:spPr>
          <a:xfrm>
            <a:off x="152400" y="4831991"/>
            <a:ext cx="1457754"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27.78 </a:t>
            </a:r>
            <a:r>
              <a:rPr lang="en-US" sz="1400" dirty="0" smtClean="0">
                <a:latin typeface="Times New Roman" pitchFamily="18" charset="0"/>
                <a:cs typeface="Times New Roman" pitchFamily="18" charset="0"/>
              </a:rPr>
              <a:t>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7.367 </a:t>
            </a:r>
            <a:r>
              <a:rPr lang="en-US" sz="1400" dirty="0" smtClean="0">
                <a:latin typeface="Times New Roman" pitchFamily="18" charset="0"/>
                <a:cs typeface="Times New Roman" pitchFamily="18" charset="0"/>
              </a:rPr>
              <a:t>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12.52 </a:t>
            </a:r>
            <a:r>
              <a:rPr lang="en-US" sz="1400" dirty="0" smtClean="0">
                <a:latin typeface="Times New Roman" pitchFamily="18" charset="0"/>
                <a:cs typeface="Times New Roman" pitchFamily="18" charset="0"/>
              </a:rPr>
              <a:t>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677656"/>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4.50 kg block of wood is on a 39.0</a:t>
            </a:r>
            <a:r>
              <a:rPr lang="en-US" b="1" baseline="30000" dirty="0" smtClean="0"/>
              <a:t>o</a:t>
            </a:r>
            <a:r>
              <a:rPr lang="en-US" b="1" dirty="0" smtClean="0"/>
              <a:t> inclined plane where the static coefficient of friction is 0.365, and the kinetic is 0.215</a:t>
            </a:r>
          </a:p>
          <a:p>
            <a:pPr eaLnBrk="1" hangingPunct="1"/>
            <a:endParaRPr lang="en-US" b="1" dirty="0" smtClean="0"/>
          </a:p>
          <a:p>
            <a:pPr eaLnBrk="1" hangingPunct="1"/>
            <a:r>
              <a:rPr lang="en-US" dirty="0" smtClean="0"/>
              <a:t>a. What is the acceleration of the block if it is sliding freely down the plane?</a:t>
            </a:r>
          </a:p>
          <a:p>
            <a:pPr eaLnBrk="1" hangingPunct="1"/>
            <a:endParaRPr lang="en-US" dirty="0" smtClean="0"/>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(4.50 kg)(9.81 N/kg)Sin(39.0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27.78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(0.215)(4.50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7.367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(0.365)(4.50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12.52 N</a:t>
            </a:r>
          </a:p>
        </p:txBody>
      </p:sp>
      <p:sp>
        <p:nvSpPr>
          <p:cNvPr id="4" name="TextBox 3"/>
          <p:cNvSpPr txBox="1"/>
          <p:nvPr/>
        </p:nvSpPr>
        <p:spPr>
          <a:xfrm>
            <a:off x="7790744" y="4776281"/>
            <a:ext cx="1353256" cy="938719"/>
          </a:xfrm>
          <a:prstGeom prst="rect">
            <a:avLst/>
          </a:prstGeom>
          <a:noFill/>
        </p:spPr>
        <p:txBody>
          <a:bodyPr wrap="none" rtlCol="0">
            <a:spAutoFit/>
          </a:bodyPr>
          <a:lstStyle/>
          <a:p>
            <a:r>
              <a:rPr lang="en-US" sz="1100" dirty="0" smtClean="0">
                <a:latin typeface="Times New Roman" pitchFamily="18" charset="0"/>
                <a:cs typeface="Times New Roman" pitchFamily="18" charset="0"/>
              </a:rPr>
              <a:t>-4.53 m/s/s (Down)</a:t>
            </a:r>
          </a:p>
          <a:p>
            <a:r>
              <a:rPr lang="en-US" sz="1100" dirty="0" smtClean="0">
                <a:latin typeface="Times New Roman" pitchFamily="18" charset="0"/>
                <a:cs typeface="Times New Roman" pitchFamily="18" charset="0"/>
              </a:rPr>
              <a:t>+4.19 m/s/s (Up)</a:t>
            </a:r>
          </a:p>
          <a:p>
            <a:r>
              <a:rPr lang="en-US" sz="1100" dirty="0" smtClean="0">
                <a:latin typeface="Times New Roman" pitchFamily="18" charset="0"/>
                <a:cs typeface="Times New Roman" pitchFamily="18" charset="0"/>
              </a:rPr>
              <a:t>-0.935 m/s/s (Down)</a:t>
            </a:r>
          </a:p>
          <a:p>
            <a:r>
              <a:rPr lang="en-US" sz="1100" dirty="0" smtClean="0">
                <a:latin typeface="Times New Roman" pitchFamily="18" charset="0"/>
                <a:cs typeface="Times New Roman" pitchFamily="18" charset="0"/>
              </a:rPr>
              <a:t>-26.9 N (Down)</a:t>
            </a:r>
          </a:p>
          <a:p>
            <a:r>
              <a:rPr lang="en-US" sz="1100" dirty="0" smtClean="0">
                <a:latin typeface="Times New Roman" pitchFamily="18" charset="0"/>
                <a:cs typeface="Times New Roman" pitchFamily="18" charset="0"/>
              </a:rPr>
              <a:t>+7.58 N (Up)</a:t>
            </a:r>
            <a:endParaRPr lang="en-US"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677656"/>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4.50 kg block of wood is on a 39.0</a:t>
            </a:r>
            <a:r>
              <a:rPr lang="en-US" b="1" baseline="30000" dirty="0" smtClean="0"/>
              <a:t>o</a:t>
            </a:r>
            <a:r>
              <a:rPr lang="en-US" b="1" dirty="0" smtClean="0"/>
              <a:t> inclined plane where the static coefficient of friction is 0.365, and the kinetic is 0.215</a:t>
            </a:r>
          </a:p>
          <a:p>
            <a:pPr eaLnBrk="1" hangingPunct="1"/>
            <a:endParaRPr lang="en-US" b="1" dirty="0" smtClean="0"/>
          </a:p>
          <a:p>
            <a:pPr eaLnBrk="1" hangingPunct="1"/>
            <a:r>
              <a:rPr lang="en-US" dirty="0" smtClean="0"/>
              <a:t>b. What is the acceleration of the block is it is sliding up the plane and there is a force of 54.0 N up the plane? </a:t>
            </a:r>
          </a:p>
          <a:p>
            <a:pPr eaLnBrk="1" hangingPunct="1"/>
            <a:endParaRPr lang="en-US" dirty="0" smtClean="0"/>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(4.50 kg)(9.81 N/kg)Sin(39.0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27.78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(0.215)(4.50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7.367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(0.365)(4.50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12.52 N</a:t>
            </a:r>
          </a:p>
        </p:txBody>
      </p:sp>
      <p:sp>
        <p:nvSpPr>
          <p:cNvPr id="4" name="TextBox 3"/>
          <p:cNvSpPr txBox="1"/>
          <p:nvPr/>
        </p:nvSpPr>
        <p:spPr>
          <a:xfrm>
            <a:off x="7790744" y="4776281"/>
            <a:ext cx="1353256" cy="938719"/>
          </a:xfrm>
          <a:prstGeom prst="rect">
            <a:avLst/>
          </a:prstGeom>
          <a:noFill/>
        </p:spPr>
        <p:txBody>
          <a:bodyPr wrap="none" rtlCol="0">
            <a:spAutoFit/>
          </a:bodyPr>
          <a:lstStyle/>
          <a:p>
            <a:r>
              <a:rPr lang="en-US" sz="1100" dirty="0" smtClean="0">
                <a:latin typeface="Times New Roman" pitchFamily="18" charset="0"/>
                <a:cs typeface="Times New Roman" pitchFamily="18" charset="0"/>
              </a:rPr>
              <a:t>-4.53 m/s/s (Down)</a:t>
            </a:r>
          </a:p>
          <a:p>
            <a:r>
              <a:rPr lang="en-US" sz="1100" dirty="0" smtClean="0">
                <a:latin typeface="Times New Roman" pitchFamily="18" charset="0"/>
                <a:cs typeface="Times New Roman" pitchFamily="18" charset="0"/>
              </a:rPr>
              <a:t>+4.19 m/s/s (Up)</a:t>
            </a:r>
          </a:p>
          <a:p>
            <a:r>
              <a:rPr lang="en-US" sz="1100" dirty="0" smtClean="0">
                <a:latin typeface="Times New Roman" pitchFamily="18" charset="0"/>
                <a:cs typeface="Times New Roman" pitchFamily="18" charset="0"/>
              </a:rPr>
              <a:t>-0.935 m/s/s (Down)</a:t>
            </a:r>
          </a:p>
          <a:p>
            <a:r>
              <a:rPr lang="en-US" sz="1100" dirty="0" smtClean="0">
                <a:latin typeface="Times New Roman" pitchFamily="18" charset="0"/>
                <a:cs typeface="Times New Roman" pitchFamily="18" charset="0"/>
              </a:rPr>
              <a:t>-26.9 N (Down)</a:t>
            </a:r>
          </a:p>
          <a:p>
            <a:r>
              <a:rPr lang="en-US" sz="1100" dirty="0" smtClean="0">
                <a:latin typeface="Times New Roman" pitchFamily="18" charset="0"/>
                <a:cs typeface="Times New Roman" pitchFamily="18" charset="0"/>
              </a:rPr>
              <a:t>+7.58 N (Up)</a:t>
            </a:r>
            <a:endParaRPr lang="en-US"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677656"/>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4.50 kg block of wood is on a 39.0</a:t>
            </a:r>
            <a:r>
              <a:rPr lang="en-US" b="1" baseline="30000" dirty="0" smtClean="0"/>
              <a:t>o</a:t>
            </a:r>
            <a:r>
              <a:rPr lang="en-US" b="1" dirty="0" smtClean="0"/>
              <a:t> inclined plane where the static coefficient of friction is 0.365, and the kinetic is 0.215</a:t>
            </a:r>
          </a:p>
          <a:p>
            <a:pPr eaLnBrk="1" hangingPunct="1"/>
            <a:endParaRPr lang="en-US" b="1" dirty="0" smtClean="0"/>
          </a:p>
          <a:p>
            <a:pPr eaLnBrk="1" hangingPunct="1"/>
            <a:r>
              <a:rPr lang="en-US" dirty="0" smtClean="0"/>
              <a:t>c. What is the acceleration of the block if it is sliding down the plane, and there is a force of 16.2 N acting up the plane?</a:t>
            </a:r>
          </a:p>
          <a:p>
            <a:pPr eaLnBrk="1" hangingPunct="1"/>
            <a:endParaRPr lang="en-US" dirty="0" smtClean="0"/>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(4.50 kg)(9.81 N/kg)Sin(39.0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27.78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(0.215)(4.50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7.367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(0.365)(4.50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12.52 N</a:t>
            </a:r>
          </a:p>
        </p:txBody>
      </p:sp>
      <p:sp>
        <p:nvSpPr>
          <p:cNvPr id="4" name="TextBox 3"/>
          <p:cNvSpPr txBox="1"/>
          <p:nvPr/>
        </p:nvSpPr>
        <p:spPr>
          <a:xfrm>
            <a:off x="7790744" y="4776281"/>
            <a:ext cx="1353256" cy="938719"/>
          </a:xfrm>
          <a:prstGeom prst="rect">
            <a:avLst/>
          </a:prstGeom>
          <a:noFill/>
        </p:spPr>
        <p:txBody>
          <a:bodyPr wrap="none" rtlCol="0">
            <a:spAutoFit/>
          </a:bodyPr>
          <a:lstStyle/>
          <a:p>
            <a:r>
              <a:rPr lang="en-US" sz="1100" dirty="0" smtClean="0">
                <a:latin typeface="Times New Roman" pitchFamily="18" charset="0"/>
                <a:cs typeface="Times New Roman" pitchFamily="18" charset="0"/>
              </a:rPr>
              <a:t>-4.53 m/s/s (Down)</a:t>
            </a:r>
          </a:p>
          <a:p>
            <a:r>
              <a:rPr lang="en-US" sz="1100" dirty="0" smtClean="0">
                <a:latin typeface="Times New Roman" pitchFamily="18" charset="0"/>
                <a:cs typeface="Times New Roman" pitchFamily="18" charset="0"/>
              </a:rPr>
              <a:t>+4.19 m/s/s (Up)</a:t>
            </a:r>
          </a:p>
          <a:p>
            <a:r>
              <a:rPr lang="en-US" sz="1100" dirty="0" smtClean="0">
                <a:latin typeface="Times New Roman" pitchFamily="18" charset="0"/>
                <a:cs typeface="Times New Roman" pitchFamily="18" charset="0"/>
              </a:rPr>
              <a:t>-0.935 m/s/s (Down)</a:t>
            </a:r>
          </a:p>
          <a:p>
            <a:r>
              <a:rPr lang="en-US" sz="1100" dirty="0" smtClean="0">
                <a:latin typeface="Times New Roman" pitchFamily="18" charset="0"/>
                <a:cs typeface="Times New Roman" pitchFamily="18" charset="0"/>
              </a:rPr>
              <a:t>-26.9 N (Down)</a:t>
            </a:r>
          </a:p>
          <a:p>
            <a:r>
              <a:rPr lang="en-US" sz="1100" dirty="0" smtClean="0">
                <a:latin typeface="Times New Roman" pitchFamily="18" charset="0"/>
                <a:cs typeface="Times New Roman" pitchFamily="18" charset="0"/>
              </a:rPr>
              <a:t>+7.58 N (Up)</a:t>
            </a:r>
            <a:endParaRPr lang="en-US"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677656"/>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4.50 kg block of wood is on a 39.0</a:t>
            </a:r>
            <a:r>
              <a:rPr lang="en-US" b="1" baseline="30000" dirty="0" smtClean="0"/>
              <a:t>o</a:t>
            </a:r>
            <a:r>
              <a:rPr lang="en-US" b="1" dirty="0" smtClean="0"/>
              <a:t> inclined plane where the static coefficient of friction is 0.365, and the kinetic is 0.215</a:t>
            </a:r>
          </a:p>
          <a:p>
            <a:pPr eaLnBrk="1" hangingPunct="1"/>
            <a:endParaRPr lang="en-US" b="1" dirty="0" smtClean="0"/>
          </a:p>
          <a:p>
            <a:pPr eaLnBrk="1" hangingPunct="1"/>
            <a:r>
              <a:rPr lang="en-US" dirty="0" smtClean="0"/>
              <a:t>d. What applied force would make the block slide up the plane, but </a:t>
            </a:r>
            <a:r>
              <a:rPr lang="en-US" u="sng" dirty="0" smtClean="0"/>
              <a:t>decelerate</a:t>
            </a:r>
            <a:r>
              <a:rPr lang="en-US" dirty="0" smtClean="0"/>
              <a:t> at 13.8 m/s/s? </a:t>
            </a:r>
          </a:p>
          <a:p>
            <a:pPr eaLnBrk="1" hangingPunct="1"/>
            <a:endParaRPr lang="en-US" dirty="0" smtClean="0"/>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(4.50 kg)(9.81 N/kg)Sin(39.0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27.78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(0.215)(4.50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7.367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(0.365)(4.50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12.52 N</a:t>
            </a:r>
          </a:p>
        </p:txBody>
      </p:sp>
      <p:sp>
        <p:nvSpPr>
          <p:cNvPr id="4" name="TextBox 3"/>
          <p:cNvSpPr txBox="1"/>
          <p:nvPr/>
        </p:nvSpPr>
        <p:spPr>
          <a:xfrm>
            <a:off x="7790744" y="4776281"/>
            <a:ext cx="1353256" cy="938719"/>
          </a:xfrm>
          <a:prstGeom prst="rect">
            <a:avLst/>
          </a:prstGeom>
          <a:noFill/>
        </p:spPr>
        <p:txBody>
          <a:bodyPr wrap="none" rtlCol="0">
            <a:spAutoFit/>
          </a:bodyPr>
          <a:lstStyle/>
          <a:p>
            <a:r>
              <a:rPr lang="en-US" sz="1100" dirty="0" smtClean="0">
                <a:latin typeface="Times New Roman" pitchFamily="18" charset="0"/>
                <a:cs typeface="Times New Roman" pitchFamily="18" charset="0"/>
              </a:rPr>
              <a:t>-4.53 m/s/s (Down)</a:t>
            </a:r>
          </a:p>
          <a:p>
            <a:r>
              <a:rPr lang="en-US" sz="1100" dirty="0" smtClean="0">
                <a:latin typeface="Times New Roman" pitchFamily="18" charset="0"/>
                <a:cs typeface="Times New Roman" pitchFamily="18" charset="0"/>
              </a:rPr>
              <a:t>+4.19 m/s/s (Up)</a:t>
            </a:r>
          </a:p>
          <a:p>
            <a:r>
              <a:rPr lang="en-US" sz="1100" dirty="0" smtClean="0">
                <a:latin typeface="Times New Roman" pitchFamily="18" charset="0"/>
                <a:cs typeface="Times New Roman" pitchFamily="18" charset="0"/>
              </a:rPr>
              <a:t>-0.935 m/s/s (Down)</a:t>
            </a:r>
          </a:p>
          <a:p>
            <a:r>
              <a:rPr lang="en-US" sz="1100" dirty="0" smtClean="0">
                <a:latin typeface="Times New Roman" pitchFamily="18" charset="0"/>
                <a:cs typeface="Times New Roman" pitchFamily="18" charset="0"/>
              </a:rPr>
              <a:t>-26.9 N (Down)</a:t>
            </a:r>
          </a:p>
          <a:p>
            <a:r>
              <a:rPr lang="en-US" sz="1100" dirty="0" smtClean="0">
                <a:latin typeface="Times New Roman" pitchFamily="18" charset="0"/>
                <a:cs typeface="Times New Roman" pitchFamily="18" charset="0"/>
              </a:rPr>
              <a:t>+7.58 N (Up)</a:t>
            </a:r>
            <a:endParaRPr lang="en-US"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308324"/>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4.50 kg block of wood is on a 39.0</a:t>
            </a:r>
            <a:r>
              <a:rPr lang="en-US" b="1" baseline="30000" dirty="0" smtClean="0"/>
              <a:t>o</a:t>
            </a:r>
            <a:r>
              <a:rPr lang="en-US" b="1" dirty="0" smtClean="0"/>
              <a:t> inclined plane where the static coefficient of friction is 0.365, and the kinetic is 0.215</a:t>
            </a:r>
          </a:p>
          <a:p>
            <a:pPr eaLnBrk="1" hangingPunct="1"/>
            <a:endParaRPr lang="en-US" b="1" dirty="0" smtClean="0"/>
          </a:p>
          <a:p>
            <a:pPr eaLnBrk="1" hangingPunct="1"/>
            <a:r>
              <a:rPr lang="en-US" dirty="0" smtClean="0"/>
              <a:t>e. What applied force would make the block slide down the plane with an acceleration of  2.85 m/s/s down the plane?</a:t>
            </a:r>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(4.50 kg)(9.81 N/kg)Sin(39.0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27.78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(0.215)(4.50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7.367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(0.365)(4.50 kg)(9.81 N/kg)Cos(39.0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12.52 N</a:t>
            </a:r>
          </a:p>
        </p:txBody>
      </p:sp>
      <p:sp>
        <p:nvSpPr>
          <p:cNvPr id="4" name="TextBox 3"/>
          <p:cNvSpPr txBox="1"/>
          <p:nvPr/>
        </p:nvSpPr>
        <p:spPr>
          <a:xfrm>
            <a:off x="7790744" y="4776281"/>
            <a:ext cx="1353256" cy="938719"/>
          </a:xfrm>
          <a:prstGeom prst="rect">
            <a:avLst/>
          </a:prstGeom>
          <a:noFill/>
        </p:spPr>
        <p:txBody>
          <a:bodyPr wrap="none" rtlCol="0">
            <a:spAutoFit/>
          </a:bodyPr>
          <a:lstStyle/>
          <a:p>
            <a:r>
              <a:rPr lang="en-US" sz="1100" dirty="0" smtClean="0">
                <a:latin typeface="Times New Roman" pitchFamily="18" charset="0"/>
                <a:cs typeface="Times New Roman" pitchFamily="18" charset="0"/>
              </a:rPr>
              <a:t>-4.53 m/s/s (Down)</a:t>
            </a:r>
          </a:p>
          <a:p>
            <a:r>
              <a:rPr lang="en-US" sz="1100" dirty="0" smtClean="0">
                <a:latin typeface="Times New Roman" pitchFamily="18" charset="0"/>
                <a:cs typeface="Times New Roman" pitchFamily="18" charset="0"/>
              </a:rPr>
              <a:t>+4.19 m/s/s (Up)</a:t>
            </a:r>
          </a:p>
          <a:p>
            <a:r>
              <a:rPr lang="en-US" sz="1100" dirty="0" smtClean="0">
                <a:latin typeface="Times New Roman" pitchFamily="18" charset="0"/>
                <a:cs typeface="Times New Roman" pitchFamily="18" charset="0"/>
              </a:rPr>
              <a:t>-0.935 m/s/s (Down)</a:t>
            </a:r>
          </a:p>
          <a:p>
            <a:r>
              <a:rPr lang="en-US" sz="1100" dirty="0" smtClean="0">
                <a:latin typeface="Times New Roman" pitchFamily="18" charset="0"/>
                <a:cs typeface="Times New Roman" pitchFamily="18" charset="0"/>
              </a:rPr>
              <a:t>-26.9 N (Down)</a:t>
            </a:r>
          </a:p>
          <a:p>
            <a:r>
              <a:rPr lang="en-US" sz="1100" dirty="0" smtClean="0">
                <a:latin typeface="Times New Roman" pitchFamily="18" charset="0"/>
                <a:cs typeface="Times New Roman" pitchFamily="18" charset="0"/>
              </a:rPr>
              <a:t>+7.58 N (Up)</a:t>
            </a:r>
            <a:endParaRPr lang="en-US"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Line 5"/>
          <p:cNvSpPr>
            <a:spLocks noChangeShapeType="1"/>
          </p:cNvSpPr>
          <p:nvPr/>
        </p:nvSpPr>
        <p:spPr bwMode="auto">
          <a:xfrm>
            <a:off x="382588" y="2027238"/>
            <a:ext cx="7472362" cy="0"/>
          </a:xfrm>
          <a:prstGeom prst="line">
            <a:avLst/>
          </a:prstGeom>
          <a:noFill/>
          <a:ln w="76200">
            <a:solidFill>
              <a:schemeClr val="tx1"/>
            </a:solidFill>
            <a:round/>
            <a:headEnd/>
            <a:tailEnd/>
          </a:ln>
        </p:spPr>
        <p:txBody>
          <a:bodyPr/>
          <a:lstStyle/>
          <a:p>
            <a:endParaRPr lang="en-US"/>
          </a:p>
        </p:txBody>
      </p:sp>
      <p:sp>
        <p:nvSpPr>
          <p:cNvPr id="13316" name="Line 6"/>
          <p:cNvSpPr>
            <a:spLocks noChangeShapeType="1"/>
          </p:cNvSpPr>
          <p:nvPr/>
        </p:nvSpPr>
        <p:spPr bwMode="auto">
          <a:xfrm flipV="1">
            <a:off x="381000" y="188913"/>
            <a:ext cx="7620000" cy="1835150"/>
          </a:xfrm>
          <a:prstGeom prst="line">
            <a:avLst/>
          </a:prstGeom>
          <a:noFill/>
          <a:ln w="76200">
            <a:solidFill>
              <a:schemeClr val="tx1"/>
            </a:solidFill>
            <a:round/>
            <a:headEnd/>
            <a:tailEnd/>
          </a:ln>
        </p:spPr>
        <p:txBody>
          <a:bodyPr/>
          <a:lstStyle/>
          <a:p>
            <a:endParaRPr lang="en-US"/>
          </a:p>
        </p:txBody>
      </p:sp>
      <p:sp>
        <p:nvSpPr>
          <p:cNvPr id="13317" name="Freeform 7"/>
          <p:cNvSpPr>
            <a:spLocks/>
          </p:cNvSpPr>
          <p:nvPr/>
        </p:nvSpPr>
        <p:spPr bwMode="auto">
          <a:xfrm>
            <a:off x="2895600" y="1370013"/>
            <a:ext cx="234950" cy="661987"/>
          </a:xfrm>
          <a:custGeom>
            <a:avLst/>
            <a:gdLst>
              <a:gd name="T0" fmla="*/ 0 w 104"/>
              <a:gd name="T1" fmla="*/ 0 h 192"/>
              <a:gd name="T2" fmla="*/ 216877 w 104"/>
              <a:gd name="T3" fmla="*/ 330994 h 192"/>
              <a:gd name="T4" fmla="*/ 108438 w 104"/>
              <a:gd name="T5" fmla="*/ 661987 h 192"/>
              <a:gd name="T6" fmla="*/ 0 60000 65536"/>
              <a:gd name="T7" fmla="*/ 0 60000 65536"/>
              <a:gd name="T8" fmla="*/ 0 60000 65536"/>
              <a:gd name="T9" fmla="*/ 0 w 104"/>
              <a:gd name="T10" fmla="*/ 0 h 192"/>
              <a:gd name="T11" fmla="*/ 104 w 104"/>
              <a:gd name="T12" fmla="*/ 192 h 192"/>
            </a:gdLst>
            <a:ahLst/>
            <a:cxnLst>
              <a:cxn ang="T6">
                <a:pos x="T0" y="T1"/>
              </a:cxn>
              <a:cxn ang="T7">
                <a:pos x="T2" y="T3"/>
              </a:cxn>
              <a:cxn ang="T8">
                <a:pos x="T4" y="T5"/>
              </a:cxn>
            </a:cxnLst>
            <a:rect l="T9" t="T10" r="T11" b="T12"/>
            <a:pathLst>
              <a:path w="104" h="192">
                <a:moveTo>
                  <a:pt x="0" y="0"/>
                </a:moveTo>
                <a:cubicBezTo>
                  <a:pt x="44" y="32"/>
                  <a:pt x="88" y="64"/>
                  <a:pt x="96" y="96"/>
                </a:cubicBezTo>
                <a:cubicBezTo>
                  <a:pt x="104" y="128"/>
                  <a:pt x="76" y="160"/>
                  <a:pt x="48" y="192"/>
                </a:cubicBezTo>
              </a:path>
            </a:pathLst>
          </a:custGeom>
          <a:noFill/>
          <a:ln w="76200">
            <a:solidFill>
              <a:schemeClr val="tx1"/>
            </a:solidFill>
            <a:round/>
            <a:headEnd/>
            <a:tailEnd/>
          </a:ln>
        </p:spPr>
        <p:txBody>
          <a:bodyPr/>
          <a:lstStyle/>
          <a:p>
            <a:endParaRPr lang="en-US"/>
          </a:p>
        </p:txBody>
      </p:sp>
      <p:sp>
        <p:nvSpPr>
          <p:cNvPr id="13318" name="Text Box 8"/>
          <p:cNvSpPr txBox="1">
            <a:spLocks noChangeArrowheads="1"/>
          </p:cNvSpPr>
          <p:nvPr/>
        </p:nvSpPr>
        <p:spPr bwMode="auto">
          <a:xfrm>
            <a:off x="3192463" y="1490663"/>
            <a:ext cx="1486304" cy="523220"/>
          </a:xfrm>
          <a:prstGeom prst="rect">
            <a:avLst/>
          </a:prstGeom>
          <a:noFill/>
          <a:ln w="76200">
            <a:noFill/>
            <a:miter lim="800000"/>
            <a:headEnd/>
            <a:tailEnd/>
          </a:ln>
        </p:spPr>
        <p:txBody>
          <a:bodyPr wrap="none">
            <a:spAutoFit/>
          </a:bodyPr>
          <a:lstStyle/>
          <a:p>
            <a:r>
              <a:rPr lang="el-GR" sz="2800" dirty="0" smtClean="0">
                <a:latin typeface="Times New Roman" pitchFamily="18" charset="0"/>
                <a:cs typeface="Times New Roman" pitchFamily="18" charset="0"/>
                <a:sym typeface="BR Symbol" pitchFamily="18" charset="2"/>
              </a:rPr>
              <a:t>θ</a:t>
            </a:r>
            <a:r>
              <a:rPr lang="en-US" sz="2800" dirty="0" smtClean="0">
                <a:latin typeface="Times New Roman" pitchFamily="18" charset="0"/>
                <a:cs typeface="Times New Roman" pitchFamily="18" charset="0"/>
                <a:sym typeface="BR Symbol" pitchFamily="18" charset="2"/>
              </a:rPr>
              <a:t> = 30.0</a:t>
            </a:r>
            <a:r>
              <a:rPr lang="en-US" sz="2800" baseline="30000" dirty="0" smtClean="0">
                <a:latin typeface="Times New Roman" pitchFamily="18" charset="0"/>
                <a:cs typeface="Times New Roman" pitchFamily="18" charset="0"/>
                <a:sym typeface="BR Symbol" pitchFamily="18" charset="2"/>
              </a:rPr>
              <a:t>o</a:t>
            </a:r>
            <a:endParaRPr lang="en-US" sz="2800" baseline="30000" dirty="0">
              <a:latin typeface="Times New Roman" pitchFamily="18" charset="0"/>
              <a:cs typeface="Times New Roman" pitchFamily="18" charset="0"/>
              <a:sym typeface="BR Symbol" pitchFamily="18" charset="2"/>
            </a:endParaRPr>
          </a:p>
        </p:txBody>
      </p:sp>
      <p:sp>
        <p:nvSpPr>
          <p:cNvPr id="13319" name="Rectangle 9"/>
          <p:cNvSpPr>
            <a:spLocks noChangeArrowheads="1"/>
          </p:cNvSpPr>
          <p:nvPr/>
        </p:nvSpPr>
        <p:spPr bwMode="auto">
          <a:xfrm rot="-880446">
            <a:off x="3638550" y="449263"/>
            <a:ext cx="958850" cy="661987"/>
          </a:xfrm>
          <a:prstGeom prst="rect">
            <a:avLst/>
          </a:prstGeom>
          <a:solidFill>
            <a:srgbClr val="FF0000"/>
          </a:solidFill>
          <a:ln w="76200">
            <a:noFill/>
            <a:miter lim="800000"/>
            <a:headEnd/>
            <a:tailEnd/>
          </a:ln>
        </p:spPr>
        <p:txBody>
          <a:bodyPr wrap="none" anchor="ctr"/>
          <a:lstStyle/>
          <a:p>
            <a:pPr algn="ctr"/>
            <a:r>
              <a:rPr lang="en-US" dirty="0" smtClean="0">
                <a:latin typeface="Times New Roman" pitchFamily="18" charset="0"/>
                <a:cs typeface="Times New Roman" pitchFamily="18" charset="0"/>
              </a:rPr>
              <a:t>5.20 </a:t>
            </a:r>
            <a:r>
              <a:rPr lang="en-US" dirty="0">
                <a:latin typeface="Times New Roman" pitchFamily="18" charset="0"/>
                <a:cs typeface="Times New Roman" pitchFamily="18" charset="0"/>
              </a:rPr>
              <a:t>kg</a:t>
            </a:r>
          </a:p>
        </p:txBody>
      </p:sp>
      <p:sp>
        <p:nvSpPr>
          <p:cNvPr id="13320" name="Text Box 10"/>
          <p:cNvSpPr txBox="1">
            <a:spLocks noChangeArrowheads="1"/>
          </p:cNvSpPr>
          <p:nvPr/>
        </p:nvSpPr>
        <p:spPr bwMode="auto">
          <a:xfrm>
            <a:off x="5410200" y="952500"/>
            <a:ext cx="1686680" cy="954107"/>
          </a:xfrm>
          <a:prstGeom prst="rect">
            <a:avLst/>
          </a:prstGeom>
          <a:noFill/>
          <a:ln w="76200">
            <a:noFill/>
            <a:miter lim="800000"/>
            <a:headEnd/>
            <a:tailEnd/>
          </a:ln>
        </p:spPr>
        <p:txBody>
          <a:bodyPr wrap="none">
            <a:spAutoFit/>
          </a:bodyPr>
          <a:lstStyle/>
          <a:p>
            <a:r>
              <a:rPr lang="en-US" sz="2800" dirty="0" err="1">
                <a:latin typeface="Times New Roman" pitchFamily="18" charset="0"/>
                <a:cs typeface="Times New Roman" pitchFamily="18" charset="0"/>
                <a:sym typeface="BR Symbol" pitchFamily="18" charset="2"/>
              </a:rPr>
              <a:t>μ</a:t>
            </a:r>
            <a:r>
              <a:rPr lang="en-US" sz="2800" baseline="-25000" dirty="0" err="1">
                <a:latin typeface="Times New Roman" pitchFamily="18" charset="0"/>
                <a:cs typeface="Times New Roman" pitchFamily="18" charset="0"/>
                <a:sym typeface="BR Symbol" pitchFamily="18" charset="2"/>
              </a:rPr>
              <a:t>s</a:t>
            </a:r>
            <a:r>
              <a:rPr lang="en-US" sz="2800" dirty="0">
                <a:latin typeface="Times New Roman" pitchFamily="18" charset="0"/>
                <a:cs typeface="Times New Roman" pitchFamily="18" charset="0"/>
                <a:sym typeface="BR Symbol" pitchFamily="18" charset="2"/>
              </a:rPr>
              <a:t> = </a:t>
            </a:r>
            <a:r>
              <a:rPr lang="en-US" sz="2800" dirty="0" smtClean="0">
                <a:latin typeface="Times New Roman" pitchFamily="18" charset="0"/>
                <a:cs typeface="Times New Roman" pitchFamily="18" charset="0"/>
                <a:sym typeface="BR Symbol" pitchFamily="18" charset="2"/>
              </a:rPr>
              <a:t>0.650</a:t>
            </a:r>
            <a:endParaRPr lang="en-US" sz="2800" dirty="0">
              <a:latin typeface="Times New Roman" pitchFamily="18" charset="0"/>
              <a:cs typeface="Times New Roman" pitchFamily="18" charset="0"/>
              <a:sym typeface="BR Symbol" pitchFamily="18" charset="2"/>
            </a:endParaRPr>
          </a:p>
          <a:p>
            <a:r>
              <a:rPr lang="en-US" sz="2800" dirty="0" err="1" smtClean="0">
                <a:latin typeface="Times New Roman" pitchFamily="18" charset="0"/>
                <a:cs typeface="Times New Roman" pitchFamily="18" charset="0"/>
                <a:sym typeface="BR Symbol" pitchFamily="18" charset="2"/>
              </a:rPr>
              <a:t>μ</a:t>
            </a:r>
            <a:r>
              <a:rPr lang="en-US" sz="2800" baseline="-25000" dirty="0" err="1" smtClean="0">
                <a:latin typeface="Times New Roman" pitchFamily="18" charset="0"/>
                <a:cs typeface="Times New Roman" pitchFamily="18" charset="0"/>
                <a:sym typeface="BR Symbol" pitchFamily="18" charset="2"/>
              </a:rPr>
              <a:t>d</a:t>
            </a:r>
            <a:r>
              <a:rPr lang="en-US" sz="2800" dirty="0" smtClean="0">
                <a:latin typeface="Times New Roman" pitchFamily="18" charset="0"/>
                <a:cs typeface="Times New Roman" pitchFamily="18" charset="0"/>
                <a:sym typeface="BR Symbol" pitchFamily="18" charset="2"/>
              </a:rPr>
              <a:t> </a:t>
            </a:r>
            <a:r>
              <a:rPr lang="en-US" sz="2800" dirty="0">
                <a:latin typeface="Times New Roman" pitchFamily="18" charset="0"/>
                <a:cs typeface="Times New Roman" pitchFamily="18" charset="0"/>
                <a:sym typeface="BR Symbol" pitchFamily="18" charset="2"/>
              </a:rPr>
              <a:t>= </a:t>
            </a:r>
            <a:r>
              <a:rPr lang="en-US" sz="2800" dirty="0" smtClean="0">
                <a:latin typeface="Times New Roman" pitchFamily="18" charset="0"/>
                <a:cs typeface="Times New Roman" pitchFamily="18" charset="0"/>
                <a:sym typeface="BR Symbol" pitchFamily="18" charset="2"/>
              </a:rPr>
              <a:t>0.120</a:t>
            </a:r>
            <a:endParaRPr lang="en-US" sz="2800" dirty="0">
              <a:latin typeface="Times New Roman" pitchFamily="18" charset="0"/>
              <a:cs typeface="Times New Roman" pitchFamily="18" charset="0"/>
              <a:sym typeface="BR Symbol" pitchFamily="18" charset="2"/>
            </a:endParaRPr>
          </a:p>
        </p:txBody>
      </p:sp>
      <p:sp>
        <p:nvSpPr>
          <p:cNvPr id="13321" name="Text Box 11"/>
          <p:cNvSpPr txBox="1">
            <a:spLocks noChangeArrowheads="1"/>
          </p:cNvSpPr>
          <p:nvPr/>
        </p:nvSpPr>
        <p:spPr bwMode="auto">
          <a:xfrm>
            <a:off x="288925" y="2193925"/>
            <a:ext cx="8626475" cy="1015663"/>
          </a:xfrm>
          <a:prstGeom prst="rect">
            <a:avLst/>
          </a:prstGeom>
          <a:noFill/>
          <a:ln w="76200">
            <a:noFill/>
            <a:miter lim="800000"/>
            <a:headEnd/>
            <a:tailEnd/>
          </a:ln>
        </p:spPr>
        <p:txBody>
          <a:bodyPr>
            <a:spAutoFit/>
          </a:bodyPr>
          <a:lstStyle/>
          <a:p>
            <a:r>
              <a:rPr lang="en-US" sz="2000" dirty="0">
                <a:latin typeface="Times New Roman" pitchFamily="18" charset="0"/>
                <a:cs typeface="Times New Roman" pitchFamily="18" charset="0"/>
              </a:rPr>
              <a:t>1. Will the block stay on the plane if it is initially at rest?  Back up your answer with numbers.  What is the acceleration of the block if it is sliding freely down the plane? </a:t>
            </a:r>
            <a:r>
              <a:rPr lang="en-US" sz="1050" dirty="0">
                <a:latin typeface="Times New Roman" pitchFamily="18" charset="0"/>
                <a:cs typeface="Times New Roman" pitchFamily="18" charset="0"/>
              </a:rPr>
              <a:t>(Yes, the maximum static friction, 28.7 N is larger than the parallel component of gravity which is 25.5 N, a = -3.89 m/s/s (Down the plane))</a:t>
            </a:r>
            <a:endParaRPr lang="en-US" sz="2000" dirty="0">
              <a:latin typeface="Times New Roman" pitchFamily="18" charset="0"/>
              <a:cs typeface="Times New Roman" pitchFamily="18" charset="0"/>
            </a:endParaRPr>
          </a:p>
        </p:txBody>
      </p:sp>
      <p:sp>
        <p:nvSpPr>
          <p:cNvPr id="13322" name="Line 12"/>
          <p:cNvSpPr>
            <a:spLocks noChangeShapeType="1"/>
          </p:cNvSpPr>
          <p:nvPr/>
        </p:nvSpPr>
        <p:spPr bwMode="auto">
          <a:xfrm flipV="1">
            <a:off x="7116763" y="49213"/>
            <a:ext cx="762000" cy="190500"/>
          </a:xfrm>
          <a:prstGeom prst="line">
            <a:avLst/>
          </a:prstGeom>
          <a:noFill/>
          <a:ln w="76200">
            <a:solidFill>
              <a:schemeClr val="tx1"/>
            </a:solidFill>
            <a:round/>
            <a:headEnd/>
            <a:tailEnd type="triangle" w="med" len="med"/>
          </a:ln>
        </p:spPr>
        <p:txBody>
          <a:bodyPr/>
          <a:lstStyle/>
          <a:p>
            <a:endParaRPr lang="en-US"/>
          </a:p>
        </p:txBody>
      </p:sp>
      <p:sp>
        <p:nvSpPr>
          <p:cNvPr id="13323" name="Text Box 13"/>
          <p:cNvSpPr txBox="1">
            <a:spLocks noChangeArrowheads="1"/>
          </p:cNvSpPr>
          <p:nvPr/>
        </p:nvSpPr>
        <p:spPr bwMode="auto">
          <a:xfrm>
            <a:off x="6729413" y="-11113"/>
            <a:ext cx="393700" cy="523876"/>
          </a:xfrm>
          <a:prstGeom prst="rect">
            <a:avLst/>
          </a:prstGeom>
          <a:noFill/>
          <a:ln w="76200">
            <a:noFill/>
            <a:miter lim="800000"/>
            <a:headEnd/>
            <a:tailEnd/>
          </a:ln>
        </p:spPr>
        <p:txBody>
          <a:bodyPr wrap="none">
            <a:spAutoFit/>
          </a:bodyPr>
          <a:lstStyle/>
          <a:p>
            <a:r>
              <a:rPr lang="en-US" sz="2800" b="1"/>
              <a:t>+</a:t>
            </a:r>
          </a:p>
        </p:txBody>
      </p:sp>
      <p:sp>
        <p:nvSpPr>
          <p:cNvPr id="13324" name="Line 14"/>
          <p:cNvSpPr>
            <a:spLocks noChangeShapeType="1"/>
          </p:cNvSpPr>
          <p:nvPr/>
        </p:nvSpPr>
        <p:spPr bwMode="auto">
          <a:xfrm flipH="1">
            <a:off x="60325" y="1754188"/>
            <a:ext cx="685800" cy="190500"/>
          </a:xfrm>
          <a:prstGeom prst="line">
            <a:avLst/>
          </a:prstGeom>
          <a:noFill/>
          <a:ln w="76200">
            <a:solidFill>
              <a:schemeClr val="tx1"/>
            </a:solidFill>
            <a:round/>
            <a:headEnd/>
            <a:tailEnd type="triangle" w="med" len="med"/>
          </a:ln>
        </p:spPr>
        <p:txBody>
          <a:bodyPr/>
          <a:lstStyle/>
          <a:p>
            <a:endParaRPr lang="en-US"/>
          </a:p>
        </p:txBody>
      </p:sp>
      <p:sp>
        <p:nvSpPr>
          <p:cNvPr id="13325" name="Text Box 15"/>
          <p:cNvSpPr txBox="1">
            <a:spLocks noChangeArrowheads="1"/>
          </p:cNvSpPr>
          <p:nvPr/>
        </p:nvSpPr>
        <p:spPr bwMode="auto">
          <a:xfrm>
            <a:off x="823913" y="1341438"/>
            <a:ext cx="325437" cy="585787"/>
          </a:xfrm>
          <a:prstGeom prst="rect">
            <a:avLst/>
          </a:prstGeom>
          <a:noFill/>
          <a:ln w="76200">
            <a:noFill/>
            <a:miter lim="800000"/>
            <a:headEnd/>
            <a:tailEnd/>
          </a:ln>
        </p:spPr>
        <p:txBody>
          <a:bodyPr wrap="none">
            <a:spAutoFit/>
          </a:bodyPr>
          <a:lstStyle/>
          <a:p>
            <a:r>
              <a:rPr lang="en-US" sz="3200" b="1"/>
              <a:t>-</a:t>
            </a:r>
          </a:p>
        </p:txBody>
      </p:sp>
      <p:sp>
        <p:nvSpPr>
          <p:cNvPr id="13329" name="Rectangle 17"/>
          <p:cNvSpPr>
            <a:spLocks noChangeArrowheads="1"/>
          </p:cNvSpPr>
          <p:nvPr/>
        </p:nvSpPr>
        <p:spPr bwMode="auto">
          <a:xfrm>
            <a:off x="0" y="4833688"/>
            <a:ext cx="5410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parallel</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25.506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kinetic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5.301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static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28.715 N</a:t>
            </a:r>
            <a:r>
              <a:rPr kumimoji="0" lang="en-US" b="0" i="0" u="none" strike="noStrike" cap="none" normalizeH="0" baseline="0" dirty="0" smtClean="0">
                <a:ln>
                  <a:noFill/>
                </a:ln>
                <a:solidFill>
                  <a:schemeClr val="tx1"/>
                </a:solidFill>
                <a:effectLst/>
                <a:latin typeface="Arial" pitchFamily="34" charset="0"/>
                <a:ea typeface="ＭＳ Ｐゴシック" pitchFamily="34" charset="-128"/>
              </a:rPr>
              <a:t> </a:t>
            </a:r>
            <a:endParaRPr kumimoji="0" lang="en-US" sz="5400" b="0" i="0" u="none" strike="noStrike" cap="none" normalizeH="0" baseline="0" dirty="0" smtClean="0">
              <a:ln>
                <a:noFill/>
              </a:ln>
              <a:solidFill>
                <a:schemeClr val="tx1"/>
              </a:solidFill>
              <a:effectLst/>
              <a:latin typeface="Arial" pitchFamily="34" charset="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Line 5"/>
          <p:cNvSpPr>
            <a:spLocks noChangeShapeType="1"/>
          </p:cNvSpPr>
          <p:nvPr/>
        </p:nvSpPr>
        <p:spPr bwMode="auto">
          <a:xfrm>
            <a:off x="382588" y="2027238"/>
            <a:ext cx="7472362" cy="0"/>
          </a:xfrm>
          <a:prstGeom prst="line">
            <a:avLst/>
          </a:prstGeom>
          <a:noFill/>
          <a:ln w="76200">
            <a:solidFill>
              <a:schemeClr val="tx1"/>
            </a:solidFill>
            <a:round/>
            <a:headEnd/>
            <a:tailEnd/>
          </a:ln>
        </p:spPr>
        <p:txBody>
          <a:bodyPr/>
          <a:lstStyle/>
          <a:p>
            <a:endParaRPr lang="en-US"/>
          </a:p>
        </p:txBody>
      </p:sp>
      <p:sp>
        <p:nvSpPr>
          <p:cNvPr id="13316" name="Line 6"/>
          <p:cNvSpPr>
            <a:spLocks noChangeShapeType="1"/>
          </p:cNvSpPr>
          <p:nvPr/>
        </p:nvSpPr>
        <p:spPr bwMode="auto">
          <a:xfrm flipV="1">
            <a:off x="381000" y="188913"/>
            <a:ext cx="7620000" cy="1835150"/>
          </a:xfrm>
          <a:prstGeom prst="line">
            <a:avLst/>
          </a:prstGeom>
          <a:noFill/>
          <a:ln w="76200">
            <a:solidFill>
              <a:schemeClr val="tx1"/>
            </a:solidFill>
            <a:round/>
            <a:headEnd/>
            <a:tailEnd/>
          </a:ln>
        </p:spPr>
        <p:txBody>
          <a:bodyPr/>
          <a:lstStyle/>
          <a:p>
            <a:endParaRPr lang="en-US"/>
          </a:p>
        </p:txBody>
      </p:sp>
      <p:sp>
        <p:nvSpPr>
          <p:cNvPr id="13317" name="Freeform 7"/>
          <p:cNvSpPr>
            <a:spLocks/>
          </p:cNvSpPr>
          <p:nvPr/>
        </p:nvSpPr>
        <p:spPr bwMode="auto">
          <a:xfrm>
            <a:off x="2895600" y="1370013"/>
            <a:ext cx="234950" cy="661987"/>
          </a:xfrm>
          <a:custGeom>
            <a:avLst/>
            <a:gdLst>
              <a:gd name="T0" fmla="*/ 0 w 104"/>
              <a:gd name="T1" fmla="*/ 0 h 192"/>
              <a:gd name="T2" fmla="*/ 216877 w 104"/>
              <a:gd name="T3" fmla="*/ 330994 h 192"/>
              <a:gd name="T4" fmla="*/ 108438 w 104"/>
              <a:gd name="T5" fmla="*/ 661987 h 192"/>
              <a:gd name="T6" fmla="*/ 0 60000 65536"/>
              <a:gd name="T7" fmla="*/ 0 60000 65536"/>
              <a:gd name="T8" fmla="*/ 0 60000 65536"/>
              <a:gd name="T9" fmla="*/ 0 w 104"/>
              <a:gd name="T10" fmla="*/ 0 h 192"/>
              <a:gd name="T11" fmla="*/ 104 w 104"/>
              <a:gd name="T12" fmla="*/ 192 h 192"/>
            </a:gdLst>
            <a:ahLst/>
            <a:cxnLst>
              <a:cxn ang="T6">
                <a:pos x="T0" y="T1"/>
              </a:cxn>
              <a:cxn ang="T7">
                <a:pos x="T2" y="T3"/>
              </a:cxn>
              <a:cxn ang="T8">
                <a:pos x="T4" y="T5"/>
              </a:cxn>
            </a:cxnLst>
            <a:rect l="T9" t="T10" r="T11" b="T12"/>
            <a:pathLst>
              <a:path w="104" h="192">
                <a:moveTo>
                  <a:pt x="0" y="0"/>
                </a:moveTo>
                <a:cubicBezTo>
                  <a:pt x="44" y="32"/>
                  <a:pt x="88" y="64"/>
                  <a:pt x="96" y="96"/>
                </a:cubicBezTo>
                <a:cubicBezTo>
                  <a:pt x="104" y="128"/>
                  <a:pt x="76" y="160"/>
                  <a:pt x="48" y="192"/>
                </a:cubicBezTo>
              </a:path>
            </a:pathLst>
          </a:custGeom>
          <a:noFill/>
          <a:ln w="76200">
            <a:solidFill>
              <a:schemeClr val="tx1"/>
            </a:solidFill>
            <a:round/>
            <a:headEnd/>
            <a:tailEnd/>
          </a:ln>
        </p:spPr>
        <p:txBody>
          <a:bodyPr/>
          <a:lstStyle/>
          <a:p>
            <a:endParaRPr lang="en-US"/>
          </a:p>
        </p:txBody>
      </p:sp>
      <p:sp>
        <p:nvSpPr>
          <p:cNvPr id="13318" name="Text Box 8"/>
          <p:cNvSpPr txBox="1">
            <a:spLocks noChangeArrowheads="1"/>
          </p:cNvSpPr>
          <p:nvPr/>
        </p:nvSpPr>
        <p:spPr bwMode="auto">
          <a:xfrm>
            <a:off x="3192463" y="1490663"/>
            <a:ext cx="1486304" cy="523220"/>
          </a:xfrm>
          <a:prstGeom prst="rect">
            <a:avLst/>
          </a:prstGeom>
          <a:noFill/>
          <a:ln w="76200">
            <a:noFill/>
            <a:miter lim="800000"/>
            <a:headEnd/>
            <a:tailEnd/>
          </a:ln>
        </p:spPr>
        <p:txBody>
          <a:bodyPr wrap="none">
            <a:spAutoFit/>
          </a:bodyPr>
          <a:lstStyle/>
          <a:p>
            <a:r>
              <a:rPr lang="el-GR" sz="2800" dirty="0" smtClean="0">
                <a:latin typeface="Times New Roman" pitchFamily="18" charset="0"/>
                <a:cs typeface="Times New Roman" pitchFamily="18" charset="0"/>
                <a:sym typeface="BR Symbol" pitchFamily="18" charset="2"/>
              </a:rPr>
              <a:t>θ</a:t>
            </a:r>
            <a:r>
              <a:rPr lang="en-US" sz="2800" dirty="0" smtClean="0">
                <a:latin typeface="Times New Roman" pitchFamily="18" charset="0"/>
                <a:cs typeface="Times New Roman" pitchFamily="18" charset="0"/>
                <a:sym typeface="BR Symbol" pitchFamily="18" charset="2"/>
              </a:rPr>
              <a:t> = 30.0</a:t>
            </a:r>
            <a:r>
              <a:rPr lang="en-US" sz="2800" baseline="30000" dirty="0" smtClean="0">
                <a:latin typeface="Times New Roman" pitchFamily="18" charset="0"/>
                <a:cs typeface="Times New Roman" pitchFamily="18" charset="0"/>
                <a:sym typeface="BR Symbol" pitchFamily="18" charset="2"/>
              </a:rPr>
              <a:t>o</a:t>
            </a:r>
            <a:endParaRPr lang="en-US" sz="2800" baseline="30000" dirty="0">
              <a:latin typeface="Times New Roman" pitchFamily="18" charset="0"/>
              <a:cs typeface="Times New Roman" pitchFamily="18" charset="0"/>
              <a:sym typeface="BR Symbol" pitchFamily="18" charset="2"/>
            </a:endParaRPr>
          </a:p>
        </p:txBody>
      </p:sp>
      <p:sp>
        <p:nvSpPr>
          <p:cNvPr id="13319" name="Rectangle 9"/>
          <p:cNvSpPr>
            <a:spLocks noChangeArrowheads="1"/>
          </p:cNvSpPr>
          <p:nvPr/>
        </p:nvSpPr>
        <p:spPr bwMode="auto">
          <a:xfrm rot="-880446">
            <a:off x="3638550" y="449263"/>
            <a:ext cx="958850" cy="661987"/>
          </a:xfrm>
          <a:prstGeom prst="rect">
            <a:avLst/>
          </a:prstGeom>
          <a:solidFill>
            <a:srgbClr val="FF0000"/>
          </a:solidFill>
          <a:ln w="76200">
            <a:noFill/>
            <a:miter lim="800000"/>
            <a:headEnd/>
            <a:tailEnd/>
          </a:ln>
        </p:spPr>
        <p:txBody>
          <a:bodyPr wrap="none" anchor="ctr"/>
          <a:lstStyle/>
          <a:p>
            <a:pPr algn="ctr"/>
            <a:r>
              <a:rPr lang="en-US" dirty="0" smtClean="0">
                <a:latin typeface="Times New Roman" pitchFamily="18" charset="0"/>
                <a:cs typeface="Times New Roman" pitchFamily="18" charset="0"/>
              </a:rPr>
              <a:t>5.20 </a:t>
            </a:r>
            <a:r>
              <a:rPr lang="en-US" dirty="0">
                <a:latin typeface="Times New Roman" pitchFamily="18" charset="0"/>
                <a:cs typeface="Times New Roman" pitchFamily="18" charset="0"/>
              </a:rPr>
              <a:t>kg</a:t>
            </a:r>
          </a:p>
        </p:txBody>
      </p:sp>
      <p:sp>
        <p:nvSpPr>
          <p:cNvPr id="13320" name="Text Box 10"/>
          <p:cNvSpPr txBox="1">
            <a:spLocks noChangeArrowheads="1"/>
          </p:cNvSpPr>
          <p:nvPr/>
        </p:nvSpPr>
        <p:spPr bwMode="auto">
          <a:xfrm>
            <a:off x="5410200" y="952500"/>
            <a:ext cx="1686680" cy="954107"/>
          </a:xfrm>
          <a:prstGeom prst="rect">
            <a:avLst/>
          </a:prstGeom>
          <a:noFill/>
          <a:ln w="76200">
            <a:noFill/>
            <a:miter lim="800000"/>
            <a:headEnd/>
            <a:tailEnd/>
          </a:ln>
        </p:spPr>
        <p:txBody>
          <a:bodyPr wrap="none">
            <a:spAutoFit/>
          </a:bodyPr>
          <a:lstStyle/>
          <a:p>
            <a:r>
              <a:rPr lang="en-US" sz="2800" dirty="0" err="1">
                <a:latin typeface="Times New Roman" pitchFamily="18" charset="0"/>
                <a:cs typeface="Times New Roman" pitchFamily="18" charset="0"/>
                <a:sym typeface="BR Symbol" pitchFamily="18" charset="2"/>
              </a:rPr>
              <a:t>μ</a:t>
            </a:r>
            <a:r>
              <a:rPr lang="en-US" sz="2800" baseline="-25000" dirty="0" err="1">
                <a:latin typeface="Times New Roman" pitchFamily="18" charset="0"/>
                <a:cs typeface="Times New Roman" pitchFamily="18" charset="0"/>
                <a:sym typeface="BR Symbol" pitchFamily="18" charset="2"/>
              </a:rPr>
              <a:t>s</a:t>
            </a:r>
            <a:r>
              <a:rPr lang="en-US" sz="2800" dirty="0">
                <a:latin typeface="Times New Roman" pitchFamily="18" charset="0"/>
                <a:cs typeface="Times New Roman" pitchFamily="18" charset="0"/>
                <a:sym typeface="BR Symbol" pitchFamily="18" charset="2"/>
              </a:rPr>
              <a:t> = </a:t>
            </a:r>
            <a:r>
              <a:rPr lang="en-US" sz="2800" dirty="0" smtClean="0">
                <a:latin typeface="Times New Roman" pitchFamily="18" charset="0"/>
                <a:cs typeface="Times New Roman" pitchFamily="18" charset="0"/>
                <a:sym typeface="BR Symbol" pitchFamily="18" charset="2"/>
              </a:rPr>
              <a:t>0.650</a:t>
            </a:r>
            <a:endParaRPr lang="en-US" sz="2800" dirty="0">
              <a:latin typeface="Times New Roman" pitchFamily="18" charset="0"/>
              <a:cs typeface="Times New Roman" pitchFamily="18" charset="0"/>
              <a:sym typeface="BR Symbol" pitchFamily="18" charset="2"/>
            </a:endParaRPr>
          </a:p>
          <a:p>
            <a:r>
              <a:rPr lang="en-US" sz="2800" dirty="0" err="1" smtClean="0">
                <a:latin typeface="Times New Roman" pitchFamily="18" charset="0"/>
                <a:cs typeface="Times New Roman" pitchFamily="18" charset="0"/>
                <a:sym typeface="BR Symbol" pitchFamily="18" charset="2"/>
              </a:rPr>
              <a:t>μ</a:t>
            </a:r>
            <a:r>
              <a:rPr lang="en-US" sz="2800" baseline="-25000" dirty="0" err="1" smtClean="0">
                <a:latin typeface="Times New Roman" pitchFamily="18" charset="0"/>
                <a:cs typeface="Times New Roman" pitchFamily="18" charset="0"/>
                <a:sym typeface="BR Symbol" pitchFamily="18" charset="2"/>
              </a:rPr>
              <a:t>d</a:t>
            </a:r>
            <a:r>
              <a:rPr lang="en-US" sz="2800" dirty="0" smtClean="0">
                <a:latin typeface="Times New Roman" pitchFamily="18" charset="0"/>
                <a:cs typeface="Times New Roman" pitchFamily="18" charset="0"/>
                <a:sym typeface="BR Symbol" pitchFamily="18" charset="2"/>
              </a:rPr>
              <a:t> </a:t>
            </a:r>
            <a:r>
              <a:rPr lang="en-US" sz="2800" dirty="0">
                <a:latin typeface="Times New Roman" pitchFamily="18" charset="0"/>
                <a:cs typeface="Times New Roman" pitchFamily="18" charset="0"/>
                <a:sym typeface="BR Symbol" pitchFamily="18" charset="2"/>
              </a:rPr>
              <a:t>= </a:t>
            </a:r>
            <a:r>
              <a:rPr lang="en-US" sz="2800" dirty="0" smtClean="0">
                <a:latin typeface="Times New Roman" pitchFamily="18" charset="0"/>
                <a:cs typeface="Times New Roman" pitchFamily="18" charset="0"/>
                <a:sym typeface="BR Symbol" pitchFamily="18" charset="2"/>
              </a:rPr>
              <a:t>0.120</a:t>
            </a:r>
            <a:endParaRPr lang="en-US" sz="2800" dirty="0">
              <a:latin typeface="Times New Roman" pitchFamily="18" charset="0"/>
              <a:cs typeface="Times New Roman" pitchFamily="18" charset="0"/>
              <a:sym typeface="BR Symbol" pitchFamily="18" charset="2"/>
            </a:endParaRPr>
          </a:p>
        </p:txBody>
      </p:sp>
      <p:sp>
        <p:nvSpPr>
          <p:cNvPr id="13321" name="Text Box 11"/>
          <p:cNvSpPr txBox="1">
            <a:spLocks noChangeArrowheads="1"/>
          </p:cNvSpPr>
          <p:nvPr/>
        </p:nvSpPr>
        <p:spPr bwMode="auto">
          <a:xfrm>
            <a:off x="288925" y="2193925"/>
            <a:ext cx="8626475" cy="707886"/>
          </a:xfrm>
          <a:prstGeom prst="rect">
            <a:avLst/>
          </a:prstGeom>
          <a:noFill/>
          <a:ln w="76200">
            <a:noFill/>
            <a:miter lim="800000"/>
            <a:headEnd/>
            <a:tailEnd/>
          </a:ln>
        </p:spPr>
        <p:txBody>
          <a:bodyPr>
            <a:spAutoFit/>
          </a:bodyPr>
          <a:lstStyle/>
          <a:p>
            <a:r>
              <a:rPr lang="en-US" sz="2000" dirty="0">
                <a:latin typeface="Times New Roman" pitchFamily="18" charset="0"/>
                <a:cs typeface="Times New Roman" pitchFamily="18" charset="0"/>
              </a:rPr>
              <a:t>2.  If the block is sliding up the plane, and there is a force of 14.0 N down the plane, what is the acceleration of the block? </a:t>
            </a:r>
            <a:r>
              <a:rPr lang="en-US" sz="1100" dirty="0">
                <a:latin typeface="Times New Roman" pitchFamily="18" charset="0"/>
                <a:cs typeface="Times New Roman" pitchFamily="18" charset="0"/>
              </a:rPr>
              <a:t>(-8.62 m/s/s (Down the plane))</a:t>
            </a:r>
            <a:endParaRPr lang="en-US" sz="2000" dirty="0">
              <a:latin typeface="Times New Roman" pitchFamily="18" charset="0"/>
              <a:cs typeface="Times New Roman" pitchFamily="18" charset="0"/>
            </a:endParaRPr>
          </a:p>
        </p:txBody>
      </p:sp>
      <p:sp>
        <p:nvSpPr>
          <p:cNvPr id="13322" name="Line 12"/>
          <p:cNvSpPr>
            <a:spLocks noChangeShapeType="1"/>
          </p:cNvSpPr>
          <p:nvPr/>
        </p:nvSpPr>
        <p:spPr bwMode="auto">
          <a:xfrm flipV="1">
            <a:off x="7116763" y="49213"/>
            <a:ext cx="762000" cy="190500"/>
          </a:xfrm>
          <a:prstGeom prst="line">
            <a:avLst/>
          </a:prstGeom>
          <a:noFill/>
          <a:ln w="76200">
            <a:solidFill>
              <a:schemeClr val="tx1"/>
            </a:solidFill>
            <a:round/>
            <a:headEnd/>
            <a:tailEnd type="triangle" w="med" len="med"/>
          </a:ln>
        </p:spPr>
        <p:txBody>
          <a:bodyPr/>
          <a:lstStyle/>
          <a:p>
            <a:endParaRPr lang="en-US"/>
          </a:p>
        </p:txBody>
      </p:sp>
      <p:sp>
        <p:nvSpPr>
          <p:cNvPr id="13323" name="Text Box 13"/>
          <p:cNvSpPr txBox="1">
            <a:spLocks noChangeArrowheads="1"/>
          </p:cNvSpPr>
          <p:nvPr/>
        </p:nvSpPr>
        <p:spPr bwMode="auto">
          <a:xfrm>
            <a:off x="6729413" y="-11113"/>
            <a:ext cx="393700" cy="523876"/>
          </a:xfrm>
          <a:prstGeom prst="rect">
            <a:avLst/>
          </a:prstGeom>
          <a:noFill/>
          <a:ln w="76200">
            <a:noFill/>
            <a:miter lim="800000"/>
            <a:headEnd/>
            <a:tailEnd/>
          </a:ln>
        </p:spPr>
        <p:txBody>
          <a:bodyPr wrap="none">
            <a:spAutoFit/>
          </a:bodyPr>
          <a:lstStyle/>
          <a:p>
            <a:r>
              <a:rPr lang="en-US" sz="2800" b="1"/>
              <a:t>+</a:t>
            </a:r>
          </a:p>
        </p:txBody>
      </p:sp>
      <p:sp>
        <p:nvSpPr>
          <p:cNvPr id="13324" name="Line 14"/>
          <p:cNvSpPr>
            <a:spLocks noChangeShapeType="1"/>
          </p:cNvSpPr>
          <p:nvPr/>
        </p:nvSpPr>
        <p:spPr bwMode="auto">
          <a:xfrm flipH="1">
            <a:off x="60325" y="1754188"/>
            <a:ext cx="685800" cy="190500"/>
          </a:xfrm>
          <a:prstGeom prst="line">
            <a:avLst/>
          </a:prstGeom>
          <a:noFill/>
          <a:ln w="76200">
            <a:solidFill>
              <a:schemeClr val="tx1"/>
            </a:solidFill>
            <a:round/>
            <a:headEnd/>
            <a:tailEnd type="triangle" w="med" len="med"/>
          </a:ln>
        </p:spPr>
        <p:txBody>
          <a:bodyPr/>
          <a:lstStyle/>
          <a:p>
            <a:endParaRPr lang="en-US"/>
          </a:p>
        </p:txBody>
      </p:sp>
      <p:sp>
        <p:nvSpPr>
          <p:cNvPr id="13325" name="Text Box 15"/>
          <p:cNvSpPr txBox="1">
            <a:spLocks noChangeArrowheads="1"/>
          </p:cNvSpPr>
          <p:nvPr/>
        </p:nvSpPr>
        <p:spPr bwMode="auto">
          <a:xfrm>
            <a:off x="823913" y="1341438"/>
            <a:ext cx="325437" cy="585787"/>
          </a:xfrm>
          <a:prstGeom prst="rect">
            <a:avLst/>
          </a:prstGeom>
          <a:noFill/>
          <a:ln w="76200">
            <a:noFill/>
            <a:miter lim="800000"/>
            <a:headEnd/>
            <a:tailEnd/>
          </a:ln>
        </p:spPr>
        <p:txBody>
          <a:bodyPr wrap="none">
            <a:spAutoFit/>
          </a:bodyPr>
          <a:lstStyle/>
          <a:p>
            <a:r>
              <a:rPr lang="en-US" sz="3200" b="1"/>
              <a:t>-</a:t>
            </a:r>
          </a:p>
        </p:txBody>
      </p:sp>
      <p:sp>
        <p:nvSpPr>
          <p:cNvPr id="13329" name="Rectangle 17"/>
          <p:cNvSpPr>
            <a:spLocks noChangeArrowheads="1"/>
          </p:cNvSpPr>
          <p:nvPr/>
        </p:nvSpPr>
        <p:spPr bwMode="auto">
          <a:xfrm>
            <a:off x="0" y="4833688"/>
            <a:ext cx="5410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parallel</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25.506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kinetic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5.301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static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28.715 N</a:t>
            </a:r>
            <a:r>
              <a:rPr kumimoji="0" lang="en-US" b="0" i="0" u="none" strike="noStrike" cap="none" normalizeH="0" baseline="0" dirty="0" smtClean="0">
                <a:ln>
                  <a:noFill/>
                </a:ln>
                <a:solidFill>
                  <a:schemeClr val="tx1"/>
                </a:solidFill>
                <a:effectLst/>
                <a:latin typeface="Arial" pitchFamily="34" charset="0"/>
                <a:ea typeface="ＭＳ Ｐゴシック" pitchFamily="34" charset="-128"/>
              </a:rPr>
              <a:t> </a:t>
            </a:r>
            <a:endParaRPr kumimoji="0" lang="en-US" sz="5400" b="0" i="0" u="none" strike="noStrike" cap="none" normalizeH="0" baseline="0" dirty="0" smtClean="0">
              <a:ln>
                <a:noFill/>
              </a:ln>
              <a:solidFill>
                <a:schemeClr val="tx1"/>
              </a:solidFill>
              <a:effectLst/>
              <a:latin typeface="Arial" pitchFamily="34" charset="0"/>
              <a:ea typeface="ＭＳ Ｐゴシック"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Line 5"/>
          <p:cNvSpPr>
            <a:spLocks noChangeShapeType="1"/>
          </p:cNvSpPr>
          <p:nvPr/>
        </p:nvSpPr>
        <p:spPr bwMode="auto">
          <a:xfrm>
            <a:off x="382588" y="2027238"/>
            <a:ext cx="7472362" cy="0"/>
          </a:xfrm>
          <a:prstGeom prst="line">
            <a:avLst/>
          </a:prstGeom>
          <a:noFill/>
          <a:ln w="76200">
            <a:solidFill>
              <a:schemeClr val="tx1"/>
            </a:solidFill>
            <a:round/>
            <a:headEnd/>
            <a:tailEnd/>
          </a:ln>
        </p:spPr>
        <p:txBody>
          <a:bodyPr/>
          <a:lstStyle/>
          <a:p>
            <a:endParaRPr lang="en-US"/>
          </a:p>
        </p:txBody>
      </p:sp>
      <p:sp>
        <p:nvSpPr>
          <p:cNvPr id="13316" name="Line 6"/>
          <p:cNvSpPr>
            <a:spLocks noChangeShapeType="1"/>
          </p:cNvSpPr>
          <p:nvPr/>
        </p:nvSpPr>
        <p:spPr bwMode="auto">
          <a:xfrm flipV="1">
            <a:off x="381000" y="188913"/>
            <a:ext cx="7620000" cy="1835150"/>
          </a:xfrm>
          <a:prstGeom prst="line">
            <a:avLst/>
          </a:prstGeom>
          <a:noFill/>
          <a:ln w="76200">
            <a:solidFill>
              <a:schemeClr val="tx1"/>
            </a:solidFill>
            <a:round/>
            <a:headEnd/>
            <a:tailEnd/>
          </a:ln>
        </p:spPr>
        <p:txBody>
          <a:bodyPr/>
          <a:lstStyle/>
          <a:p>
            <a:endParaRPr lang="en-US"/>
          </a:p>
        </p:txBody>
      </p:sp>
      <p:sp>
        <p:nvSpPr>
          <p:cNvPr id="13317" name="Freeform 7"/>
          <p:cNvSpPr>
            <a:spLocks/>
          </p:cNvSpPr>
          <p:nvPr/>
        </p:nvSpPr>
        <p:spPr bwMode="auto">
          <a:xfrm>
            <a:off x="2895600" y="1370013"/>
            <a:ext cx="234950" cy="661987"/>
          </a:xfrm>
          <a:custGeom>
            <a:avLst/>
            <a:gdLst>
              <a:gd name="T0" fmla="*/ 0 w 104"/>
              <a:gd name="T1" fmla="*/ 0 h 192"/>
              <a:gd name="T2" fmla="*/ 216877 w 104"/>
              <a:gd name="T3" fmla="*/ 330994 h 192"/>
              <a:gd name="T4" fmla="*/ 108438 w 104"/>
              <a:gd name="T5" fmla="*/ 661987 h 192"/>
              <a:gd name="T6" fmla="*/ 0 60000 65536"/>
              <a:gd name="T7" fmla="*/ 0 60000 65536"/>
              <a:gd name="T8" fmla="*/ 0 60000 65536"/>
              <a:gd name="T9" fmla="*/ 0 w 104"/>
              <a:gd name="T10" fmla="*/ 0 h 192"/>
              <a:gd name="T11" fmla="*/ 104 w 104"/>
              <a:gd name="T12" fmla="*/ 192 h 192"/>
            </a:gdLst>
            <a:ahLst/>
            <a:cxnLst>
              <a:cxn ang="T6">
                <a:pos x="T0" y="T1"/>
              </a:cxn>
              <a:cxn ang="T7">
                <a:pos x="T2" y="T3"/>
              </a:cxn>
              <a:cxn ang="T8">
                <a:pos x="T4" y="T5"/>
              </a:cxn>
            </a:cxnLst>
            <a:rect l="T9" t="T10" r="T11" b="T12"/>
            <a:pathLst>
              <a:path w="104" h="192">
                <a:moveTo>
                  <a:pt x="0" y="0"/>
                </a:moveTo>
                <a:cubicBezTo>
                  <a:pt x="44" y="32"/>
                  <a:pt x="88" y="64"/>
                  <a:pt x="96" y="96"/>
                </a:cubicBezTo>
                <a:cubicBezTo>
                  <a:pt x="104" y="128"/>
                  <a:pt x="76" y="160"/>
                  <a:pt x="48" y="192"/>
                </a:cubicBezTo>
              </a:path>
            </a:pathLst>
          </a:custGeom>
          <a:noFill/>
          <a:ln w="76200">
            <a:solidFill>
              <a:schemeClr val="tx1"/>
            </a:solidFill>
            <a:round/>
            <a:headEnd/>
            <a:tailEnd/>
          </a:ln>
        </p:spPr>
        <p:txBody>
          <a:bodyPr/>
          <a:lstStyle/>
          <a:p>
            <a:endParaRPr lang="en-US"/>
          </a:p>
        </p:txBody>
      </p:sp>
      <p:sp>
        <p:nvSpPr>
          <p:cNvPr id="13318" name="Text Box 8"/>
          <p:cNvSpPr txBox="1">
            <a:spLocks noChangeArrowheads="1"/>
          </p:cNvSpPr>
          <p:nvPr/>
        </p:nvSpPr>
        <p:spPr bwMode="auto">
          <a:xfrm>
            <a:off x="3192463" y="1490663"/>
            <a:ext cx="1486304" cy="523220"/>
          </a:xfrm>
          <a:prstGeom prst="rect">
            <a:avLst/>
          </a:prstGeom>
          <a:noFill/>
          <a:ln w="76200">
            <a:noFill/>
            <a:miter lim="800000"/>
            <a:headEnd/>
            <a:tailEnd/>
          </a:ln>
        </p:spPr>
        <p:txBody>
          <a:bodyPr wrap="none">
            <a:spAutoFit/>
          </a:bodyPr>
          <a:lstStyle/>
          <a:p>
            <a:r>
              <a:rPr lang="el-GR" sz="2800" dirty="0" smtClean="0">
                <a:latin typeface="Times New Roman" pitchFamily="18" charset="0"/>
                <a:cs typeface="Times New Roman" pitchFamily="18" charset="0"/>
                <a:sym typeface="BR Symbol" pitchFamily="18" charset="2"/>
              </a:rPr>
              <a:t>θ</a:t>
            </a:r>
            <a:r>
              <a:rPr lang="en-US" sz="2800" dirty="0" smtClean="0">
                <a:latin typeface="Times New Roman" pitchFamily="18" charset="0"/>
                <a:cs typeface="Times New Roman" pitchFamily="18" charset="0"/>
                <a:sym typeface="BR Symbol" pitchFamily="18" charset="2"/>
              </a:rPr>
              <a:t> = 30.0</a:t>
            </a:r>
            <a:r>
              <a:rPr lang="en-US" sz="2800" baseline="30000" dirty="0" smtClean="0">
                <a:latin typeface="Times New Roman" pitchFamily="18" charset="0"/>
                <a:cs typeface="Times New Roman" pitchFamily="18" charset="0"/>
                <a:sym typeface="BR Symbol" pitchFamily="18" charset="2"/>
              </a:rPr>
              <a:t>o</a:t>
            </a:r>
            <a:endParaRPr lang="en-US" sz="2800" baseline="30000" dirty="0">
              <a:latin typeface="Times New Roman" pitchFamily="18" charset="0"/>
              <a:cs typeface="Times New Roman" pitchFamily="18" charset="0"/>
              <a:sym typeface="BR Symbol" pitchFamily="18" charset="2"/>
            </a:endParaRPr>
          </a:p>
        </p:txBody>
      </p:sp>
      <p:sp>
        <p:nvSpPr>
          <p:cNvPr id="13319" name="Rectangle 9"/>
          <p:cNvSpPr>
            <a:spLocks noChangeArrowheads="1"/>
          </p:cNvSpPr>
          <p:nvPr/>
        </p:nvSpPr>
        <p:spPr bwMode="auto">
          <a:xfrm rot="-880446">
            <a:off x="3638550" y="449263"/>
            <a:ext cx="958850" cy="661987"/>
          </a:xfrm>
          <a:prstGeom prst="rect">
            <a:avLst/>
          </a:prstGeom>
          <a:solidFill>
            <a:srgbClr val="FF0000"/>
          </a:solidFill>
          <a:ln w="76200">
            <a:noFill/>
            <a:miter lim="800000"/>
            <a:headEnd/>
            <a:tailEnd/>
          </a:ln>
        </p:spPr>
        <p:txBody>
          <a:bodyPr wrap="none" anchor="ctr"/>
          <a:lstStyle/>
          <a:p>
            <a:pPr algn="ctr"/>
            <a:r>
              <a:rPr lang="en-US" dirty="0" smtClean="0">
                <a:latin typeface="Times New Roman" pitchFamily="18" charset="0"/>
                <a:cs typeface="Times New Roman" pitchFamily="18" charset="0"/>
              </a:rPr>
              <a:t>5.20 </a:t>
            </a:r>
            <a:r>
              <a:rPr lang="en-US" dirty="0">
                <a:latin typeface="Times New Roman" pitchFamily="18" charset="0"/>
                <a:cs typeface="Times New Roman" pitchFamily="18" charset="0"/>
              </a:rPr>
              <a:t>kg</a:t>
            </a:r>
          </a:p>
        </p:txBody>
      </p:sp>
      <p:sp>
        <p:nvSpPr>
          <p:cNvPr id="13320" name="Text Box 10"/>
          <p:cNvSpPr txBox="1">
            <a:spLocks noChangeArrowheads="1"/>
          </p:cNvSpPr>
          <p:nvPr/>
        </p:nvSpPr>
        <p:spPr bwMode="auto">
          <a:xfrm>
            <a:off x="5410200" y="952500"/>
            <a:ext cx="1686680" cy="954107"/>
          </a:xfrm>
          <a:prstGeom prst="rect">
            <a:avLst/>
          </a:prstGeom>
          <a:noFill/>
          <a:ln w="76200">
            <a:noFill/>
            <a:miter lim="800000"/>
            <a:headEnd/>
            <a:tailEnd/>
          </a:ln>
        </p:spPr>
        <p:txBody>
          <a:bodyPr wrap="none">
            <a:spAutoFit/>
          </a:bodyPr>
          <a:lstStyle/>
          <a:p>
            <a:r>
              <a:rPr lang="en-US" sz="2800" dirty="0" err="1">
                <a:latin typeface="Times New Roman" pitchFamily="18" charset="0"/>
                <a:cs typeface="Times New Roman" pitchFamily="18" charset="0"/>
                <a:sym typeface="BR Symbol" pitchFamily="18" charset="2"/>
              </a:rPr>
              <a:t>μ</a:t>
            </a:r>
            <a:r>
              <a:rPr lang="en-US" sz="2800" baseline="-25000" dirty="0" err="1">
                <a:latin typeface="Times New Roman" pitchFamily="18" charset="0"/>
                <a:cs typeface="Times New Roman" pitchFamily="18" charset="0"/>
                <a:sym typeface="BR Symbol" pitchFamily="18" charset="2"/>
              </a:rPr>
              <a:t>s</a:t>
            </a:r>
            <a:r>
              <a:rPr lang="en-US" sz="2800" dirty="0">
                <a:latin typeface="Times New Roman" pitchFamily="18" charset="0"/>
                <a:cs typeface="Times New Roman" pitchFamily="18" charset="0"/>
                <a:sym typeface="BR Symbol" pitchFamily="18" charset="2"/>
              </a:rPr>
              <a:t> = </a:t>
            </a:r>
            <a:r>
              <a:rPr lang="en-US" sz="2800" dirty="0" smtClean="0">
                <a:latin typeface="Times New Roman" pitchFamily="18" charset="0"/>
                <a:cs typeface="Times New Roman" pitchFamily="18" charset="0"/>
                <a:sym typeface="BR Symbol" pitchFamily="18" charset="2"/>
              </a:rPr>
              <a:t>0.650</a:t>
            </a:r>
            <a:endParaRPr lang="en-US" sz="2800" dirty="0">
              <a:latin typeface="Times New Roman" pitchFamily="18" charset="0"/>
              <a:cs typeface="Times New Roman" pitchFamily="18" charset="0"/>
              <a:sym typeface="BR Symbol" pitchFamily="18" charset="2"/>
            </a:endParaRPr>
          </a:p>
          <a:p>
            <a:r>
              <a:rPr lang="en-US" sz="2800" dirty="0" err="1" smtClean="0">
                <a:latin typeface="Times New Roman" pitchFamily="18" charset="0"/>
                <a:cs typeface="Times New Roman" pitchFamily="18" charset="0"/>
                <a:sym typeface="BR Symbol" pitchFamily="18" charset="2"/>
              </a:rPr>
              <a:t>μ</a:t>
            </a:r>
            <a:r>
              <a:rPr lang="en-US" sz="2800" baseline="-25000" dirty="0" err="1" smtClean="0">
                <a:latin typeface="Times New Roman" pitchFamily="18" charset="0"/>
                <a:cs typeface="Times New Roman" pitchFamily="18" charset="0"/>
                <a:sym typeface="BR Symbol" pitchFamily="18" charset="2"/>
              </a:rPr>
              <a:t>d</a:t>
            </a:r>
            <a:r>
              <a:rPr lang="en-US" sz="2800" dirty="0" smtClean="0">
                <a:latin typeface="Times New Roman" pitchFamily="18" charset="0"/>
                <a:cs typeface="Times New Roman" pitchFamily="18" charset="0"/>
                <a:sym typeface="BR Symbol" pitchFamily="18" charset="2"/>
              </a:rPr>
              <a:t> </a:t>
            </a:r>
            <a:r>
              <a:rPr lang="en-US" sz="2800" dirty="0">
                <a:latin typeface="Times New Roman" pitchFamily="18" charset="0"/>
                <a:cs typeface="Times New Roman" pitchFamily="18" charset="0"/>
                <a:sym typeface="BR Symbol" pitchFamily="18" charset="2"/>
              </a:rPr>
              <a:t>= </a:t>
            </a:r>
            <a:r>
              <a:rPr lang="en-US" sz="2800" dirty="0" smtClean="0">
                <a:latin typeface="Times New Roman" pitchFamily="18" charset="0"/>
                <a:cs typeface="Times New Roman" pitchFamily="18" charset="0"/>
                <a:sym typeface="BR Symbol" pitchFamily="18" charset="2"/>
              </a:rPr>
              <a:t>0.120</a:t>
            </a:r>
            <a:endParaRPr lang="en-US" sz="2800" dirty="0">
              <a:latin typeface="Times New Roman" pitchFamily="18" charset="0"/>
              <a:cs typeface="Times New Roman" pitchFamily="18" charset="0"/>
              <a:sym typeface="BR Symbol" pitchFamily="18" charset="2"/>
            </a:endParaRPr>
          </a:p>
        </p:txBody>
      </p:sp>
      <p:sp>
        <p:nvSpPr>
          <p:cNvPr id="13321" name="Text Box 11"/>
          <p:cNvSpPr txBox="1">
            <a:spLocks noChangeArrowheads="1"/>
          </p:cNvSpPr>
          <p:nvPr/>
        </p:nvSpPr>
        <p:spPr bwMode="auto">
          <a:xfrm>
            <a:off x="288925" y="2193925"/>
            <a:ext cx="8626475" cy="707886"/>
          </a:xfrm>
          <a:prstGeom prst="rect">
            <a:avLst/>
          </a:prstGeom>
          <a:noFill/>
          <a:ln w="76200">
            <a:noFill/>
            <a:miter lim="800000"/>
            <a:headEnd/>
            <a:tailEnd/>
          </a:ln>
        </p:spPr>
        <p:txBody>
          <a:bodyPr>
            <a:spAutoFit/>
          </a:bodyPr>
          <a:lstStyle/>
          <a:p>
            <a:r>
              <a:rPr lang="en-US" sz="2000" baseline="0" dirty="0" smtClean="0">
                <a:latin typeface="Times New Roman"/>
              </a:rPr>
              <a:t>3. If the block is sliding down the plane, and there is a force of 7.50 N up the plane, what is the acceleration of the block? </a:t>
            </a:r>
            <a:r>
              <a:rPr lang="en-US" sz="1200" baseline="0" dirty="0" smtClean="0">
                <a:latin typeface="Times New Roman"/>
              </a:rPr>
              <a:t>(-2.44 m/s/s (Down the plane))</a:t>
            </a:r>
            <a:endParaRPr lang="en-US" sz="2000" baseline="0" dirty="0" smtClean="0">
              <a:latin typeface="Times New Roman"/>
            </a:endParaRPr>
          </a:p>
        </p:txBody>
      </p:sp>
      <p:sp>
        <p:nvSpPr>
          <p:cNvPr id="13322" name="Line 12"/>
          <p:cNvSpPr>
            <a:spLocks noChangeShapeType="1"/>
          </p:cNvSpPr>
          <p:nvPr/>
        </p:nvSpPr>
        <p:spPr bwMode="auto">
          <a:xfrm flipV="1">
            <a:off x="7116763" y="49213"/>
            <a:ext cx="762000" cy="190500"/>
          </a:xfrm>
          <a:prstGeom prst="line">
            <a:avLst/>
          </a:prstGeom>
          <a:noFill/>
          <a:ln w="76200">
            <a:solidFill>
              <a:schemeClr val="tx1"/>
            </a:solidFill>
            <a:round/>
            <a:headEnd/>
            <a:tailEnd type="triangle" w="med" len="med"/>
          </a:ln>
        </p:spPr>
        <p:txBody>
          <a:bodyPr/>
          <a:lstStyle/>
          <a:p>
            <a:endParaRPr lang="en-US"/>
          </a:p>
        </p:txBody>
      </p:sp>
      <p:sp>
        <p:nvSpPr>
          <p:cNvPr id="13323" name="Text Box 13"/>
          <p:cNvSpPr txBox="1">
            <a:spLocks noChangeArrowheads="1"/>
          </p:cNvSpPr>
          <p:nvPr/>
        </p:nvSpPr>
        <p:spPr bwMode="auto">
          <a:xfrm>
            <a:off x="6729413" y="-11113"/>
            <a:ext cx="393700" cy="523876"/>
          </a:xfrm>
          <a:prstGeom prst="rect">
            <a:avLst/>
          </a:prstGeom>
          <a:noFill/>
          <a:ln w="76200">
            <a:noFill/>
            <a:miter lim="800000"/>
            <a:headEnd/>
            <a:tailEnd/>
          </a:ln>
        </p:spPr>
        <p:txBody>
          <a:bodyPr wrap="none">
            <a:spAutoFit/>
          </a:bodyPr>
          <a:lstStyle/>
          <a:p>
            <a:r>
              <a:rPr lang="en-US" sz="2800" b="1"/>
              <a:t>+</a:t>
            </a:r>
          </a:p>
        </p:txBody>
      </p:sp>
      <p:sp>
        <p:nvSpPr>
          <p:cNvPr id="13324" name="Line 14"/>
          <p:cNvSpPr>
            <a:spLocks noChangeShapeType="1"/>
          </p:cNvSpPr>
          <p:nvPr/>
        </p:nvSpPr>
        <p:spPr bwMode="auto">
          <a:xfrm flipH="1">
            <a:off x="60325" y="1754188"/>
            <a:ext cx="685800" cy="190500"/>
          </a:xfrm>
          <a:prstGeom prst="line">
            <a:avLst/>
          </a:prstGeom>
          <a:noFill/>
          <a:ln w="76200">
            <a:solidFill>
              <a:schemeClr val="tx1"/>
            </a:solidFill>
            <a:round/>
            <a:headEnd/>
            <a:tailEnd type="triangle" w="med" len="med"/>
          </a:ln>
        </p:spPr>
        <p:txBody>
          <a:bodyPr/>
          <a:lstStyle/>
          <a:p>
            <a:endParaRPr lang="en-US"/>
          </a:p>
        </p:txBody>
      </p:sp>
      <p:sp>
        <p:nvSpPr>
          <p:cNvPr id="13325" name="Text Box 15"/>
          <p:cNvSpPr txBox="1">
            <a:spLocks noChangeArrowheads="1"/>
          </p:cNvSpPr>
          <p:nvPr/>
        </p:nvSpPr>
        <p:spPr bwMode="auto">
          <a:xfrm>
            <a:off x="823913" y="1341438"/>
            <a:ext cx="325437" cy="585787"/>
          </a:xfrm>
          <a:prstGeom prst="rect">
            <a:avLst/>
          </a:prstGeom>
          <a:noFill/>
          <a:ln w="76200">
            <a:noFill/>
            <a:miter lim="800000"/>
            <a:headEnd/>
            <a:tailEnd/>
          </a:ln>
        </p:spPr>
        <p:txBody>
          <a:bodyPr wrap="none">
            <a:spAutoFit/>
          </a:bodyPr>
          <a:lstStyle/>
          <a:p>
            <a:r>
              <a:rPr lang="en-US" sz="3200" b="1"/>
              <a:t>-</a:t>
            </a:r>
          </a:p>
        </p:txBody>
      </p:sp>
      <p:sp>
        <p:nvSpPr>
          <p:cNvPr id="13329" name="Rectangle 17"/>
          <p:cNvSpPr>
            <a:spLocks noChangeArrowheads="1"/>
          </p:cNvSpPr>
          <p:nvPr/>
        </p:nvSpPr>
        <p:spPr bwMode="auto">
          <a:xfrm>
            <a:off x="0" y="4833688"/>
            <a:ext cx="5410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parallel</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25.506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kinetic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5.301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static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28.715 N</a:t>
            </a:r>
            <a:r>
              <a:rPr kumimoji="0" lang="en-US" b="0" i="0" u="none" strike="noStrike" cap="none" normalizeH="0" baseline="0" dirty="0" smtClean="0">
                <a:ln>
                  <a:noFill/>
                </a:ln>
                <a:solidFill>
                  <a:schemeClr val="tx1"/>
                </a:solidFill>
                <a:effectLst/>
                <a:latin typeface="Arial" pitchFamily="34" charset="0"/>
                <a:ea typeface="ＭＳ Ｐゴシック" pitchFamily="34" charset="-128"/>
              </a:rPr>
              <a:t> </a:t>
            </a:r>
            <a:endParaRPr kumimoji="0" lang="en-US" sz="5400" b="0" i="0" u="none" strike="noStrike" cap="none" normalizeH="0" baseline="0" dirty="0" smtClean="0">
              <a:ln>
                <a:noFill/>
              </a:ln>
              <a:solidFill>
                <a:schemeClr val="tx1"/>
              </a:solidFill>
              <a:effectLst/>
              <a:latin typeface="Arial" pitchFamily="34" charset="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Line 5"/>
          <p:cNvSpPr>
            <a:spLocks noChangeShapeType="1"/>
          </p:cNvSpPr>
          <p:nvPr/>
        </p:nvSpPr>
        <p:spPr bwMode="auto">
          <a:xfrm>
            <a:off x="382588" y="2027238"/>
            <a:ext cx="7472362" cy="0"/>
          </a:xfrm>
          <a:prstGeom prst="line">
            <a:avLst/>
          </a:prstGeom>
          <a:noFill/>
          <a:ln w="76200">
            <a:solidFill>
              <a:schemeClr val="tx1"/>
            </a:solidFill>
            <a:round/>
            <a:headEnd/>
            <a:tailEnd/>
          </a:ln>
        </p:spPr>
        <p:txBody>
          <a:bodyPr/>
          <a:lstStyle/>
          <a:p>
            <a:endParaRPr lang="en-US"/>
          </a:p>
        </p:txBody>
      </p:sp>
      <p:sp>
        <p:nvSpPr>
          <p:cNvPr id="13316" name="Line 6"/>
          <p:cNvSpPr>
            <a:spLocks noChangeShapeType="1"/>
          </p:cNvSpPr>
          <p:nvPr/>
        </p:nvSpPr>
        <p:spPr bwMode="auto">
          <a:xfrm flipV="1">
            <a:off x="381000" y="188913"/>
            <a:ext cx="7620000" cy="1835150"/>
          </a:xfrm>
          <a:prstGeom prst="line">
            <a:avLst/>
          </a:prstGeom>
          <a:noFill/>
          <a:ln w="76200">
            <a:solidFill>
              <a:schemeClr val="tx1"/>
            </a:solidFill>
            <a:round/>
            <a:headEnd/>
            <a:tailEnd/>
          </a:ln>
        </p:spPr>
        <p:txBody>
          <a:bodyPr/>
          <a:lstStyle/>
          <a:p>
            <a:endParaRPr lang="en-US"/>
          </a:p>
        </p:txBody>
      </p:sp>
      <p:sp>
        <p:nvSpPr>
          <p:cNvPr id="13317" name="Freeform 7"/>
          <p:cNvSpPr>
            <a:spLocks/>
          </p:cNvSpPr>
          <p:nvPr/>
        </p:nvSpPr>
        <p:spPr bwMode="auto">
          <a:xfrm>
            <a:off x="2895600" y="1370013"/>
            <a:ext cx="234950" cy="661987"/>
          </a:xfrm>
          <a:custGeom>
            <a:avLst/>
            <a:gdLst>
              <a:gd name="T0" fmla="*/ 0 w 104"/>
              <a:gd name="T1" fmla="*/ 0 h 192"/>
              <a:gd name="T2" fmla="*/ 216877 w 104"/>
              <a:gd name="T3" fmla="*/ 330994 h 192"/>
              <a:gd name="T4" fmla="*/ 108438 w 104"/>
              <a:gd name="T5" fmla="*/ 661987 h 192"/>
              <a:gd name="T6" fmla="*/ 0 60000 65536"/>
              <a:gd name="T7" fmla="*/ 0 60000 65536"/>
              <a:gd name="T8" fmla="*/ 0 60000 65536"/>
              <a:gd name="T9" fmla="*/ 0 w 104"/>
              <a:gd name="T10" fmla="*/ 0 h 192"/>
              <a:gd name="T11" fmla="*/ 104 w 104"/>
              <a:gd name="T12" fmla="*/ 192 h 192"/>
            </a:gdLst>
            <a:ahLst/>
            <a:cxnLst>
              <a:cxn ang="T6">
                <a:pos x="T0" y="T1"/>
              </a:cxn>
              <a:cxn ang="T7">
                <a:pos x="T2" y="T3"/>
              </a:cxn>
              <a:cxn ang="T8">
                <a:pos x="T4" y="T5"/>
              </a:cxn>
            </a:cxnLst>
            <a:rect l="T9" t="T10" r="T11" b="T12"/>
            <a:pathLst>
              <a:path w="104" h="192">
                <a:moveTo>
                  <a:pt x="0" y="0"/>
                </a:moveTo>
                <a:cubicBezTo>
                  <a:pt x="44" y="32"/>
                  <a:pt x="88" y="64"/>
                  <a:pt x="96" y="96"/>
                </a:cubicBezTo>
                <a:cubicBezTo>
                  <a:pt x="104" y="128"/>
                  <a:pt x="76" y="160"/>
                  <a:pt x="48" y="192"/>
                </a:cubicBezTo>
              </a:path>
            </a:pathLst>
          </a:custGeom>
          <a:noFill/>
          <a:ln w="76200">
            <a:solidFill>
              <a:schemeClr val="tx1"/>
            </a:solidFill>
            <a:round/>
            <a:headEnd/>
            <a:tailEnd/>
          </a:ln>
        </p:spPr>
        <p:txBody>
          <a:bodyPr/>
          <a:lstStyle/>
          <a:p>
            <a:endParaRPr lang="en-US"/>
          </a:p>
        </p:txBody>
      </p:sp>
      <p:sp>
        <p:nvSpPr>
          <p:cNvPr id="13318" name="Text Box 8"/>
          <p:cNvSpPr txBox="1">
            <a:spLocks noChangeArrowheads="1"/>
          </p:cNvSpPr>
          <p:nvPr/>
        </p:nvSpPr>
        <p:spPr bwMode="auto">
          <a:xfrm>
            <a:off x="3192463" y="1490663"/>
            <a:ext cx="1486304" cy="523220"/>
          </a:xfrm>
          <a:prstGeom prst="rect">
            <a:avLst/>
          </a:prstGeom>
          <a:noFill/>
          <a:ln w="76200">
            <a:noFill/>
            <a:miter lim="800000"/>
            <a:headEnd/>
            <a:tailEnd/>
          </a:ln>
        </p:spPr>
        <p:txBody>
          <a:bodyPr wrap="none">
            <a:spAutoFit/>
          </a:bodyPr>
          <a:lstStyle/>
          <a:p>
            <a:r>
              <a:rPr lang="el-GR" sz="2800" dirty="0" smtClean="0">
                <a:latin typeface="Times New Roman" pitchFamily="18" charset="0"/>
                <a:cs typeface="Times New Roman" pitchFamily="18" charset="0"/>
                <a:sym typeface="BR Symbol" pitchFamily="18" charset="2"/>
              </a:rPr>
              <a:t>θ</a:t>
            </a:r>
            <a:r>
              <a:rPr lang="en-US" sz="2800" dirty="0" smtClean="0">
                <a:latin typeface="Times New Roman" pitchFamily="18" charset="0"/>
                <a:cs typeface="Times New Roman" pitchFamily="18" charset="0"/>
                <a:sym typeface="BR Symbol" pitchFamily="18" charset="2"/>
              </a:rPr>
              <a:t> = 30.0</a:t>
            </a:r>
            <a:r>
              <a:rPr lang="en-US" sz="2800" baseline="30000" dirty="0" smtClean="0">
                <a:latin typeface="Times New Roman" pitchFamily="18" charset="0"/>
                <a:cs typeface="Times New Roman" pitchFamily="18" charset="0"/>
                <a:sym typeface="BR Symbol" pitchFamily="18" charset="2"/>
              </a:rPr>
              <a:t>o</a:t>
            </a:r>
            <a:endParaRPr lang="en-US" sz="2800" baseline="30000" dirty="0">
              <a:latin typeface="Times New Roman" pitchFamily="18" charset="0"/>
              <a:cs typeface="Times New Roman" pitchFamily="18" charset="0"/>
              <a:sym typeface="BR Symbol" pitchFamily="18" charset="2"/>
            </a:endParaRPr>
          </a:p>
        </p:txBody>
      </p:sp>
      <p:sp>
        <p:nvSpPr>
          <p:cNvPr id="13319" name="Rectangle 9"/>
          <p:cNvSpPr>
            <a:spLocks noChangeArrowheads="1"/>
          </p:cNvSpPr>
          <p:nvPr/>
        </p:nvSpPr>
        <p:spPr bwMode="auto">
          <a:xfrm rot="-880446">
            <a:off x="3638550" y="449263"/>
            <a:ext cx="958850" cy="661987"/>
          </a:xfrm>
          <a:prstGeom prst="rect">
            <a:avLst/>
          </a:prstGeom>
          <a:solidFill>
            <a:srgbClr val="FF0000"/>
          </a:solidFill>
          <a:ln w="76200">
            <a:noFill/>
            <a:miter lim="800000"/>
            <a:headEnd/>
            <a:tailEnd/>
          </a:ln>
        </p:spPr>
        <p:txBody>
          <a:bodyPr wrap="none" anchor="ctr"/>
          <a:lstStyle/>
          <a:p>
            <a:pPr algn="ctr"/>
            <a:r>
              <a:rPr lang="en-US" dirty="0" smtClean="0">
                <a:latin typeface="Times New Roman" pitchFamily="18" charset="0"/>
                <a:cs typeface="Times New Roman" pitchFamily="18" charset="0"/>
              </a:rPr>
              <a:t>5.20 </a:t>
            </a:r>
            <a:r>
              <a:rPr lang="en-US" dirty="0">
                <a:latin typeface="Times New Roman" pitchFamily="18" charset="0"/>
                <a:cs typeface="Times New Roman" pitchFamily="18" charset="0"/>
              </a:rPr>
              <a:t>kg</a:t>
            </a:r>
          </a:p>
        </p:txBody>
      </p:sp>
      <p:sp>
        <p:nvSpPr>
          <p:cNvPr id="13320" name="Text Box 10"/>
          <p:cNvSpPr txBox="1">
            <a:spLocks noChangeArrowheads="1"/>
          </p:cNvSpPr>
          <p:nvPr/>
        </p:nvSpPr>
        <p:spPr bwMode="auto">
          <a:xfrm>
            <a:off x="5410200" y="952500"/>
            <a:ext cx="1686680" cy="954107"/>
          </a:xfrm>
          <a:prstGeom prst="rect">
            <a:avLst/>
          </a:prstGeom>
          <a:noFill/>
          <a:ln w="76200">
            <a:noFill/>
            <a:miter lim="800000"/>
            <a:headEnd/>
            <a:tailEnd/>
          </a:ln>
        </p:spPr>
        <p:txBody>
          <a:bodyPr wrap="none">
            <a:spAutoFit/>
          </a:bodyPr>
          <a:lstStyle/>
          <a:p>
            <a:r>
              <a:rPr lang="en-US" sz="2800" dirty="0" err="1">
                <a:latin typeface="Times New Roman" pitchFamily="18" charset="0"/>
                <a:cs typeface="Times New Roman" pitchFamily="18" charset="0"/>
                <a:sym typeface="BR Symbol" pitchFamily="18" charset="2"/>
              </a:rPr>
              <a:t>μ</a:t>
            </a:r>
            <a:r>
              <a:rPr lang="en-US" sz="2800" baseline="-25000" dirty="0" err="1">
                <a:latin typeface="Times New Roman" pitchFamily="18" charset="0"/>
                <a:cs typeface="Times New Roman" pitchFamily="18" charset="0"/>
                <a:sym typeface="BR Symbol" pitchFamily="18" charset="2"/>
              </a:rPr>
              <a:t>s</a:t>
            </a:r>
            <a:r>
              <a:rPr lang="en-US" sz="2800" dirty="0">
                <a:latin typeface="Times New Roman" pitchFamily="18" charset="0"/>
                <a:cs typeface="Times New Roman" pitchFamily="18" charset="0"/>
                <a:sym typeface="BR Symbol" pitchFamily="18" charset="2"/>
              </a:rPr>
              <a:t> = </a:t>
            </a:r>
            <a:r>
              <a:rPr lang="en-US" sz="2800" dirty="0" smtClean="0">
                <a:latin typeface="Times New Roman" pitchFamily="18" charset="0"/>
                <a:cs typeface="Times New Roman" pitchFamily="18" charset="0"/>
                <a:sym typeface="BR Symbol" pitchFamily="18" charset="2"/>
              </a:rPr>
              <a:t>0.650</a:t>
            </a:r>
            <a:endParaRPr lang="en-US" sz="2800" dirty="0">
              <a:latin typeface="Times New Roman" pitchFamily="18" charset="0"/>
              <a:cs typeface="Times New Roman" pitchFamily="18" charset="0"/>
              <a:sym typeface="BR Symbol" pitchFamily="18" charset="2"/>
            </a:endParaRPr>
          </a:p>
          <a:p>
            <a:r>
              <a:rPr lang="en-US" sz="2800" dirty="0" err="1" smtClean="0">
                <a:latin typeface="Times New Roman" pitchFamily="18" charset="0"/>
                <a:cs typeface="Times New Roman" pitchFamily="18" charset="0"/>
                <a:sym typeface="BR Symbol" pitchFamily="18" charset="2"/>
              </a:rPr>
              <a:t>μ</a:t>
            </a:r>
            <a:r>
              <a:rPr lang="en-US" sz="2800" baseline="-25000" dirty="0" err="1" smtClean="0">
                <a:latin typeface="Times New Roman" pitchFamily="18" charset="0"/>
                <a:cs typeface="Times New Roman" pitchFamily="18" charset="0"/>
                <a:sym typeface="BR Symbol" pitchFamily="18" charset="2"/>
              </a:rPr>
              <a:t>d</a:t>
            </a:r>
            <a:r>
              <a:rPr lang="en-US" sz="2800" dirty="0" smtClean="0">
                <a:latin typeface="Times New Roman" pitchFamily="18" charset="0"/>
                <a:cs typeface="Times New Roman" pitchFamily="18" charset="0"/>
                <a:sym typeface="BR Symbol" pitchFamily="18" charset="2"/>
              </a:rPr>
              <a:t> </a:t>
            </a:r>
            <a:r>
              <a:rPr lang="en-US" sz="2800" dirty="0">
                <a:latin typeface="Times New Roman" pitchFamily="18" charset="0"/>
                <a:cs typeface="Times New Roman" pitchFamily="18" charset="0"/>
                <a:sym typeface="BR Symbol" pitchFamily="18" charset="2"/>
              </a:rPr>
              <a:t>= </a:t>
            </a:r>
            <a:r>
              <a:rPr lang="en-US" sz="2800" dirty="0" smtClean="0">
                <a:latin typeface="Times New Roman" pitchFamily="18" charset="0"/>
                <a:cs typeface="Times New Roman" pitchFamily="18" charset="0"/>
                <a:sym typeface="BR Symbol" pitchFamily="18" charset="2"/>
              </a:rPr>
              <a:t>0.120</a:t>
            </a:r>
            <a:endParaRPr lang="en-US" sz="2800" dirty="0">
              <a:latin typeface="Times New Roman" pitchFamily="18" charset="0"/>
              <a:cs typeface="Times New Roman" pitchFamily="18" charset="0"/>
              <a:sym typeface="BR Symbol" pitchFamily="18" charset="2"/>
            </a:endParaRPr>
          </a:p>
        </p:txBody>
      </p:sp>
      <p:sp>
        <p:nvSpPr>
          <p:cNvPr id="13321" name="Text Box 11"/>
          <p:cNvSpPr txBox="1">
            <a:spLocks noChangeArrowheads="1"/>
          </p:cNvSpPr>
          <p:nvPr/>
        </p:nvSpPr>
        <p:spPr bwMode="auto">
          <a:xfrm>
            <a:off x="288925" y="2193925"/>
            <a:ext cx="8626475" cy="707886"/>
          </a:xfrm>
          <a:prstGeom prst="rect">
            <a:avLst/>
          </a:prstGeom>
          <a:noFill/>
          <a:ln w="76200">
            <a:noFill/>
            <a:miter lim="800000"/>
            <a:headEnd/>
            <a:tailEnd/>
          </a:ln>
        </p:spPr>
        <p:txBody>
          <a:bodyPr>
            <a:spAutoFit/>
          </a:bodyPr>
          <a:lstStyle/>
          <a:p>
            <a:r>
              <a:rPr lang="en-US" sz="2000" baseline="0" dirty="0" smtClean="0">
                <a:latin typeface="Times New Roman"/>
              </a:rPr>
              <a:t>4. If the block is sliding up the plane, but </a:t>
            </a:r>
            <a:r>
              <a:rPr lang="en-US" sz="2000" u="sng" baseline="0" dirty="0" smtClean="0">
                <a:latin typeface="Times New Roman"/>
              </a:rPr>
              <a:t>decelerating </a:t>
            </a:r>
            <a:r>
              <a:rPr lang="en-US" sz="2000" baseline="0" dirty="0" smtClean="0">
                <a:latin typeface="Times New Roman"/>
              </a:rPr>
              <a:t>at 5.34 m/s/s, what outside force must be acting on the block? </a:t>
            </a:r>
            <a:r>
              <a:rPr lang="en-US" sz="1200" baseline="0" dirty="0" smtClean="0">
                <a:latin typeface="Times New Roman"/>
              </a:rPr>
              <a:t>(+3.04 N (Up the plane))</a:t>
            </a:r>
            <a:endParaRPr lang="en-US" sz="2000" dirty="0">
              <a:latin typeface="Times New Roman" pitchFamily="18" charset="0"/>
              <a:cs typeface="Times New Roman" pitchFamily="18" charset="0"/>
            </a:endParaRPr>
          </a:p>
        </p:txBody>
      </p:sp>
      <p:sp>
        <p:nvSpPr>
          <p:cNvPr id="13322" name="Line 12"/>
          <p:cNvSpPr>
            <a:spLocks noChangeShapeType="1"/>
          </p:cNvSpPr>
          <p:nvPr/>
        </p:nvSpPr>
        <p:spPr bwMode="auto">
          <a:xfrm flipV="1">
            <a:off x="7116763" y="49213"/>
            <a:ext cx="762000" cy="190500"/>
          </a:xfrm>
          <a:prstGeom prst="line">
            <a:avLst/>
          </a:prstGeom>
          <a:noFill/>
          <a:ln w="76200">
            <a:solidFill>
              <a:schemeClr val="tx1"/>
            </a:solidFill>
            <a:round/>
            <a:headEnd/>
            <a:tailEnd type="triangle" w="med" len="med"/>
          </a:ln>
        </p:spPr>
        <p:txBody>
          <a:bodyPr/>
          <a:lstStyle/>
          <a:p>
            <a:endParaRPr lang="en-US"/>
          </a:p>
        </p:txBody>
      </p:sp>
      <p:sp>
        <p:nvSpPr>
          <p:cNvPr id="13323" name="Text Box 13"/>
          <p:cNvSpPr txBox="1">
            <a:spLocks noChangeArrowheads="1"/>
          </p:cNvSpPr>
          <p:nvPr/>
        </p:nvSpPr>
        <p:spPr bwMode="auto">
          <a:xfrm>
            <a:off x="6729413" y="-11113"/>
            <a:ext cx="393700" cy="523876"/>
          </a:xfrm>
          <a:prstGeom prst="rect">
            <a:avLst/>
          </a:prstGeom>
          <a:noFill/>
          <a:ln w="76200">
            <a:noFill/>
            <a:miter lim="800000"/>
            <a:headEnd/>
            <a:tailEnd/>
          </a:ln>
        </p:spPr>
        <p:txBody>
          <a:bodyPr wrap="none">
            <a:spAutoFit/>
          </a:bodyPr>
          <a:lstStyle/>
          <a:p>
            <a:r>
              <a:rPr lang="en-US" sz="2800" b="1"/>
              <a:t>+</a:t>
            </a:r>
          </a:p>
        </p:txBody>
      </p:sp>
      <p:sp>
        <p:nvSpPr>
          <p:cNvPr id="13324" name="Line 14"/>
          <p:cNvSpPr>
            <a:spLocks noChangeShapeType="1"/>
          </p:cNvSpPr>
          <p:nvPr/>
        </p:nvSpPr>
        <p:spPr bwMode="auto">
          <a:xfrm flipH="1">
            <a:off x="60325" y="1754188"/>
            <a:ext cx="685800" cy="190500"/>
          </a:xfrm>
          <a:prstGeom prst="line">
            <a:avLst/>
          </a:prstGeom>
          <a:noFill/>
          <a:ln w="76200">
            <a:solidFill>
              <a:schemeClr val="tx1"/>
            </a:solidFill>
            <a:round/>
            <a:headEnd/>
            <a:tailEnd type="triangle" w="med" len="med"/>
          </a:ln>
        </p:spPr>
        <p:txBody>
          <a:bodyPr/>
          <a:lstStyle/>
          <a:p>
            <a:endParaRPr lang="en-US"/>
          </a:p>
        </p:txBody>
      </p:sp>
      <p:sp>
        <p:nvSpPr>
          <p:cNvPr id="13325" name="Text Box 15"/>
          <p:cNvSpPr txBox="1">
            <a:spLocks noChangeArrowheads="1"/>
          </p:cNvSpPr>
          <p:nvPr/>
        </p:nvSpPr>
        <p:spPr bwMode="auto">
          <a:xfrm>
            <a:off x="823913" y="1341438"/>
            <a:ext cx="325437" cy="585787"/>
          </a:xfrm>
          <a:prstGeom prst="rect">
            <a:avLst/>
          </a:prstGeom>
          <a:noFill/>
          <a:ln w="76200">
            <a:noFill/>
            <a:miter lim="800000"/>
            <a:headEnd/>
            <a:tailEnd/>
          </a:ln>
        </p:spPr>
        <p:txBody>
          <a:bodyPr wrap="none">
            <a:spAutoFit/>
          </a:bodyPr>
          <a:lstStyle/>
          <a:p>
            <a:r>
              <a:rPr lang="en-US" sz="3200" b="1"/>
              <a:t>-</a:t>
            </a:r>
          </a:p>
        </p:txBody>
      </p:sp>
      <p:sp>
        <p:nvSpPr>
          <p:cNvPr id="13329" name="Rectangle 17"/>
          <p:cNvSpPr>
            <a:spLocks noChangeArrowheads="1"/>
          </p:cNvSpPr>
          <p:nvPr/>
        </p:nvSpPr>
        <p:spPr bwMode="auto">
          <a:xfrm>
            <a:off x="0" y="4833688"/>
            <a:ext cx="5410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parallel</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25.506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kinetic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5.301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static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28.715 N</a:t>
            </a:r>
            <a:r>
              <a:rPr kumimoji="0" lang="en-US" b="0" i="0" u="none" strike="noStrike" cap="none" normalizeH="0" baseline="0" dirty="0" smtClean="0">
                <a:ln>
                  <a:noFill/>
                </a:ln>
                <a:solidFill>
                  <a:schemeClr val="tx1"/>
                </a:solidFill>
                <a:effectLst/>
                <a:latin typeface="Arial" pitchFamily="34" charset="0"/>
                <a:ea typeface="ＭＳ Ｐゴシック" pitchFamily="34" charset="-128"/>
              </a:rPr>
              <a:t> </a:t>
            </a:r>
            <a:endParaRPr kumimoji="0" lang="en-US" sz="5400" b="0" i="0" u="none" strike="noStrike" cap="none" normalizeH="0" baseline="0" dirty="0" smtClean="0">
              <a:ln>
                <a:noFill/>
              </a:ln>
              <a:solidFill>
                <a:schemeClr val="tx1"/>
              </a:solidFill>
              <a:effectLst/>
              <a:latin typeface="Arial" pitchFamily="34" charset="0"/>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Line 5"/>
          <p:cNvSpPr>
            <a:spLocks noChangeShapeType="1"/>
          </p:cNvSpPr>
          <p:nvPr/>
        </p:nvSpPr>
        <p:spPr bwMode="auto">
          <a:xfrm>
            <a:off x="382588" y="2027238"/>
            <a:ext cx="7472362" cy="0"/>
          </a:xfrm>
          <a:prstGeom prst="line">
            <a:avLst/>
          </a:prstGeom>
          <a:noFill/>
          <a:ln w="76200">
            <a:solidFill>
              <a:schemeClr val="tx1"/>
            </a:solidFill>
            <a:round/>
            <a:headEnd/>
            <a:tailEnd/>
          </a:ln>
        </p:spPr>
        <p:txBody>
          <a:bodyPr/>
          <a:lstStyle/>
          <a:p>
            <a:endParaRPr lang="en-US"/>
          </a:p>
        </p:txBody>
      </p:sp>
      <p:sp>
        <p:nvSpPr>
          <p:cNvPr id="13316" name="Line 6"/>
          <p:cNvSpPr>
            <a:spLocks noChangeShapeType="1"/>
          </p:cNvSpPr>
          <p:nvPr/>
        </p:nvSpPr>
        <p:spPr bwMode="auto">
          <a:xfrm flipV="1">
            <a:off x="381000" y="188913"/>
            <a:ext cx="7620000" cy="1835150"/>
          </a:xfrm>
          <a:prstGeom prst="line">
            <a:avLst/>
          </a:prstGeom>
          <a:noFill/>
          <a:ln w="76200">
            <a:solidFill>
              <a:schemeClr val="tx1"/>
            </a:solidFill>
            <a:round/>
            <a:headEnd/>
            <a:tailEnd/>
          </a:ln>
        </p:spPr>
        <p:txBody>
          <a:bodyPr/>
          <a:lstStyle/>
          <a:p>
            <a:endParaRPr lang="en-US"/>
          </a:p>
        </p:txBody>
      </p:sp>
      <p:sp>
        <p:nvSpPr>
          <p:cNvPr id="13317" name="Freeform 7"/>
          <p:cNvSpPr>
            <a:spLocks/>
          </p:cNvSpPr>
          <p:nvPr/>
        </p:nvSpPr>
        <p:spPr bwMode="auto">
          <a:xfrm>
            <a:off x="2895600" y="1370013"/>
            <a:ext cx="234950" cy="661987"/>
          </a:xfrm>
          <a:custGeom>
            <a:avLst/>
            <a:gdLst>
              <a:gd name="T0" fmla="*/ 0 w 104"/>
              <a:gd name="T1" fmla="*/ 0 h 192"/>
              <a:gd name="T2" fmla="*/ 216877 w 104"/>
              <a:gd name="T3" fmla="*/ 330994 h 192"/>
              <a:gd name="T4" fmla="*/ 108438 w 104"/>
              <a:gd name="T5" fmla="*/ 661987 h 192"/>
              <a:gd name="T6" fmla="*/ 0 60000 65536"/>
              <a:gd name="T7" fmla="*/ 0 60000 65536"/>
              <a:gd name="T8" fmla="*/ 0 60000 65536"/>
              <a:gd name="T9" fmla="*/ 0 w 104"/>
              <a:gd name="T10" fmla="*/ 0 h 192"/>
              <a:gd name="T11" fmla="*/ 104 w 104"/>
              <a:gd name="T12" fmla="*/ 192 h 192"/>
            </a:gdLst>
            <a:ahLst/>
            <a:cxnLst>
              <a:cxn ang="T6">
                <a:pos x="T0" y="T1"/>
              </a:cxn>
              <a:cxn ang="T7">
                <a:pos x="T2" y="T3"/>
              </a:cxn>
              <a:cxn ang="T8">
                <a:pos x="T4" y="T5"/>
              </a:cxn>
            </a:cxnLst>
            <a:rect l="T9" t="T10" r="T11" b="T12"/>
            <a:pathLst>
              <a:path w="104" h="192">
                <a:moveTo>
                  <a:pt x="0" y="0"/>
                </a:moveTo>
                <a:cubicBezTo>
                  <a:pt x="44" y="32"/>
                  <a:pt x="88" y="64"/>
                  <a:pt x="96" y="96"/>
                </a:cubicBezTo>
                <a:cubicBezTo>
                  <a:pt x="104" y="128"/>
                  <a:pt x="76" y="160"/>
                  <a:pt x="48" y="192"/>
                </a:cubicBezTo>
              </a:path>
            </a:pathLst>
          </a:custGeom>
          <a:noFill/>
          <a:ln w="76200">
            <a:solidFill>
              <a:schemeClr val="tx1"/>
            </a:solidFill>
            <a:round/>
            <a:headEnd/>
            <a:tailEnd/>
          </a:ln>
        </p:spPr>
        <p:txBody>
          <a:bodyPr/>
          <a:lstStyle/>
          <a:p>
            <a:endParaRPr lang="en-US"/>
          </a:p>
        </p:txBody>
      </p:sp>
      <p:sp>
        <p:nvSpPr>
          <p:cNvPr id="13318" name="Text Box 8"/>
          <p:cNvSpPr txBox="1">
            <a:spLocks noChangeArrowheads="1"/>
          </p:cNvSpPr>
          <p:nvPr/>
        </p:nvSpPr>
        <p:spPr bwMode="auto">
          <a:xfrm>
            <a:off x="3192463" y="1490663"/>
            <a:ext cx="1486304" cy="523220"/>
          </a:xfrm>
          <a:prstGeom prst="rect">
            <a:avLst/>
          </a:prstGeom>
          <a:noFill/>
          <a:ln w="76200">
            <a:noFill/>
            <a:miter lim="800000"/>
            <a:headEnd/>
            <a:tailEnd/>
          </a:ln>
        </p:spPr>
        <p:txBody>
          <a:bodyPr wrap="none">
            <a:spAutoFit/>
          </a:bodyPr>
          <a:lstStyle/>
          <a:p>
            <a:r>
              <a:rPr lang="el-GR" sz="2800" dirty="0" smtClean="0">
                <a:latin typeface="Times New Roman" pitchFamily="18" charset="0"/>
                <a:cs typeface="Times New Roman" pitchFamily="18" charset="0"/>
                <a:sym typeface="BR Symbol" pitchFamily="18" charset="2"/>
              </a:rPr>
              <a:t>θ</a:t>
            </a:r>
            <a:r>
              <a:rPr lang="en-US" sz="2800" dirty="0" smtClean="0">
                <a:latin typeface="Times New Roman" pitchFamily="18" charset="0"/>
                <a:cs typeface="Times New Roman" pitchFamily="18" charset="0"/>
                <a:sym typeface="BR Symbol" pitchFamily="18" charset="2"/>
              </a:rPr>
              <a:t> = 30.0</a:t>
            </a:r>
            <a:r>
              <a:rPr lang="en-US" sz="2800" baseline="30000" dirty="0" smtClean="0">
                <a:latin typeface="Times New Roman" pitchFamily="18" charset="0"/>
                <a:cs typeface="Times New Roman" pitchFamily="18" charset="0"/>
                <a:sym typeface="BR Symbol" pitchFamily="18" charset="2"/>
              </a:rPr>
              <a:t>o</a:t>
            </a:r>
            <a:endParaRPr lang="en-US" sz="2800" baseline="30000" dirty="0">
              <a:latin typeface="Times New Roman" pitchFamily="18" charset="0"/>
              <a:cs typeface="Times New Roman" pitchFamily="18" charset="0"/>
              <a:sym typeface="BR Symbol" pitchFamily="18" charset="2"/>
            </a:endParaRPr>
          </a:p>
        </p:txBody>
      </p:sp>
      <p:sp>
        <p:nvSpPr>
          <p:cNvPr id="13319" name="Rectangle 9"/>
          <p:cNvSpPr>
            <a:spLocks noChangeArrowheads="1"/>
          </p:cNvSpPr>
          <p:nvPr/>
        </p:nvSpPr>
        <p:spPr bwMode="auto">
          <a:xfrm rot="-880446">
            <a:off x="3638550" y="449263"/>
            <a:ext cx="958850" cy="661987"/>
          </a:xfrm>
          <a:prstGeom prst="rect">
            <a:avLst/>
          </a:prstGeom>
          <a:solidFill>
            <a:srgbClr val="FF0000"/>
          </a:solidFill>
          <a:ln w="76200">
            <a:noFill/>
            <a:miter lim="800000"/>
            <a:headEnd/>
            <a:tailEnd/>
          </a:ln>
        </p:spPr>
        <p:txBody>
          <a:bodyPr wrap="none" anchor="ctr"/>
          <a:lstStyle/>
          <a:p>
            <a:pPr algn="ctr"/>
            <a:r>
              <a:rPr lang="en-US" dirty="0" smtClean="0">
                <a:latin typeface="Times New Roman" pitchFamily="18" charset="0"/>
                <a:cs typeface="Times New Roman" pitchFamily="18" charset="0"/>
              </a:rPr>
              <a:t>5.20 </a:t>
            </a:r>
            <a:r>
              <a:rPr lang="en-US" dirty="0">
                <a:latin typeface="Times New Roman" pitchFamily="18" charset="0"/>
                <a:cs typeface="Times New Roman" pitchFamily="18" charset="0"/>
              </a:rPr>
              <a:t>kg</a:t>
            </a:r>
          </a:p>
        </p:txBody>
      </p:sp>
      <p:sp>
        <p:nvSpPr>
          <p:cNvPr id="13320" name="Text Box 10"/>
          <p:cNvSpPr txBox="1">
            <a:spLocks noChangeArrowheads="1"/>
          </p:cNvSpPr>
          <p:nvPr/>
        </p:nvSpPr>
        <p:spPr bwMode="auto">
          <a:xfrm>
            <a:off x="5410200" y="952500"/>
            <a:ext cx="1686680" cy="954107"/>
          </a:xfrm>
          <a:prstGeom prst="rect">
            <a:avLst/>
          </a:prstGeom>
          <a:noFill/>
          <a:ln w="76200">
            <a:noFill/>
            <a:miter lim="800000"/>
            <a:headEnd/>
            <a:tailEnd/>
          </a:ln>
        </p:spPr>
        <p:txBody>
          <a:bodyPr wrap="none">
            <a:spAutoFit/>
          </a:bodyPr>
          <a:lstStyle/>
          <a:p>
            <a:r>
              <a:rPr lang="en-US" sz="2800" dirty="0" err="1">
                <a:latin typeface="Times New Roman" pitchFamily="18" charset="0"/>
                <a:cs typeface="Times New Roman" pitchFamily="18" charset="0"/>
                <a:sym typeface="BR Symbol" pitchFamily="18" charset="2"/>
              </a:rPr>
              <a:t>μ</a:t>
            </a:r>
            <a:r>
              <a:rPr lang="en-US" sz="2800" baseline="-25000" dirty="0" err="1">
                <a:latin typeface="Times New Roman" pitchFamily="18" charset="0"/>
                <a:cs typeface="Times New Roman" pitchFamily="18" charset="0"/>
                <a:sym typeface="BR Symbol" pitchFamily="18" charset="2"/>
              </a:rPr>
              <a:t>s</a:t>
            </a:r>
            <a:r>
              <a:rPr lang="en-US" sz="2800" dirty="0">
                <a:latin typeface="Times New Roman" pitchFamily="18" charset="0"/>
                <a:cs typeface="Times New Roman" pitchFamily="18" charset="0"/>
                <a:sym typeface="BR Symbol" pitchFamily="18" charset="2"/>
              </a:rPr>
              <a:t> = </a:t>
            </a:r>
            <a:r>
              <a:rPr lang="en-US" sz="2800" dirty="0" smtClean="0">
                <a:latin typeface="Times New Roman" pitchFamily="18" charset="0"/>
                <a:cs typeface="Times New Roman" pitchFamily="18" charset="0"/>
                <a:sym typeface="BR Symbol" pitchFamily="18" charset="2"/>
              </a:rPr>
              <a:t>0.650</a:t>
            </a:r>
            <a:endParaRPr lang="en-US" sz="2800" dirty="0">
              <a:latin typeface="Times New Roman" pitchFamily="18" charset="0"/>
              <a:cs typeface="Times New Roman" pitchFamily="18" charset="0"/>
              <a:sym typeface="BR Symbol" pitchFamily="18" charset="2"/>
            </a:endParaRPr>
          </a:p>
          <a:p>
            <a:r>
              <a:rPr lang="en-US" sz="2800" dirty="0" err="1" smtClean="0">
                <a:latin typeface="Times New Roman" pitchFamily="18" charset="0"/>
                <a:cs typeface="Times New Roman" pitchFamily="18" charset="0"/>
                <a:sym typeface="BR Symbol" pitchFamily="18" charset="2"/>
              </a:rPr>
              <a:t>μ</a:t>
            </a:r>
            <a:r>
              <a:rPr lang="en-US" sz="2800" baseline="-25000" dirty="0" err="1" smtClean="0">
                <a:latin typeface="Times New Roman" pitchFamily="18" charset="0"/>
                <a:cs typeface="Times New Roman" pitchFamily="18" charset="0"/>
                <a:sym typeface="BR Symbol" pitchFamily="18" charset="2"/>
              </a:rPr>
              <a:t>d</a:t>
            </a:r>
            <a:r>
              <a:rPr lang="en-US" sz="2800" dirty="0" smtClean="0">
                <a:latin typeface="Times New Roman" pitchFamily="18" charset="0"/>
                <a:cs typeface="Times New Roman" pitchFamily="18" charset="0"/>
                <a:sym typeface="BR Symbol" pitchFamily="18" charset="2"/>
              </a:rPr>
              <a:t> </a:t>
            </a:r>
            <a:r>
              <a:rPr lang="en-US" sz="2800" dirty="0">
                <a:latin typeface="Times New Roman" pitchFamily="18" charset="0"/>
                <a:cs typeface="Times New Roman" pitchFamily="18" charset="0"/>
                <a:sym typeface="BR Symbol" pitchFamily="18" charset="2"/>
              </a:rPr>
              <a:t>= </a:t>
            </a:r>
            <a:r>
              <a:rPr lang="en-US" sz="2800" dirty="0" smtClean="0">
                <a:latin typeface="Times New Roman" pitchFamily="18" charset="0"/>
                <a:cs typeface="Times New Roman" pitchFamily="18" charset="0"/>
                <a:sym typeface="BR Symbol" pitchFamily="18" charset="2"/>
              </a:rPr>
              <a:t>0.120</a:t>
            </a:r>
            <a:endParaRPr lang="en-US" sz="2800" dirty="0">
              <a:latin typeface="Times New Roman" pitchFamily="18" charset="0"/>
              <a:cs typeface="Times New Roman" pitchFamily="18" charset="0"/>
              <a:sym typeface="BR Symbol" pitchFamily="18" charset="2"/>
            </a:endParaRPr>
          </a:p>
        </p:txBody>
      </p:sp>
      <p:sp>
        <p:nvSpPr>
          <p:cNvPr id="13321" name="Text Box 11"/>
          <p:cNvSpPr txBox="1">
            <a:spLocks noChangeArrowheads="1"/>
          </p:cNvSpPr>
          <p:nvPr/>
        </p:nvSpPr>
        <p:spPr bwMode="auto">
          <a:xfrm>
            <a:off x="288925" y="2193925"/>
            <a:ext cx="8626475" cy="707886"/>
          </a:xfrm>
          <a:prstGeom prst="rect">
            <a:avLst/>
          </a:prstGeom>
          <a:noFill/>
          <a:ln w="76200">
            <a:noFill/>
            <a:miter lim="800000"/>
            <a:headEnd/>
            <a:tailEnd/>
          </a:ln>
        </p:spPr>
        <p:txBody>
          <a:bodyPr>
            <a:spAutoFit/>
          </a:bodyPr>
          <a:lstStyle/>
          <a:p>
            <a:r>
              <a:rPr lang="en-US" sz="2000" baseline="0" dirty="0" smtClean="0">
                <a:latin typeface="Times New Roman"/>
              </a:rPr>
              <a:t>5. If the block is sliding down the plane, and accelerating at 2.28 m/s/s down the plane, what force is acting on the block? </a:t>
            </a:r>
            <a:r>
              <a:rPr lang="en-US" sz="1200" baseline="0" dirty="0" smtClean="0">
                <a:latin typeface="Times New Roman"/>
              </a:rPr>
              <a:t>(+8.35 N (Up the plane))</a:t>
            </a:r>
            <a:endParaRPr lang="en-US" sz="2000" baseline="0" dirty="0" smtClean="0">
              <a:latin typeface="Times New Roman"/>
            </a:endParaRPr>
          </a:p>
        </p:txBody>
      </p:sp>
      <p:sp>
        <p:nvSpPr>
          <p:cNvPr id="13322" name="Line 12"/>
          <p:cNvSpPr>
            <a:spLocks noChangeShapeType="1"/>
          </p:cNvSpPr>
          <p:nvPr/>
        </p:nvSpPr>
        <p:spPr bwMode="auto">
          <a:xfrm flipV="1">
            <a:off x="7116763" y="49213"/>
            <a:ext cx="762000" cy="190500"/>
          </a:xfrm>
          <a:prstGeom prst="line">
            <a:avLst/>
          </a:prstGeom>
          <a:noFill/>
          <a:ln w="76200">
            <a:solidFill>
              <a:schemeClr val="tx1"/>
            </a:solidFill>
            <a:round/>
            <a:headEnd/>
            <a:tailEnd type="triangle" w="med" len="med"/>
          </a:ln>
        </p:spPr>
        <p:txBody>
          <a:bodyPr/>
          <a:lstStyle/>
          <a:p>
            <a:endParaRPr lang="en-US"/>
          </a:p>
        </p:txBody>
      </p:sp>
      <p:sp>
        <p:nvSpPr>
          <p:cNvPr id="13323" name="Text Box 13"/>
          <p:cNvSpPr txBox="1">
            <a:spLocks noChangeArrowheads="1"/>
          </p:cNvSpPr>
          <p:nvPr/>
        </p:nvSpPr>
        <p:spPr bwMode="auto">
          <a:xfrm>
            <a:off x="6729413" y="-11113"/>
            <a:ext cx="393700" cy="523876"/>
          </a:xfrm>
          <a:prstGeom prst="rect">
            <a:avLst/>
          </a:prstGeom>
          <a:noFill/>
          <a:ln w="76200">
            <a:noFill/>
            <a:miter lim="800000"/>
            <a:headEnd/>
            <a:tailEnd/>
          </a:ln>
        </p:spPr>
        <p:txBody>
          <a:bodyPr wrap="none">
            <a:spAutoFit/>
          </a:bodyPr>
          <a:lstStyle/>
          <a:p>
            <a:r>
              <a:rPr lang="en-US" sz="2800" b="1"/>
              <a:t>+</a:t>
            </a:r>
          </a:p>
        </p:txBody>
      </p:sp>
      <p:sp>
        <p:nvSpPr>
          <p:cNvPr id="13324" name="Line 14"/>
          <p:cNvSpPr>
            <a:spLocks noChangeShapeType="1"/>
          </p:cNvSpPr>
          <p:nvPr/>
        </p:nvSpPr>
        <p:spPr bwMode="auto">
          <a:xfrm flipH="1">
            <a:off x="60325" y="1754188"/>
            <a:ext cx="685800" cy="190500"/>
          </a:xfrm>
          <a:prstGeom prst="line">
            <a:avLst/>
          </a:prstGeom>
          <a:noFill/>
          <a:ln w="76200">
            <a:solidFill>
              <a:schemeClr val="tx1"/>
            </a:solidFill>
            <a:round/>
            <a:headEnd/>
            <a:tailEnd type="triangle" w="med" len="med"/>
          </a:ln>
        </p:spPr>
        <p:txBody>
          <a:bodyPr/>
          <a:lstStyle/>
          <a:p>
            <a:endParaRPr lang="en-US"/>
          </a:p>
        </p:txBody>
      </p:sp>
      <p:sp>
        <p:nvSpPr>
          <p:cNvPr id="13325" name="Text Box 15"/>
          <p:cNvSpPr txBox="1">
            <a:spLocks noChangeArrowheads="1"/>
          </p:cNvSpPr>
          <p:nvPr/>
        </p:nvSpPr>
        <p:spPr bwMode="auto">
          <a:xfrm>
            <a:off x="823913" y="1341438"/>
            <a:ext cx="325437" cy="585787"/>
          </a:xfrm>
          <a:prstGeom prst="rect">
            <a:avLst/>
          </a:prstGeom>
          <a:noFill/>
          <a:ln w="76200">
            <a:noFill/>
            <a:miter lim="800000"/>
            <a:headEnd/>
            <a:tailEnd/>
          </a:ln>
        </p:spPr>
        <p:txBody>
          <a:bodyPr wrap="none">
            <a:spAutoFit/>
          </a:bodyPr>
          <a:lstStyle/>
          <a:p>
            <a:r>
              <a:rPr lang="en-US" sz="3200" b="1"/>
              <a:t>-</a:t>
            </a:r>
          </a:p>
        </p:txBody>
      </p:sp>
      <p:sp>
        <p:nvSpPr>
          <p:cNvPr id="13329" name="Rectangle 17"/>
          <p:cNvSpPr>
            <a:spLocks noChangeArrowheads="1"/>
          </p:cNvSpPr>
          <p:nvPr/>
        </p:nvSpPr>
        <p:spPr bwMode="auto">
          <a:xfrm>
            <a:off x="0" y="4833688"/>
            <a:ext cx="5410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parallel</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25.506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kinetic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5.301 N, </a:t>
            </a:r>
            <a:r>
              <a:rPr kumimoji="0" lang="en-US" sz="1400" b="0" i="0" u="none" strike="noStrike" cap="none" normalizeH="0" baseline="0" dirty="0" err="1" smtClean="0">
                <a:ln>
                  <a:noFill/>
                </a:ln>
                <a:solidFill>
                  <a:schemeClr val="tx1"/>
                </a:solidFill>
                <a:effectLst/>
                <a:latin typeface="Times New Roman" pitchFamily="18" charset="0"/>
                <a:ea typeface="ＭＳ Ｐゴシック" pitchFamily="34" charset="-128"/>
                <a:cs typeface="Times New Roman" pitchFamily="18" charset="0"/>
              </a:rPr>
              <a:t>F</a:t>
            </a:r>
            <a:r>
              <a:rPr kumimoji="0" lang="en-US" sz="1400" b="0" i="0" u="none" strike="noStrike" cap="none" normalizeH="0" baseline="-30000" dirty="0" err="1" smtClean="0">
                <a:ln>
                  <a:noFill/>
                </a:ln>
                <a:solidFill>
                  <a:schemeClr val="tx1"/>
                </a:solidFill>
                <a:effectLst/>
                <a:latin typeface="Times New Roman" pitchFamily="18" charset="0"/>
                <a:ea typeface="ＭＳ Ｐゴシック" pitchFamily="34" charset="-128"/>
                <a:cs typeface="Times New Roman" pitchFamily="18" charset="0"/>
              </a:rPr>
              <a:t>static</a:t>
            </a:r>
            <a:r>
              <a:rPr kumimoji="0" lang="en-US"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 28.715 N</a:t>
            </a:r>
            <a:r>
              <a:rPr kumimoji="0" lang="en-US" b="0" i="0" u="none" strike="noStrike" cap="none" normalizeH="0" baseline="0" dirty="0" smtClean="0">
                <a:ln>
                  <a:noFill/>
                </a:ln>
                <a:solidFill>
                  <a:schemeClr val="tx1"/>
                </a:solidFill>
                <a:effectLst/>
                <a:latin typeface="Arial" pitchFamily="34" charset="0"/>
                <a:ea typeface="ＭＳ Ｐゴシック" pitchFamily="34" charset="-128"/>
              </a:rPr>
              <a:t> </a:t>
            </a:r>
            <a:endParaRPr kumimoji="0" lang="en-US" sz="5400" b="0" i="0" u="none" strike="noStrike" cap="none" normalizeH="0" baseline="0" dirty="0" smtClean="0">
              <a:ln>
                <a:noFill/>
              </a:ln>
              <a:solidFill>
                <a:schemeClr val="tx1"/>
              </a:solidFill>
              <a:effectLst/>
              <a:latin typeface="Arial" pitchFamily="34" charset="0"/>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1.40 kg block of wood is on a 27.0</a:t>
            </a:r>
            <a:r>
              <a:rPr lang="en-US" b="1" baseline="30000" dirty="0" smtClean="0"/>
              <a:t>o</a:t>
            </a:r>
            <a:r>
              <a:rPr lang="en-US" b="1" dirty="0" smtClean="0"/>
              <a:t> inclined plane where the static coefficient of friction is 0.220, and the kinetic is 0.105</a:t>
            </a:r>
          </a:p>
          <a:p>
            <a:pPr eaLnBrk="1" hangingPunct="1"/>
            <a:endParaRPr lang="en-US" b="1" dirty="0" smtClean="0"/>
          </a:p>
          <a:p>
            <a:pPr eaLnBrk="1" hangingPunct="1"/>
            <a:r>
              <a:rPr lang="en-US" dirty="0" smtClean="0"/>
              <a:t>Calculate the parallel component of gravity, and the friction forces between the block and the plane.</a:t>
            </a:r>
            <a:endParaRPr lang="en-US" dirty="0"/>
          </a:p>
        </p:txBody>
      </p:sp>
      <p:sp>
        <p:nvSpPr>
          <p:cNvPr id="4" name="TextBox 3"/>
          <p:cNvSpPr txBox="1"/>
          <p:nvPr/>
        </p:nvSpPr>
        <p:spPr>
          <a:xfrm>
            <a:off x="152400" y="4831991"/>
            <a:ext cx="1452642"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6.235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1.285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2.692 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308324"/>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1.40 kg block of wood is on a 27.0</a:t>
            </a:r>
            <a:r>
              <a:rPr lang="en-US" b="1" baseline="30000" dirty="0" smtClean="0"/>
              <a:t>o</a:t>
            </a:r>
            <a:r>
              <a:rPr lang="en-US" b="1" dirty="0" smtClean="0"/>
              <a:t> inclined plane where the static coefficient of friction is 0.220, and the kinetic is 0.105</a:t>
            </a:r>
          </a:p>
          <a:p>
            <a:pPr eaLnBrk="1" hangingPunct="1"/>
            <a:endParaRPr lang="en-US" b="1" dirty="0" smtClean="0"/>
          </a:p>
          <a:p>
            <a:pPr eaLnBrk="1" hangingPunct="1"/>
            <a:r>
              <a:rPr lang="en-US" dirty="0" smtClean="0"/>
              <a:t>a. What is the acceleration of the block if it is sliding freely down the plane?</a:t>
            </a:r>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(1.40 kg)(9.81 N/kg)Sin(27.0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6.235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(0.105)(1.40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1.285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(0.220)(1.40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2.692 N</a:t>
            </a:r>
          </a:p>
        </p:txBody>
      </p:sp>
      <p:sp>
        <p:nvSpPr>
          <p:cNvPr id="4" name="TextBox 3"/>
          <p:cNvSpPr txBox="1"/>
          <p:nvPr/>
        </p:nvSpPr>
        <p:spPr>
          <a:xfrm>
            <a:off x="7907764" y="4814754"/>
            <a:ext cx="1236236" cy="900246"/>
          </a:xfrm>
          <a:prstGeom prst="rect">
            <a:avLst/>
          </a:prstGeom>
          <a:noFill/>
        </p:spPr>
        <p:txBody>
          <a:bodyPr wrap="none" rtlCol="0">
            <a:spAutoFit/>
          </a:bodyPr>
          <a:lstStyle/>
          <a:p>
            <a:r>
              <a:rPr lang="en-US" sz="1050" dirty="0" smtClean="0">
                <a:latin typeface="Times New Roman" pitchFamily="18" charset="0"/>
                <a:cs typeface="Times New Roman" pitchFamily="18" charset="0"/>
              </a:rPr>
              <a:t>-3.54 m/s/s (Down)</a:t>
            </a:r>
          </a:p>
          <a:p>
            <a:r>
              <a:rPr lang="en-US" sz="1050" dirty="0" smtClean="0">
                <a:latin typeface="Times New Roman" pitchFamily="18" charset="0"/>
                <a:cs typeface="Times New Roman" pitchFamily="18" charset="0"/>
              </a:rPr>
              <a:t>-7.96 m/s/s (Down)</a:t>
            </a:r>
          </a:p>
          <a:p>
            <a:r>
              <a:rPr lang="en-US" sz="1050" dirty="0" smtClean="0">
                <a:latin typeface="Times New Roman" pitchFamily="18" charset="0"/>
                <a:cs typeface="Times New Roman" pitchFamily="18" charset="0"/>
              </a:rPr>
              <a:t>-7.37 m/s/s (Down)</a:t>
            </a:r>
          </a:p>
          <a:p>
            <a:r>
              <a:rPr lang="en-US" sz="1050" dirty="0" smtClean="0">
                <a:latin typeface="Times New Roman" pitchFamily="18" charset="0"/>
                <a:cs typeface="Times New Roman" pitchFamily="18" charset="0"/>
              </a:rPr>
              <a:t>+9.99 N (Up)</a:t>
            </a:r>
          </a:p>
          <a:p>
            <a:r>
              <a:rPr lang="en-US" sz="1050" dirty="0" smtClean="0">
                <a:latin typeface="Times New Roman" pitchFamily="18" charset="0"/>
                <a:cs typeface="Times New Roman" pitchFamily="18" charset="0"/>
              </a:rPr>
              <a:t>+13.0 N (Up)</a:t>
            </a:r>
            <a:endParaRPr lang="en-US" sz="105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35"/>
            <a:ext cx="8839200" cy="2308324"/>
          </a:xfrm>
          <a:prstGeom prst="rect">
            <a:avLst/>
          </a:prstGeom>
          <a:noFill/>
          <a:ln>
            <a:noFill/>
          </a:ln>
          <a:extLst>
            <a:ext uri="{909E8E84-426E-40dd-AFC4-6F175D3DCCD1}">
              <a14:hiddenFil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t>A 1.40 kg block of wood is on a 27.0</a:t>
            </a:r>
            <a:r>
              <a:rPr lang="en-US" b="1" baseline="30000" dirty="0" smtClean="0"/>
              <a:t>o</a:t>
            </a:r>
            <a:r>
              <a:rPr lang="en-US" b="1" dirty="0" smtClean="0"/>
              <a:t> inclined plane where the static coefficient of friction is 0.220, and the kinetic is 0.105</a:t>
            </a:r>
          </a:p>
          <a:p>
            <a:pPr eaLnBrk="1" hangingPunct="1"/>
            <a:endParaRPr lang="en-US" b="1" dirty="0" smtClean="0"/>
          </a:p>
          <a:p>
            <a:pPr eaLnBrk="1" hangingPunct="1"/>
            <a:r>
              <a:rPr lang="en-US" dirty="0" smtClean="0"/>
              <a:t>b. What is the acceleration of the block if it is sliding down the plane and there is a force of  6.20 N down the plane?</a:t>
            </a:r>
          </a:p>
          <a:p>
            <a:pPr eaLnBrk="1" hangingPunct="1"/>
            <a:endParaRPr lang="en-US" dirty="0"/>
          </a:p>
        </p:txBody>
      </p:sp>
      <p:sp>
        <p:nvSpPr>
          <p:cNvPr id="3" name="TextBox 2"/>
          <p:cNvSpPr txBox="1"/>
          <p:nvPr/>
        </p:nvSpPr>
        <p:spPr>
          <a:xfrm>
            <a:off x="152400" y="4831991"/>
            <a:ext cx="5442516" cy="738664"/>
          </a:xfrm>
          <a:prstGeom prst="rect">
            <a:avLst/>
          </a:prstGeom>
          <a:noFill/>
        </p:spPr>
        <p:txBody>
          <a:bodyPr wrap="none" rtlCol="0">
            <a:spAutoFit/>
          </a:bodyPr>
          <a:lstStyle/>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parallel</a:t>
            </a:r>
            <a:r>
              <a:rPr lang="en-US" sz="1400" dirty="0" smtClean="0">
                <a:latin typeface="Times New Roman" pitchFamily="18" charset="0"/>
                <a:cs typeface="Times New Roman" pitchFamily="18" charset="0"/>
              </a:rPr>
              <a:t> = </a:t>
            </a:r>
            <a:r>
              <a:rPr lang="en-US" sz="1400" dirty="0" err="1" smtClean="0">
                <a:latin typeface="Times New Roman" pitchFamily="18" charset="0"/>
                <a:cs typeface="Times New Roman" pitchFamily="18" charset="0"/>
              </a:rPr>
              <a:t>mgSin</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(1.40 kg)(9.81 N/kg)Sin(27.0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6.235 N</a:t>
            </a:r>
          </a:p>
          <a:p>
            <a:r>
              <a:rPr lang="en-US" sz="1400" dirty="0" err="1" smtClean="0">
                <a:latin typeface="Times New Roman" pitchFamily="18" charset="0"/>
                <a:cs typeface="Times New Roman" pitchFamily="18" charset="0"/>
              </a:rPr>
              <a:t>F</a:t>
            </a:r>
            <a:r>
              <a:rPr lang="en-US" sz="1400" baseline="-25000" dirty="0" err="1" smtClean="0">
                <a:latin typeface="Times New Roman" pitchFamily="18" charset="0"/>
                <a:cs typeface="Times New Roman" pitchFamily="18" charset="0"/>
              </a:rPr>
              <a:t>Fd</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(0.105)(1.40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1.285 N</a:t>
            </a:r>
          </a:p>
          <a:p>
            <a:r>
              <a:rPr lang="en-US" sz="1400" dirty="0" smtClean="0">
                <a:latin typeface="Times New Roman" pitchFamily="18" charset="0"/>
                <a:cs typeface="Times New Roman" pitchFamily="18" charset="0"/>
              </a:rPr>
              <a:t>F</a:t>
            </a:r>
            <a:r>
              <a:rPr lang="en-US" sz="1400" baseline="-25000" dirty="0" smtClean="0">
                <a:latin typeface="Times New Roman" pitchFamily="18" charset="0"/>
                <a:cs typeface="Times New Roman" pitchFamily="18" charset="0"/>
              </a:rPr>
              <a:t>Fs(max)</a:t>
            </a:r>
            <a:r>
              <a:rPr lang="en-US" sz="1400" dirty="0" smtClean="0">
                <a:latin typeface="Times New Roman" pitchFamily="18" charset="0"/>
                <a:cs typeface="Times New Roman" pitchFamily="18" charset="0"/>
              </a:rPr>
              <a:t> = µ</a:t>
            </a:r>
            <a:r>
              <a:rPr lang="en-US" sz="1400" dirty="0" err="1" smtClean="0">
                <a:latin typeface="Times New Roman" pitchFamily="18" charset="0"/>
                <a:cs typeface="Times New Roman" pitchFamily="18" charset="0"/>
              </a:rPr>
              <a:t>mgCos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θ</a:t>
            </a:r>
            <a:r>
              <a:rPr lang="en-US" sz="1400" dirty="0" smtClean="0">
                <a:latin typeface="Times New Roman" pitchFamily="18" charset="0"/>
                <a:cs typeface="Times New Roman" pitchFamily="18" charset="0"/>
              </a:rPr>
              <a:t>) = (0.220)(1.40 kg)(9.81 N/kg)Cos(27.0</a:t>
            </a:r>
            <a:r>
              <a:rPr lang="en-US" sz="1400" baseline="30000" dirty="0" smtClean="0">
                <a:latin typeface="Times New Roman" pitchFamily="18" charset="0"/>
                <a:cs typeface="Times New Roman" pitchFamily="18" charset="0"/>
              </a:rPr>
              <a:t>o</a:t>
            </a:r>
            <a:r>
              <a:rPr lang="en-US" sz="1400" dirty="0" smtClean="0">
                <a:latin typeface="Times New Roman" pitchFamily="18" charset="0"/>
                <a:cs typeface="Times New Roman" pitchFamily="18" charset="0"/>
              </a:rPr>
              <a:t>) = 2.692 N</a:t>
            </a:r>
          </a:p>
        </p:txBody>
      </p:sp>
      <p:sp>
        <p:nvSpPr>
          <p:cNvPr id="4" name="TextBox 3"/>
          <p:cNvSpPr txBox="1"/>
          <p:nvPr/>
        </p:nvSpPr>
        <p:spPr>
          <a:xfrm>
            <a:off x="7907764" y="4814754"/>
            <a:ext cx="1236236" cy="900246"/>
          </a:xfrm>
          <a:prstGeom prst="rect">
            <a:avLst/>
          </a:prstGeom>
          <a:noFill/>
        </p:spPr>
        <p:txBody>
          <a:bodyPr wrap="none" rtlCol="0">
            <a:spAutoFit/>
          </a:bodyPr>
          <a:lstStyle/>
          <a:p>
            <a:r>
              <a:rPr lang="en-US" sz="1050" dirty="0" smtClean="0">
                <a:latin typeface="Times New Roman" pitchFamily="18" charset="0"/>
                <a:cs typeface="Times New Roman" pitchFamily="18" charset="0"/>
              </a:rPr>
              <a:t>-3.54 m/s/s (Down)</a:t>
            </a:r>
          </a:p>
          <a:p>
            <a:r>
              <a:rPr lang="en-US" sz="1050" dirty="0" smtClean="0">
                <a:latin typeface="Times New Roman" pitchFamily="18" charset="0"/>
                <a:cs typeface="Times New Roman" pitchFamily="18" charset="0"/>
              </a:rPr>
              <a:t>-7.96 m/s/s (Down)</a:t>
            </a:r>
          </a:p>
          <a:p>
            <a:r>
              <a:rPr lang="en-US" sz="1050" dirty="0" smtClean="0">
                <a:latin typeface="Times New Roman" pitchFamily="18" charset="0"/>
                <a:cs typeface="Times New Roman" pitchFamily="18" charset="0"/>
              </a:rPr>
              <a:t>-7.37 m/s/s (Down)</a:t>
            </a:r>
          </a:p>
          <a:p>
            <a:r>
              <a:rPr lang="en-US" sz="1050" dirty="0" smtClean="0">
                <a:latin typeface="Times New Roman" pitchFamily="18" charset="0"/>
                <a:cs typeface="Times New Roman" pitchFamily="18" charset="0"/>
              </a:rPr>
              <a:t>+9.99 N (Up)</a:t>
            </a:r>
          </a:p>
          <a:p>
            <a:r>
              <a:rPr lang="en-US" sz="1050" dirty="0" smtClean="0">
                <a:latin typeface="Times New Roman" pitchFamily="18" charset="0"/>
                <a:cs typeface="Times New Roman" pitchFamily="18" charset="0"/>
              </a:rPr>
              <a:t>+13.0 N (Up)</a:t>
            </a:r>
            <a:endParaRPr lang="en-US" sz="105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TotalTime>
  <Words>2311</Words>
  <Application>Microsoft Office PowerPoint</Application>
  <PresentationFormat>On-screen Show (16:10)</PresentationFormat>
  <Paragraphs>172</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Tigard-Tualatin School District</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Chris</cp:lastModifiedBy>
  <cp:revision>25</cp:revision>
  <dcterms:created xsi:type="dcterms:W3CDTF">2014-11-23T19:40:14Z</dcterms:created>
  <dcterms:modified xsi:type="dcterms:W3CDTF">2014-11-23T20:25:37Z</dcterms:modified>
</cp:coreProperties>
</file>