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58" r:id="rId4"/>
    <p:sldId id="270" r:id="rId5"/>
    <p:sldId id="271" r:id="rId6"/>
    <p:sldId id="274" r:id="rId7"/>
    <p:sldId id="285" r:id="rId8"/>
    <p:sldId id="286" r:id="rId9"/>
    <p:sldId id="287" r:id="rId10"/>
    <p:sldId id="288" r:id="rId11"/>
    <p:sldId id="289" r:id="rId12"/>
    <p:sldId id="262" r:id="rId13"/>
    <p:sldId id="264" r:id="rId14"/>
    <p:sldId id="276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61" r:id="rId25"/>
    <p:sldId id="272" r:id="rId26"/>
    <p:sldId id="265" r:id="rId27"/>
    <p:sldId id="266" r:id="rId28"/>
    <p:sldId id="273" r:id="rId29"/>
    <p:sldId id="267" r:id="rId3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00" y="-6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47801" y="508000"/>
            <a:ext cx="1972015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Friction</a:t>
            </a:r>
          </a:p>
        </p:txBody>
      </p:sp>
      <p:pic>
        <p:nvPicPr>
          <p:cNvPr id="2051" name="Picture 6" descr="C:\Program Files\Common Files\Microsoft Shared\Clipart\CagCat50\in0035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1" y="1714500"/>
            <a:ext cx="26781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e</a:t>
            </a:r>
            <a:r>
              <a:rPr lang="en-US" dirty="0"/>
              <a:t>) If it is sliding to the right, but decelerating at 0.950 m/s/s, what force is acting on the block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21852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f</a:t>
            </a:r>
            <a:r>
              <a:rPr lang="en-US" dirty="0"/>
              <a:t>) It is sliding to the right at 7.20 m/s and it slides to a halt in a distance of  12.0 m.  What other force besides friction is exerted on the block as it slides to a halt? 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610231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Friction</a:t>
            </a:r>
          </a:p>
          <a:p>
            <a:pPr algn="ctr"/>
            <a:r>
              <a:rPr lang="en-US" sz="4800" dirty="0" smtClean="0"/>
              <a:t>a-k</a:t>
            </a:r>
            <a:endParaRPr lang="en-US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6.00  kg block rests on a level counter where the static coefficient of friction is 0.620, and the dynamic is 0.310.  </a:t>
            </a:r>
          </a:p>
          <a:p>
            <a:r>
              <a:rPr lang="en-US" sz="2800" dirty="0" smtClean="0"/>
              <a:t>a) Calculate the dynamic and maximum static friction between the block and the counter.  (Store these in your calculator for later use)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242245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36.4932 ≈ 36.5 N, 18.2466 ≈ 18.2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b) if the block is initially at rest, and you exert a force of 30.0 N to the right, does the block move?  Draw a force diagram with four arrows – weight, R, applied force, and static friction force.  Use longer arrows for bigger forces, indicate congruencies.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8165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yup </a:t>
            </a:r>
            <a:r>
              <a:rPr lang="en-US" sz="1200" dirty="0" err="1" smtClean="0"/>
              <a:t>yup</a:t>
            </a:r>
            <a:r>
              <a:rPr lang="en-US" sz="1200" dirty="0" smtClean="0"/>
              <a:t> </a:t>
            </a:r>
            <a:r>
              <a:rPr lang="en-US" sz="1200" dirty="0" err="1" smtClean="0"/>
              <a:t>nothin</a:t>
            </a:r>
            <a:r>
              <a:rPr lang="en-US" sz="1200" dirty="0" smtClean="0"/>
              <a:t> to see here</a:t>
            </a:r>
            <a:endParaRPr lang="en-US" sz="1200" dirty="0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88208" y="2222500"/>
            <a:ext cx="5825099" cy="2000250"/>
            <a:chOff x="188207" y="2667000"/>
            <a:chExt cx="5825099" cy="2400300"/>
          </a:xfrm>
        </p:grpSpPr>
        <p:cxnSp>
          <p:nvCxnSpPr>
            <p:cNvPr id="8" name="Straight Arrow Connector 7"/>
            <p:cNvCxnSpPr>
              <a:stCxn id="11276" idx="3"/>
            </p:cNvCxnSpPr>
            <p:nvPr/>
          </p:nvCxnSpPr>
          <p:spPr bwMode="auto">
            <a:xfrm>
              <a:off x="3962400" y="3886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2438400" y="3886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2" name="Straight Arrow Connector 11"/>
            <p:cNvCxnSpPr>
              <a:stCxn id="11276" idx="0"/>
            </p:cNvCxnSpPr>
            <p:nvPr/>
          </p:nvCxnSpPr>
          <p:spPr bwMode="auto">
            <a:xfrm flipV="1">
              <a:off x="3429000" y="2743200"/>
              <a:ext cx="0" cy="8763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3429000" y="4191000"/>
              <a:ext cx="0" cy="8763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3228975" y="32004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238500" y="46482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238500" y="47244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228975" y="32766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114800" y="37338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419600" y="3700046"/>
              <a:ext cx="1593706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Applied (30.0 N)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207" y="3700046"/>
              <a:ext cx="2173993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Friction (-30.0 N)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1400" y="2667000"/>
              <a:ext cx="1096775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 = 58.9 N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57600" y="4648200"/>
              <a:ext cx="1618969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Weight = -58.9 N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c) Suppose the block is sliding to the right, and there is a force of 25.0 N to the right, what is the acceleration of the block?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9044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+1.13 m/s/s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d) If the block is sliding to the right, and there is a force of 12.0 N to the left, what is the acceleration of the block?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-5.04 m/s/s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e) If the block is sliding to the left and there is a force of 45.0 N to the right, what is the acceleration?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9044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+10.5 m/s/s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f) What applied force would make the block slide to the right and accelerate to the right at 5.60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+51.8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g) What force is being applied to the block if it is sliding to the right but decelerating at 2.40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+3.85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Friction - the force needed to drag one object across another.  (at a constant velocity)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81600" y="1270000"/>
            <a:ext cx="3276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Depends on:</a:t>
            </a:r>
          </a:p>
          <a:p>
            <a:pPr lvl="1">
              <a:buFontTx/>
              <a:buChar char="•"/>
            </a:pPr>
            <a:r>
              <a:rPr lang="en-US" sz="2800" dirty="0"/>
              <a:t>How hard the surfaces are held together </a:t>
            </a:r>
            <a:endParaRPr lang="en-US" sz="1600" dirty="0"/>
          </a:p>
          <a:p>
            <a:pPr lvl="1">
              <a:buFontTx/>
              <a:buChar char="•"/>
            </a:pPr>
            <a:r>
              <a:rPr lang="en-US" sz="2800" dirty="0"/>
              <a:t>What type of surface it is (I.e. rough, smooth)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800" y="3935678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Not supposed to depend on:</a:t>
            </a:r>
          </a:p>
          <a:p>
            <a:pPr lvl="1">
              <a:buFontTx/>
              <a:buChar char="•"/>
            </a:pPr>
            <a:r>
              <a:rPr lang="en-US" sz="2800" dirty="0"/>
              <a:t>Surface area (pressure)</a:t>
            </a:r>
          </a:p>
          <a:p>
            <a:pPr lvl="1">
              <a:buFontTx/>
              <a:buChar char="•"/>
            </a:pPr>
            <a:r>
              <a:rPr lang="en-US" sz="2800" dirty="0"/>
              <a:t>Speed (low speeds) 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1333500"/>
            <a:ext cx="4114800" cy="2286000"/>
            <a:chOff x="609600" y="1600200"/>
            <a:chExt cx="4114800" cy="2743200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/>
            <a:srcRect l="20000" t="20000" r="20000" b="20000"/>
            <a:stretch>
              <a:fillRect/>
            </a:stretch>
          </p:blipFill>
          <p:spPr bwMode="auto">
            <a:xfrm>
              <a:off x="609600" y="1600200"/>
              <a:ext cx="4114800" cy="27432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3078" name="TextBox 5"/>
            <p:cNvSpPr txBox="1">
              <a:spLocks noChangeArrowheads="1"/>
            </p:cNvSpPr>
            <p:nvPr/>
          </p:nvSpPr>
          <p:spPr bwMode="auto">
            <a:xfrm>
              <a:off x="2743200" y="1828800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bldLvl="2" autoUpdateAnimBg="0"/>
      <p:bldP spid="3081" grpId="0" build="p" bldLvl="2" autoUpdateAnimBg="0"/>
      <p:bldP spid="3082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h) What force is being applied to the block if it is sliding to the left, but decelerating at 5.20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+13.0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err="1" smtClean="0"/>
              <a:t>i</a:t>
            </a:r>
            <a:r>
              <a:rPr lang="en-US" sz="2800" dirty="0" smtClean="0"/>
              <a:t>) Suppose the block is sliding freely to the right at 8.90 m/s.  In what time will the block be brought to a halt? 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2.93 s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j) If the block begins to slide to the right, and there is a force of 42.0 N acting to the right, what is the displacement of the block when it reaches a speed of 15.0 m/s?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992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+28.4 m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k) If the block is sliding to the right at 9.00 m/s, and is brought to a halt in a distance of 18.0 m, what force besides friction acted horizontally as it was stopping?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+4.75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34925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016250"/>
            <a:ext cx="1066800" cy="4445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1" y="698501"/>
            <a:ext cx="8093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force needed to drag a 12 kg chunk of rubber at a constant velocity across dry concrete?</a:t>
            </a:r>
            <a:endParaRPr lang="en-US" sz="4000">
              <a:sym typeface="Symbol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3495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ma, 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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</a:p>
          <a:p>
            <a:pPr eaLnBrk="0" hangingPunct="0"/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weight = mg = (12 kg)(9.8 N/kg) = 117.6 N</a:t>
            </a:r>
            <a:br>
              <a:rPr lang="en-US" sz="3200"/>
            </a:br>
            <a:r>
              <a:rPr lang="en-US" sz="3200"/>
              <a:t>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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(.8)(117.6 N) = 94.08 N = 90 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48763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90 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pic>
        <p:nvPicPr>
          <p:cNvPr id="9222" name="Picture 6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 t="48286" b="39195"/>
          <a:stretch>
            <a:fillRect/>
          </a:stretch>
        </p:blipFill>
        <p:spPr bwMode="auto">
          <a:xfrm>
            <a:off x="0" y="0"/>
            <a:ext cx="8915400" cy="64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698501"/>
            <a:ext cx="8093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force needed to start a 150 kg cart sliding across wet concrete from rest if the wheels are locked up?</a:t>
            </a:r>
            <a:endParaRPr lang="en-US" sz="4000">
              <a:sym typeface="Symbol" charset="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23495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ma, F</a:t>
            </a:r>
            <a:r>
              <a:rPr lang="en-US" sz="3200" baseline="-25000"/>
              <a:t>Fr</a:t>
            </a:r>
            <a:r>
              <a:rPr lang="en-US" sz="3200"/>
              <a:t> </a:t>
            </a:r>
            <a:r>
              <a:rPr lang="en-US" sz="3200" u="sng"/>
              <a:t>&lt;</a:t>
            </a:r>
            <a:r>
              <a:rPr lang="en-US" sz="3200"/>
              <a:t> </a:t>
            </a:r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F</a:t>
            </a:r>
            <a:r>
              <a:rPr lang="en-US" sz="3200" baseline="-25000"/>
              <a:t>N</a:t>
            </a:r>
          </a:p>
          <a:p>
            <a:pPr eaLnBrk="0" hangingPunct="0"/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weight = mg = (150 kg)(9.8 N/kg) = 1470 N</a:t>
            </a:r>
            <a:br>
              <a:rPr lang="en-US" sz="3200"/>
            </a:br>
            <a:r>
              <a:rPr lang="en-US" sz="3200"/>
              <a:t>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(.7)(1470) = 1029 N = 1000 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415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1000 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pic>
        <p:nvPicPr>
          <p:cNvPr id="10246" name="Picture 6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 t="48286" b="39195"/>
          <a:stretch>
            <a:fillRect/>
          </a:stretch>
        </p:blipFill>
        <p:spPr bwMode="auto">
          <a:xfrm>
            <a:off x="0" y="0"/>
            <a:ext cx="8915400" cy="64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s</a:t>
            </a:r>
            <a:r>
              <a:rPr lang="en-US" sz="3600"/>
              <a:t> = .62, </a:t>
            </a:r>
            <a:r>
              <a:rPr lang="en-US" sz="44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k</a:t>
            </a:r>
            <a:r>
              <a:rPr lang="en-US" sz="3600"/>
              <a:t>  = .48</a:t>
            </a:r>
          </a:p>
          <a:p>
            <a:r>
              <a:rPr lang="en-US" sz="3600"/>
              <a:t>A 22 kg block is sliding on a level surface initially at 12 m/s.  What time to stop?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717271"/>
            <a:ext cx="8686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3600"/>
              <a:t>, 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3600"/>
              <a:t> = mg, </a:t>
            </a:r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mg</a:t>
            </a:r>
            <a:endParaRPr lang="en-US" sz="3600"/>
          </a:p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(.48)(22 kg)(9.8 N/kg) = 103.488 N</a:t>
            </a:r>
          </a:p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&lt; -103.488 N&gt; = (22 kg)a, a = -4.704 ms</a:t>
            </a:r>
            <a:r>
              <a:rPr lang="en-US" sz="2800" baseline="30000"/>
              <a:t>-2</a:t>
            </a:r>
          </a:p>
          <a:p>
            <a:pPr eaLnBrk="0" hangingPunct="0"/>
            <a:r>
              <a:rPr lang="en-US" sz="2800"/>
              <a:t>v = u + at, v = 0, u = 12, a = -4.704 ms</a:t>
            </a:r>
            <a:r>
              <a:rPr lang="en-US" sz="2800" baseline="30000"/>
              <a:t>-2</a:t>
            </a:r>
            <a:r>
              <a:rPr lang="en-US" sz="2800"/>
              <a:t>, t = 2.55 s = 2.6 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4748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2.6 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524000"/>
            <a:ext cx="9144000" cy="1016000"/>
            <a:chOff x="0" y="1728"/>
            <a:chExt cx="5760" cy="768"/>
          </a:xfrm>
        </p:grpSpPr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1824" y="2149"/>
              <a:ext cx="672" cy="336"/>
            </a:xfrm>
            <a:prstGeom prst="rect">
              <a:avLst/>
            </a:prstGeom>
            <a:solidFill>
              <a:srgbClr val="80808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22 kg</a:t>
              </a:r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196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1996" y="1728"/>
              <a:ext cx="796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v=12m/s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1968500"/>
            <a:ext cx="1981200" cy="461698"/>
            <a:chOff x="576" y="2016"/>
            <a:chExt cx="1248" cy="349"/>
          </a:xfrm>
        </p:grpSpPr>
        <p:sp>
          <p:nvSpPr>
            <p:cNvPr id="12296" name="Line 12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710" y="2016"/>
              <a:ext cx="33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s</a:t>
            </a:r>
            <a:r>
              <a:rPr lang="en-US" sz="3600"/>
              <a:t> = .62, </a:t>
            </a:r>
            <a:r>
              <a:rPr lang="en-US" sz="44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k</a:t>
            </a:r>
            <a:r>
              <a:rPr lang="en-US" sz="3600"/>
              <a:t>  = .48</a:t>
            </a:r>
          </a:p>
          <a:p>
            <a:r>
              <a:rPr lang="en-US" sz="4000"/>
              <a:t>A 6.5 kg box accelerates and moves to the right at 3.2 m/s/s, what force must be applied?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3477948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2800"/>
              <a:t>, m = 6.5 kg</a:t>
            </a:r>
          </a:p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(.48)(6.5 kg)(9.8 N/kg) = 30.576 N</a:t>
            </a:r>
          </a:p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&lt; F - 30.576 N &gt; = (6.5 kg)(3.2 ms</a:t>
            </a:r>
            <a:r>
              <a:rPr lang="en-US" sz="2800" baseline="30000"/>
              <a:t>-2</a:t>
            </a:r>
            <a:r>
              <a:rPr lang="en-US" sz="2800"/>
              <a:t>), F = 51.376 = 51 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48763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51 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62400" y="2637898"/>
            <a:ext cx="3048000" cy="461698"/>
            <a:chOff x="2496" y="1994"/>
            <a:chExt cx="1920" cy="349"/>
          </a:xfrm>
        </p:grpSpPr>
        <p:sp>
          <p:nvSpPr>
            <p:cNvPr id="13331" name="Line 12"/>
            <p:cNvSpPr>
              <a:spLocks noChangeShapeType="1"/>
            </p:cNvSpPr>
            <p:nvPr/>
          </p:nvSpPr>
          <p:spPr bwMode="auto">
            <a:xfrm>
              <a:off x="2496" y="2304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3590" y="1994"/>
              <a:ext cx="516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 = ?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2667000"/>
            <a:ext cx="1981200" cy="461698"/>
            <a:chOff x="576" y="2016"/>
            <a:chExt cx="1248" cy="349"/>
          </a:xfrm>
        </p:grpSpPr>
        <p:sp>
          <p:nvSpPr>
            <p:cNvPr id="13329" name="Line 15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Text Box 16"/>
            <p:cNvSpPr txBox="1">
              <a:spLocks noChangeArrowheads="1"/>
            </p:cNvSpPr>
            <p:nvPr/>
          </p:nvSpPr>
          <p:spPr bwMode="auto">
            <a:xfrm>
              <a:off x="710" y="2016"/>
              <a:ext cx="33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2286000"/>
            <a:ext cx="9144000" cy="1016000"/>
            <a:chOff x="0" y="1728"/>
            <a:chExt cx="5760" cy="768"/>
          </a:xfrm>
        </p:grpSpPr>
        <p:sp>
          <p:nvSpPr>
            <p:cNvPr id="13321" name="Line 17"/>
            <p:cNvSpPr>
              <a:spLocks noChangeShapeType="1"/>
            </p:cNvSpPr>
            <p:nvPr/>
          </p:nvSpPr>
          <p:spPr bwMode="auto">
            <a:xfrm>
              <a:off x="2736" y="206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2" name="Group 19"/>
            <p:cNvGrpSpPr>
              <a:grpSpLocks/>
            </p:cNvGrpSpPr>
            <p:nvPr/>
          </p:nvGrpSpPr>
          <p:grpSpPr bwMode="auto">
            <a:xfrm>
              <a:off x="0" y="1728"/>
              <a:ext cx="5760" cy="768"/>
              <a:chOff x="0" y="1728"/>
              <a:chExt cx="5760" cy="768"/>
            </a:xfrm>
          </p:grpSpPr>
          <p:grpSp>
            <p:nvGrpSpPr>
              <p:cNvPr id="13323" name="Group 6"/>
              <p:cNvGrpSpPr>
                <a:grpSpLocks/>
              </p:cNvGrpSpPr>
              <p:nvPr/>
            </p:nvGrpSpPr>
            <p:grpSpPr bwMode="auto">
              <a:xfrm>
                <a:off x="0" y="1728"/>
                <a:ext cx="5760" cy="768"/>
                <a:chOff x="0" y="1728"/>
                <a:chExt cx="5760" cy="768"/>
              </a:xfrm>
            </p:grpSpPr>
            <p:sp>
              <p:nvSpPr>
                <p:cNvPr id="13325" name="Line 7"/>
                <p:cNvSpPr>
                  <a:spLocks noChangeShapeType="1"/>
                </p:cNvSpPr>
                <p:nvPr/>
              </p:nvSpPr>
              <p:spPr bwMode="auto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2149"/>
                  <a:ext cx="672" cy="336"/>
                </a:xfrm>
                <a:prstGeom prst="rect">
                  <a:avLst/>
                </a:prstGeom>
                <a:solidFill>
                  <a:srgbClr val="808080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6.5 kg</a:t>
                  </a:r>
                </a:p>
              </p:txBody>
            </p:sp>
            <p:sp>
              <p:nvSpPr>
                <p:cNvPr id="13327" name="Line 9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96" y="1728"/>
                  <a:ext cx="213" cy="349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13324" name="Text Box 18"/>
              <p:cNvSpPr txBox="1">
                <a:spLocks noChangeArrowheads="1"/>
              </p:cNvSpPr>
              <p:nvPr/>
            </p:nvSpPr>
            <p:spPr bwMode="auto">
              <a:xfrm>
                <a:off x="2726" y="1754"/>
                <a:ext cx="1033" cy="34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 = 3.2 ms</a:t>
                </a:r>
                <a:r>
                  <a:rPr lang="en-US" baseline="30000"/>
                  <a:t>-2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 = .62, </a:t>
            </a:r>
            <a:r>
              <a:rPr lang="en-US" sz="40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  = .48</a:t>
            </a:r>
          </a:p>
          <a:p>
            <a:r>
              <a:rPr lang="en-US" sz="3200"/>
              <a:t>A 22 kg block is sliding on a level surface initially at 12 m/s stops in 2.1 seconds.  What external force is acting on it besides friction?? 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376084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v = u + at, v = 0, u = 12 m/s, t = 2.1 s, a = -5.7143 ms</a:t>
            </a:r>
            <a:r>
              <a:rPr lang="en-US" baseline="30000"/>
              <a:t>-2</a:t>
            </a:r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, 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 = mg, </a:t>
            </a:r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mg</a:t>
            </a:r>
            <a:endParaRPr lang="en-US" sz="3200"/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(.48)(22 kg)(9.8 N/kg) = 103.488 N</a:t>
            </a:r>
          </a:p>
          <a:p>
            <a:pPr eaLnBrk="0" hangingPunct="0"/>
            <a:r>
              <a:rPr lang="en-US"/>
              <a:t>F = ma</a:t>
            </a:r>
          </a:p>
          <a:p>
            <a:pPr eaLnBrk="0" hangingPunct="0"/>
            <a:r>
              <a:rPr lang="en-US"/>
              <a:t>&lt; -103.488 N + F&gt; = (22 kg)(-5.7143 ms</a:t>
            </a:r>
            <a:r>
              <a:rPr lang="en-US" baseline="30000"/>
              <a:t>-2</a:t>
            </a:r>
            <a:r>
              <a:rPr lang="en-US"/>
              <a:t>), F = -22 N (left)</a:t>
            </a:r>
            <a:endParaRPr lang="en-US" baseline="300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2731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-22 N (to the left)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9000"/>
            <a:ext cx="9144000" cy="1016000"/>
            <a:chOff x="0" y="1728"/>
            <a:chExt cx="5760" cy="768"/>
          </a:xfrm>
        </p:grpSpPr>
        <p:sp>
          <p:nvSpPr>
            <p:cNvPr id="14349" name="Line 7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8"/>
            <p:cNvSpPr>
              <a:spLocks noChangeArrowheads="1"/>
            </p:cNvSpPr>
            <p:nvPr/>
          </p:nvSpPr>
          <p:spPr bwMode="auto">
            <a:xfrm>
              <a:off x="1824" y="2149"/>
              <a:ext cx="672" cy="336"/>
            </a:xfrm>
            <a:prstGeom prst="rect">
              <a:avLst/>
            </a:prstGeom>
            <a:solidFill>
              <a:srgbClr val="80808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22 kg</a:t>
              </a:r>
            </a:p>
          </p:txBody>
        </p:sp>
        <p:sp>
          <p:nvSpPr>
            <p:cNvPr id="14351" name="Line 9"/>
            <p:cNvSpPr>
              <a:spLocks noChangeShapeType="1"/>
            </p:cNvSpPr>
            <p:nvPr/>
          </p:nvSpPr>
          <p:spPr bwMode="auto">
            <a:xfrm>
              <a:off x="196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 Box 10"/>
            <p:cNvSpPr txBox="1">
              <a:spLocks noChangeArrowheads="1"/>
            </p:cNvSpPr>
            <p:nvPr/>
          </p:nvSpPr>
          <p:spPr bwMode="auto">
            <a:xfrm>
              <a:off x="1996" y="1728"/>
              <a:ext cx="796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v=12m/s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2540000"/>
            <a:ext cx="1981200" cy="461698"/>
            <a:chOff x="576" y="2016"/>
            <a:chExt cx="1248" cy="349"/>
          </a:xfrm>
        </p:grpSpPr>
        <p:sp>
          <p:nvSpPr>
            <p:cNvPr id="14347" name="Line 12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710" y="2016"/>
              <a:ext cx="33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114800" y="2413000"/>
            <a:ext cx="1295400" cy="508000"/>
            <a:chOff x="3120" y="1824"/>
            <a:chExt cx="816" cy="384"/>
          </a:xfrm>
        </p:grpSpPr>
        <p:sp>
          <p:nvSpPr>
            <p:cNvPr id="14345" name="Text Box 14"/>
            <p:cNvSpPr txBox="1">
              <a:spLocks noChangeArrowheads="1"/>
            </p:cNvSpPr>
            <p:nvPr/>
          </p:nvSpPr>
          <p:spPr bwMode="auto">
            <a:xfrm>
              <a:off x="3328" y="1824"/>
              <a:ext cx="516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 = ?</a:t>
              </a:r>
            </a:p>
          </p:txBody>
        </p:sp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>
              <a:off x="3120" y="220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 = .62, </a:t>
            </a:r>
            <a:r>
              <a:rPr lang="en-US" sz="40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  = .48</a:t>
            </a:r>
          </a:p>
          <a:p>
            <a:r>
              <a:rPr lang="en-US" sz="3600"/>
              <a:t>A force of 35 N in the direction of motion accelerates a block at 1.2 m/s/s in the same direction  What is the mass of the block?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302000"/>
            <a:ext cx="8686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, 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 = mg, </a:t>
            </a:r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mg</a:t>
            </a:r>
            <a:endParaRPr lang="en-US" sz="3200"/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(.48)m(9.8 ms</a:t>
            </a:r>
            <a:r>
              <a:rPr lang="en-US" baseline="30000"/>
              <a:t>-2</a:t>
            </a:r>
            <a:r>
              <a:rPr lang="en-US"/>
              <a:t>) = m(4.704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F = ma</a:t>
            </a:r>
          </a:p>
          <a:p>
            <a:pPr eaLnBrk="0" hangingPunct="0"/>
            <a:r>
              <a:rPr lang="en-US"/>
              <a:t>&lt; 35 N - m(4.704 ms</a:t>
            </a:r>
            <a:r>
              <a:rPr lang="en-US" baseline="30000"/>
              <a:t>-2</a:t>
            </a:r>
            <a:r>
              <a:rPr lang="en-US"/>
              <a:t>) &gt; = m(1.2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35 N = m(4.704 ms</a:t>
            </a:r>
            <a:r>
              <a:rPr lang="en-US" baseline="30000"/>
              <a:t>-2</a:t>
            </a:r>
            <a:r>
              <a:rPr lang="en-US"/>
              <a:t>) + m(1.2 ms</a:t>
            </a:r>
            <a:r>
              <a:rPr lang="en-US" baseline="30000"/>
              <a:t>-2</a:t>
            </a:r>
            <a:r>
              <a:rPr lang="en-US"/>
              <a:t>) = m(4.704 ms</a:t>
            </a:r>
            <a:r>
              <a:rPr lang="en-US" baseline="30000"/>
              <a:t>-2</a:t>
            </a:r>
            <a:r>
              <a:rPr lang="en-US"/>
              <a:t> + 1.2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m = (35 N)/(5.904 ms</a:t>
            </a:r>
            <a:r>
              <a:rPr lang="en-US" baseline="30000"/>
              <a:t>-2</a:t>
            </a:r>
            <a:r>
              <a:rPr lang="en-US"/>
              <a:t>) = 5.928 kg = 5.9 kg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56938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5.9 kg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62400" y="2540003"/>
            <a:ext cx="3048000" cy="461698"/>
            <a:chOff x="2496" y="1994"/>
            <a:chExt cx="1920" cy="349"/>
          </a:xfrm>
        </p:grpSpPr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>
              <a:off x="2496" y="2304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Text Box 13"/>
            <p:cNvSpPr txBox="1">
              <a:spLocks noChangeArrowheads="1"/>
            </p:cNvSpPr>
            <p:nvPr/>
          </p:nvSpPr>
          <p:spPr bwMode="auto">
            <a:xfrm>
              <a:off x="3590" y="1994"/>
              <a:ext cx="49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 N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2540000"/>
            <a:ext cx="1981200" cy="461698"/>
            <a:chOff x="576" y="2016"/>
            <a:chExt cx="1248" cy="349"/>
          </a:xfrm>
        </p:grpSpPr>
        <p:sp>
          <p:nvSpPr>
            <p:cNvPr id="15376" name="Line 15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16"/>
            <p:cNvSpPr txBox="1">
              <a:spLocks noChangeArrowheads="1"/>
            </p:cNvSpPr>
            <p:nvPr/>
          </p:nvSpPr>
          <p:spPr bwMode="auto">
            <a:xfrm>
              <a:off x="710" y="2016"/>
              <a:ext cx="33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2095500"/>
            <a:ext cx="9144000" cy="1079500"/>
            <a:chOff x="0" y="1584"/>
            <a:chExt cx="5760" cy="816"/>
          </a:xfrm>
        </p:grpSpPr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0" y="1632"/>
              <a:ext cx="5760" cy="768"/>
              <a:chOff x="0" y="1728"/>
              <a:chExt cx="5760" cy="768"/>
            </a:xfrm>
          </p:grpSpPr>
          <p:sp>
            <p:nvSpPr>
              <p:cNvPr id="15372" name="Line 7"/>
              <p:cNvSpPr>
                <a:spLocks noChangeShapeType="1"/>
              </p:cNvSpPr>
              <p:nvPr/>
            </p:nvSpPr>
            <p:spPr bwMode="auto">
              <a:xfrm>
                <a:off x="0" y="2496"/>
                <a:ext cx="576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Rectangle 8"/>
              <p:cNvSpPr>
                <a:spLocks noChangeArrowheads="1"/>
              </p:cNvSpPr>
              <p:nvPr/>
            </p:nvSpPr>
            <p:spPr bwMode="auto">
              <a:xfrm>
                <a:off x="1824" y="2149"/>
                <a:ext cx="672" cy="336"/>
              </a:xfrm>
              <a:prstGeom prst="rect">
                <a:avLst/>
              </a:prstGeom>
              <a:solidFill>
                <a:srgbClr val="808080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</a:t>
                </a:r>
              </a:p>
            </p:txBody>
          </p:sp>
          <p:sp>
            <p:nvSpPr>
              <p:cNvPr id="15374" name="Line 9"/>
              <p:cNvSpPr>
                <a:spLocks noChangeShapeType="1"/>
              </p:cNvSpPr>
              <p:nvPr/>
            </p:nvSpPr>
            <p:spPr bwMode="auto">
              <a:xfrm>
                <a:off x="1968" y="2016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Text Box 10"/>
              <p:cNvSpPr txBox="1">
                <a:spLocks noChangeArrowheads="1"/>
              </p:cNvSpPr>
              <p:nvPr/>
            </p:nvSpPr>
            <p:spPr bwMode="auto">
              <a:xfrm>
                <a:off x="1996" y="1728"/>
                <a:ext cx="213" cy="34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</p:grpSp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2630" y="1584"/>
              <a:ext cx="1033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 = 1.2 ms</a:t>
              </a:r>
              <a:r>
                <a:rPr lang="en-US" baseline="30000"/>
                <a:t>-2</a:t>
              </a:r>
            </a:p>
          </p:txBody>
        </p:sp>
        <p:sp>
          <p:nvSpPr>
            <p:cNvPr id="15371" name="Line 18"/>
            <p:cNvSpPr>
              <a:spLocks noChangeShapeType="1"/>
            </p:cNvSpPr>
            <p:nvPr/>
          </p:nvSpPr>
          <p:spPr bwMode="auto">
            <a:xfrm>
              <a:off x="2736" y="2064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2057400" y="494771"/>
            <a:ext cx="3308919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F</a:t>
            </a:r>
            <a:r>
              <a:rPr lang="en-US" sz="8000" baseline="-25000"/>
              <a:t>f</a:t>
            </a:r>
            <a:r>
              <a:rPr lang="en-US" sz="8000"/>
              <a:t> = </a:t>
            </a:r>
            <a:r>
              <a:rPr lang="en-US" sz="8000">
                <a:sym typeface="BR Symbol" pitchFamily="18" charset="2"/>
              </a:rPr>
              <a:t>μ</a:t>
            </a:r>
            <a:r>
              <a:rPr lang="en-US" sz="8000"/>
              <a:t>R</a:t>
            </a:r>
            <a:endParaRPr lang="en-US" sz="8000" baseline="-250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8926" y="1333500"/>
            <a:ext cx="2378075" cy="1371865"/>
            <a:chOff x="182" y="1008"/>
            <a:chExt cx="1498" cy="1037"/>
          </a:xfrm>
        </p:grpSpPr>
        <p:sp>
          <p:nvSpPr>
            <p:cNvPr id="4110" name="Text Box 10"/>
            <p:cNvSpPr txBox="1">
              <a:spLocks noChangeArrowheads="1"/>
            </p:cNvSpPr>
            <p:nvPr/>
          </p:nvSpPr>
          <p:spPr bwMode="auto">
            <a:xfrm>
              <a:off x="182" y="1324"/>
              <a:ext cx="1498" cy="72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Force of Friction in N</a:t>
              </a:r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 flipV="1">
              <a:off x="1008" y="1008"/>
              <a:ext cx="38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0" y="1460500"/>
            <a:ext cx="3581400" cy="4328584"/>
            <a:chOff x="480" y="1104"/>
            <a:chExt cx="2256" cy="3272"/>
          </a:xfrm>
        </p:grpSpPr>
        <p:sp>
          <p:nvSpPr>
            <p:cNvPr id="4108" name="Text Box 11"/>
            <p:cNvSpPr txBox="1">
              <a:spLocks noChangeArrowheads="1"/>
            </p:cNvSpPr>
            <p:nvPr/>
          </p:nvSpPr>
          <p:spPr bwMode="auto">
            <a:xfrm>
              <a:off x="480" y="2352"/>
              <a:ext cx="2064" cy="20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Coefficient of Friction.</a:t>
              </a:r>
            </a:p>
            <a:p>
              <a:r>
                <a:rPr lang="en-US" sz="2800"/>
                <a:t>  0 </a:t>
              </a:r>
              <a:r>
                <a:rPr lang="en-US" sz="2800" u="sng"/>
                <a:t>&lt;</a:t>
              </a:r>
              <a:r>
                <a:rPr lang="en-US" sz="2800"/>
                <a:t> </a:t>
              </a:r>
              <a:r>
                <a:rPr lang="en-US" sz="2800">
                  <a:sym typeface="BR Symbol" pitchFamily="18" charset="2"/>
                </a:rPr>
                <a:t>μ </a:t>
              </a:r>
              <a:r>
                <a:rPr lang="en-US" sz="2800" u="sng">
                  <a:sym typeface="BR Symbol" pitchFamily="18" charset="2"/>
                </a:rPr>
                <a:t>&lt;</a:t>
              </a:r>
              <a:r>
                <a:rPr lang="en-US" sz="2800">
                  <a:sym typeface="BR Symbol" pitchFamily="18" charset="2"/>
                </a:rPr>
                <a:t> 1</a:t>
              </a:r>
              <a:endParaRPr lang="en-US" sz="2800"/>
            </a:p>
            <a:p>
              <a:r>
                <a:rPr lang="en-US" sz="2800"/>
                <a:t>(Specific to a surface) - in your book (Table 4-2)</a:t>
              </a:r>
            </a:p>
          </p:txBody>
        </p:sp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 flipV="1">
              <a:off x="1152" y="1104"/>
              <a:ext cx="1584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95800" y="1397000"/>
            <a:ext cx="4191000" cy="2083594"/>
            <a:chOff x="3120" y="1056"/>
            <a:chExt cx="2640" cy="1575"/>
          </a:xfrm>
        </p:grpSpPr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120" y="1584"/>
              <a:ext cx="2640" cy="10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Reaction Force - Force exerted by a surface to maintain its integrity (F</a:t>
              </a:r>
              <a:r>
                <a:rPr lang="en-US" sz="2800" baseline="-25000"/>
                <a:t>N</a:t>
              </a:r>
              <a:r>
                <a:rPr lang="en-US" sz="2800"/>
                <a:t>)</a:t>
              </a:r>
            </a:p>
          </p:txBody>
        </p:sp>
        <p:sp>
          <p:nvSpPr>
            <p:cNvPr id="4107" name="Line 18"/>
            <p:cNvSpPr>
              <a:spLocks noChangeShapeType="1"/>
            </p:cNvSpPr>
            <p:nvPr/>
          </p:nvSpPr>
          <p:spPr bwMode="auto">
            <a:xfrm flipV="1">
              <a:off x="3312" y="105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08526" y="3238500"/>
            <a:ext cx="4470400" cy="2337594"/>
            <a:chOff x="4708525" y="3886201"/>
            <a:chExt cx="4470400" cy="2805113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708525" y="3886201"/>
              <a:ext cx="4470400" cy="2805113"/>
              <a:chOff x="2966" y="2448"/>
              <a:chExt cx="2816" cy="1767"/>
            </a:xfrm>
          </p:grpSpPr>
          <p:pic>
            <p:nvPicPr>
              <p:cNvPr id="4104" name="Picture 12"/>
              <p:cNvPicPr>
                <a:picLocks noChangeAspect="1" noChangeArrowheads="1"/>
              </p:cNvPicPr>
              <p:nvPr/>
            </p:nvPicPr>
            <p:blipFill>
              <a:blip r:embed="rId3"/>
              <a:srcRect l="20000" t="20000" r="20000" b="20000"/>
              <a:stretch>
                <a:fillRect/>
              </a:stretch>
            </p:blipFill>
            <p:spPr bwMode="auto">
              <a:xfrm>
                <a:off x="3024" y="2448"/>
                <a:ext cx="2400" cy="137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</p:pic>
          <p:sp>
            <p:nvSpPr>
              <p:cNvPr id="4105" name="Text Box 20"/>
              <p:cNvSpPr txBox="1">
                <a:spLocks noChangeArrowheads="1"/>
              </p:cNvSpPr>
              <p:nvPr/>
            </p:nvSpPr>
            <p:spPr bwMode="auto">
              <a:xfrm>
                <a:off x="2966" y="3866"/>
                <a:ext cx="2816" cy="34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Usually the weight (level surfaces)</a:t>
                </a:r>
              </a:p>
            </p:txBody>
          </p:sp>
        </p:grpSp>
        <p:sp>
          <p:nvSpPr>
            <p:cNvPr id="4103" name="TextBox 14"/>
            <p:cNvSpPr txBox="1">
              <a:spLocks noChangeArrowheads="1"/>
            </p:cNvSpPr>
            <p:nvPr/>
          </p:nvSpPr>
          <p:spPr bwMode="auto">
            <a:xfrm>
              <a:off x="6781800" y="4038601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/>
          <a:stretch>
            <a:fillRect/>
          </a:stretch>
        </p:blipFill>
        <p:spPr bwMode="auto">
          <a:xfrm>
            <a:off x="228600" y="190500"/>
            <a:ext cx="68580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9926" y="4246563"/>
            <a:ext cx="67489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These are approximate</a:t>
            </a:r>
          </a:p>
          <a:p>
            <a:r>
              <a:rPr lang="en-US" sz="2800"/>
              <a:t>What’s up with the two columns?</a:t>
            </a:r>
          </a:p>
          <a:p>
            <a:r>
              <a:rPr lang="en-US" sz="2800"/>
              <a:t>How are they related </a:t>
            </a:r>
            <a:r>
              <a:rPr lang="en-US" sz="1800"/>
              <a:t>(one bigger = demo with force probe)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086600" y="415396"/>
            <a:ext cx="204414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IB calls kinetic</a:t>
            </a:r>
          </a:p>
          <a:p>
            <a:r>
              <a:rPr lang="en-US"/>
              <a:t>“dynamic”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254000"/>
            <a:ext cx="8077200" cy="52116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/>
              <a:t>D</a:t>
            </a:r>
            <a:r>
              <a:rPr lang="en-US" dirty="0"/>
              <a:t>ynamic Friction - Force needed to keep it going at a constant velocity.  (AKA Kinetic friction)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F</a:t>
            </a:r>
            <a:r>
              <a:rPr lang="en-US" dirty="0"/>
              <a:t> = </a:t>
            </a:r>
            <a:r>
              <a:rPr lang="en-US" dirty="0" err="1">
                <a:sym typeface="BR Symbol" pitchFamily="18" charset="2"/>
              </a:rPr>
              <a:t>μ</a:t>
            </a:r>
            <a:r>
              <a:rPr lang="en-US" baseline="-25000" dirty="0" err="1">
                <a:sym typeface="BR Symbol" pitchFamily="18" charset="2"/>
              </a:rPr>
              <a:t>d</a:t>
            </a:r>
            <a:r>
              <a:rPr lang="en-US" dirty="0" err="1"/>
              <a:t>R</a:t>
            </a:r>
            <a:endParaRPr lang="en-US" baseline="-25000" dirty="0"/>
          </a:p>
          <a:p>
            <a:pPr lvl="1"/>
            <a:r>
              <a:rPr lang="en-US" dirty="0"/>
              <a:t>Always in opposition to velocity (direction it is sliding)</a:t>
            </a:r>
          </a:p>
          <a:p>
            <a:pPr lvl="1"/>
            <a:r>
              <a:rPr lang="en-US" sz="1600" dirty="0"/>
              <a:t>(Demo, example calculation)</a:t>
            </a:r>
          </a:p>
          <a:p>
            <a:pPr lvl="1"/>
            <a:endParaRPr lang="en-US" dirty="0"/>
          </a:p>
          <a:p>
            <a:r>
              <a:rPr lang="en-US" sz="3200" b="1" u="sng" dirty="0"/>
              <a:t>St</a:t>
            </a:r>
            <a:r>
              <a:rPr lang="en-US" dirty="0"/>
              <a:t>atic Friction - Force needed to </a:t>
            </a:r>
            <a:r>
              <a:rPr lang="en-US" sz="3200" b="1" u="sng" dirty="0"/>
              <a:t>st</a:t>
            </a:r>
            <a:r>
              <a:rPr lang="en-US" dirty="0"/>
              <a:t>art motion.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F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</a:t>
            </a:r>
            <a:r>
              <a:rPr lang="en-US" dirty="0" err="1">
                <a:sym typeface="BR Symbol" pitchFamily="18" charset="2"/>
              </a:rPr>
              <a:t>μ</a:t>
            </a:r>
            <a:r>
              <a:rPr lang="en-US" baseline="-25000" dirty="0" err="1">
                <a:sym typeface="BR Symbol" pitchFamily="18" charset="2"/>
              </a:rPr>
              <a:t>s</a:t>
            </a:r>
            <a:r>
              <a:rPr lang="en-US" dirty="0" err="1"/>
              <a:t>R</a:t>
            </a:r>
            <a:endParaRPr lang="en-US" baseline="-25000" dirty="0"/>
          </a:p>
          <a:p>
            <a:pPr lvl="1"/>
            <a:r>
              <a:rPr lang="en-US" dirty="0"/>
              <a:t>Keeps the object from moving if it can.</a:t>
            </a:r>
          </a:p>
          <a:p>
            <a:pPr lvl="1"/>
            <a:r>
              <a:rPr lang="en-US" dirty="0"/>
              <a:t>Only relevant when object is stationary.</a:t>
            </a:r>
          </a:p>
          <a:p>
            <a:pPr lvl="1"/>
            <a:r>
              <a:rPr lang="en-US" dirty="0"/>
              <a:t>Always in opposition to applied force.</a:t>
            </a:r>
          </a:p>
          <a:p>
            <a:pPr lvl="1"/>
            <a:r>
              <a:rPr lang="en-US" dirty="0"/>
              <a:t>Calculated value is a </a:t>
            </a:r>
            <a:r>
              <a:rPr lang="en-US" u="sng" dirty="0"/>
              <a:t>maximum</a:t>
            </a:r>
          </a:p>
          <a:p>
            <a:pPr lvl="1"/>
            <a:r>
              <a:rPr lang="en-US" sz="1600" dirty="0"/>
              <a:t>(Demo, example calculation, examples of less than maximum)</a:t>
            </a:r>
          </a:p>
          <a:p>
            <a:pPr lvl="1"/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44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/>
              <a:t>a) What are the dynamic and maximum static forces of friction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b</a:t>
            </a:r>
            <a:r>
              <a:rPr lang="en-US" dirty="0"/>
              <a:t>) if it is at rest and you exert a force of 12.0 N sideways on it what happens?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) if it is at rest and you exert a force of 35.0 N to the right on it, what is the acceleration of the block?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54000"/>
            <a:ext cx="86868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 smtClean="0"/>
              <a:t>d</a:t>
            </a:r>
            <a:r>
              <a:rPr lang="en-US" dirty="0"/>
              <a:t>) If it is sliding to the right and you exert a force of 7.50 N to the left, what is the acceleration of the block?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57150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1" y="5080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1947</Words>
  <Application>Microsoft Office PowerPoint</Application>
  <PresentationFormat>On-screen Show (16:10)</PresentationFormat>
  <Paragraphs>176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153</cp:revision>
  <dcterms:created xsi:type="dcterms:W3CDTF">2012-11-03T20:49:32Z</dcterms:created>
  <dcterms:modified xsi:type="dcterms:W3CDTF">2014-11-10T22:10:44Z</dcterms:modified>
</cp:coreProperties>
</file>