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Default Extension="jpeg" ContentType="image/jpeg"/>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s/slide6.xml" ContentType="application/vnd.openxmlformats-officedocument.presentationml.slide+xml"/>
  <Override PartName="/ppt/slides/slide39.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sldIdLst>
    <p:sldId id="275" r:id="rId2"/>
    <p:sldId id="289" r:id="rId3"/>
    <p:sldId id="290" r:id="rId4"/>
    <p:sldId id="276" r:id="rId5"/>
    <p:sldId id="291" r:id="rId6"/>
    <p:sldId id="292" r:id="rId7"/>
    <p:sldId id="293" r:id="rId8"/>
    <p:sldId id="294" r:id="rId9"/>
    <p:sldId id="277" r:id="rId10"/>
    <p:sldId id="295" r:id="rId11"/>
    <p:sldId id="278" r:id="rId12"/>
    <p:sldId id="297" r:id="rId13"/>
    <p:sldId id="298" r:id="rId14"/>
    <p:sldId id="279" r:id="rId15"/>
    <p:sldId id="299" r:id="rId16"/>
    <p:sldId id="300" r:id="rId17"/>
    <p:sldId id="301" r:id="rId18"/>
    <p:sldId id="302" r:id="rId19"/>
    <p:sldId id="303" r:id="rId20"/>
    <p:sldId id="280" r:id="rId21"/>
    <p:sldId id="304" r:id="rId22"/>
    <p:sldId id="305" r:id="rId23"/>
    <p:sldId id="306" r:id="rId24"/>
    <p:sldId id="307" r:id="rId25"/>
    <p:sldId id="308" r:id="rId26"/>
    <p:sldId id="281" r:id="rId27"/>
    <p:sldId id="309" r:id="rId28"/>
    <p:sldId id="310" r:id="rId29"/>
    <p:sldId id="311" r:id="rId30"/>
    <p:sldId id="282" r:id="rId31"/>
    <p:sldId id="312" r:id="rId32"/>
    <p:sldId id="313" r:id="rId33"/>
    <p:sldId id="314" r:id="rId34"/>
    <p:sldId id="283" r:id="rId35"/>
    <p:sldId id="284" r:id="rId36"/>
    <p:sldId id="285" r:id="rId37"/>
    <p:sldId id="286" r:id="rId38"/>
    <p:sldId id="287" r:id="rId39"/>
    <p:sldId id="288" r:id="rId40"/>
  </p:sldIdLst>
  <p:sldSz cx="9144000" cy="5715000" type="screen16x1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snapToGrid="0" snapToObjects="1">
      <p:cViewPr varScale="1">
        <p:scale>
          <a:sx n="111" d="100"/>
          <a:sy n="111" d="100"/>
        </p:scale>
        <p:origin x="-256" y="-96"/>
      </p:cViewPr>
      <p:guideLst>
        <p:guide orient="horz" pos="180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printerSettings" Target="printerSettings/printerSettings1.bin"/><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0B1BFFEE-3A6F-6F49-873B-D82749247E1B}" type="datetime1">
              <a:rPr lang="en-US"/>
              <a:pPr/>
              <a:t>11/9/13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63A0FA1-028D-1D42-8460-1E1B031CF1D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14F395C-EF55-9749-B80B-311ED3304759}" type="datetime1">
              <a:rPr lang="en-US"/>
              <a:pPr/>
              <a:t>11/9/13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25AA517-E436-D045-A443-247DD20E4C0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406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406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E40A3E3-03EA-6F48-B421-5B235939AC38}" type="datetime1">
              <a:rPr lang="en-US"/>
              <a:pPr/>
              <a:t>11/9/13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4E13334-F644-DC4A-A942-A4CCEF46F5D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DD62BF0-825D-D24B-96AD-BE7B343CA090}" type="datetime1">
              <a:rPr lang="en-US"/>
              <a:pPr/>
              <a:t>11/9/13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018DFAF-D8FC-DF41-B0E3-570A6A1ED11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DF5392DE-18C6-5342-BBDB-4F3C86FD9D90}" type="datetime1">
              <a:rPr lang="en-US"/>
              <a:pPr/>
              <a:t>11/9/13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D96E340-B71A-424D-B607-F4146496906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A8EA6777-52B5-6F49-8120-083236B532B6}" type="datetime1">
              <a:rPr lang="en-US"/>
              <a:pPr/>
              <a:t>11/9/13</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9C2A667D-2D95-ED48-9714-A6FF762A8D7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C5B97789-6EB2-2144-A1F9-140D9789FE5D}" type="datetime1">
              <a:rPr lang="en-US"/>
              <a:pPr/>
              <a:t>11/9/13</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16DFA089-49D8-2D4A-BBB8-5A547E488E3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FD465339-4E5D-4744-BF49-E57218540063}" type="datetime1">
              <a:rPr lang="en-US"/>
              <a:pPr/>
              <a:t>11/9/13</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AEB4CE64-733E-DE4C-82AA-3EE605B1189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575DD96F-F294-4C40-AFFE-26BA09F4D0B7}" type="datetime1">
              <a:rPr lang="en-US"/>
              <a:pPr/>
              <a:t>11/9/13</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9D4F08C9-140F-6447-943A-9D89ADC4A4B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0D620BE7-C7C4-B84A-9945-FBCCEA435535}" type="datetime1">
              <a:rPr lang="en-US"/>
              <a:pPr/>
              <a:t>11/9/13</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E63B370B-6EDC-2549-93AA-AC4C3E212F3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E15AB3DF-A84E-3B4E-974C-C6A145C60B4F}" type="datetime1">
              <a:rPr lang="en-US"/>
              <a:pPr/>
              <a:t>11/9/13</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9F080DF-795E-E94E-8747-B439FC9FF5B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5297488"/>
            <a:ext cx="2133600" cy="303212"/>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fld id="{BFF653E4-212C-AA40-86C0-9F77D0C3A60C}" type="datetime1">
              <a:rPr lang="en-US"/>
              <a:pPr/>
              <a:t>11/9/13</a:t>
            </a:fld>
            <a:endParaRPr lang="en-US"/>
          </a:p>
        </p:txBody>
      </p:sp>
      <p:sp>
        <p:nvSpPr>
          <p:cNvPr id="5" name="Footer Placeholder 4"/>
          <p:cNvSpPr>
            <a:spLocks noGrp="1"/>
          </p:cNvSpPr>
          <p:nvPr>
            <p:ph type="ftr" sz="quarter" idx="3"/>
          </p:nvPr>
        </p:nvSpPr>
        <p:spPr>
          <a:xfrm>
            <a:off x="3124200" y="5297488"/>
            <a:ext cx="2895600" cy="303212"/>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defRPr>
            </a:lvl1pPr>
          </a:lstStyle>
          <a:p>
            <a:endParaRPr lang="en-US"/>
          </a:p>
        </p:txBody>
      </p:sp>
      <p:sp>
        <p:nvSpPr>
          <p:cNvPr id="6" name="Slide Number Placeholder 5"/>
          <p:cNvSpPr>
            <a:spLocks noGrp="1"/>
          </p:cNvSpPr>
          <p:nvPr>
            <p:ph type="sldNum" sz="quarter" idx="4"/>
          </p:nvPr>
        </p:nvSpPr>
        <p:spPr>
          <a:xfrm>
            <a:off x="6553200" y="5297488"/>
            <a:ext cx="2133600" cy="303212"/>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fld id="{79EA4E2B-0640-A84C-83C4-A14484888FB3}" type="slidenum">
              <a:rPr lang="en-US"/>
              <a:pPr/>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defTabSz="457200" rtl="0" fontAlgn="base">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1200328"/>
          </a:xfrm>
          <a:prstGeom prst="rect">
            <a:avLst/>
          </a:prstGeom>
          <a:noFill/>
          <a:ln w="9525">
            <a:noFill/>
            <a:miter lim="800000"/>
            <a:headEnd/>
            <a:tailEnd/>
          </a:ln>
        </p:spPr>
        <p:txBody>
          <a:bodyPr>
            <a:prstTxWarp prst="textNoShape">
              <a:avLst/>
            </a:prstTxWarp>
            <a:spAutoFit/>
          </a:bodyPr>
          <a:lstStyle/>
          <a:p>
            <a:r>
              <a:rPr lang="en-US" sz="2400" dirty="0" smtClean="0"/>
              <a:t>1a. A 2.15 kg block of wood is on a frictionless inclined plane that makes an angle of 35.0</a:t>
            </a:r>
            <a:r>
              <a:rPr lang="en-US" sz="2400" baseline="30000" dirty="0" smtClean="0"/>
              <a:t>o</a:t>
            </a:r>
            <a:r>
              <a:rPr lang="en-US" sz="2400" dirty="0" smtClean="0"/>
              <a:t> with the horizontal.  a) Find F</a:t>
            </a:r>
            <a:r>
              <a:rPr lang="en-US" sz="2400" baseline="-25000" dirty="0" smtClean="0"/>
              <a:t>||</a:t>
            </a:r>
            <a:r>
              <a:rPr lang="en-US" sz="2400" dirty="0" smtClean="0"/>
              <a:t>, and </a:t>
            </a:r>
            <a:r>
              <a:rPr lang="en-US" sz="2400" dirty="0" err="1" smtClean="0"/>
              <a:t>F</a:t>
            </a:r>
            <a:r>
              <a:rPr lang="en-US" sz="2400" baseline="-25000" dirty="0" err="1" smtClean="0"/>
              <a:t>perp</a:t>
            </a:r>
            <a:endParaRPr lang="en-US" sz="2400" dirty="0" smtClean="0"/>
          </a:p>
          <a:p>
            <a:endParaRPr lang="en-US" sz="2400" dirty="0">
              <a:latin typeface="Calibri" charset="0"/>
            </a:endParaRPr>
          </a:p>
        </p:txBody>
      </p:sp>
      <p:sp>
        <p:nvSpPr>
          <p:cNvPr id="13315" name="TextBox 4"/>
          <p:cNvSpPr txBox="1">
            <a:spLocks noChangeArrowheads="1"/>
          </p:cNvSpPr>
          <p:nvPr/>
        </p:nvSpPr>
        <p:spPr bwMode="auto">
          <a:xfrm>
            <a:off x="571500" y="5011738"/>
            <a:ext cx="2528457" cy="461665"/>
          </a:xfrm>
          <a:prstGeom prst="rect">
            <a:avLst/>
          </a:prstGeom>
          <a:noFill/>
          <a:ln w="9525">
            <a:noFill/>
            <a:miter lim="800000"/>
            <a:headEnd/>
            <a:tailEnd/>
          </a:ln>
        </p:spPr>
        <p:txBody>
          <a:bodyPr wrap="none">
            <a:prstTxWarp prst="textNoShape">
              <a:avLst/>
            </a:prstTxWarp>
            <a:spAutoFit/>
          </a:bodyPr>
          <a:lstStyle/>
          <a:p>
            <a:r>
              <a:rPr lang="en-US" sz="2400" dirty="0" smtClean="0"/>
              <a:t>a) 12.1 N, 17.3 N</a:t>
            </a:r>
          </a:p>
          <a:p>
            <a:endParaRPr lang="en-US" sz="2400" dirty="0">
              <a:latin typeface="Calibri" charset="0"/>
            </a:endParaRPr>
          </a:p>
        </p:txBody>
      </p:sp>
      <p:grpSp>
        <p:nvGrpSpPr>
          <p:cNvPr id="9" name="Group 8"/>
          <p:cNvGrpSpPr/>
          <p:nvPr/>
        </p:nvGrpSpPr>
        <p:grpSpPr>
          <a:xfrm rot="19595844">
            <a:off x="-106098" y="2580523"/>
            <a:ext cx="3969932" cy="562304"/>
            <a:chOff x="1487295" y="3400100"/>
            <a:chExt cx="3969932" cy="562304"/>
          </a:xfrm>
        </p:grpSpPr>
        <p:sp>
          <p:nvSpPr>
            <p:cNvPr id="5" name="Line 6"/>
            <p:cNvSpPr>
              <a:spLocks noChangeShapeType="1"/>
            </p:cNvSpPr>
            <p:nvPr/>
          </p:nvSpPr>
          <p:spPr bwMode="auto">
            <a:xfrm>
              <a:off x="1487295" y="3962404"/>
              <a:ext cx="3969932" cy="0"/>
            </a:xfrm>
            <a:prstGeom prst="line">
              <a:avLst/>
            </a:prstGeom>
            <a:noFill/>
            <a:ln w="76200">
              <a:solidFill>
                <a:schemeClr val="tx1"/>
              </a:solidFill>
              <a:round/>
              <a:headEnd/>
              <a:tailEnd/>
            </a:ln>
          </p:spPr>
          <p:txBody>
            <a:bodyPr>
              <a:prstTxWarp prst="textNoShape">
                <a:avLst/>
              </a:prstTxWarp>
            </a:bodyPr>
            <a:lstStyle/>
            <a:p>
              <a:endParaRPr lang="en-US"/>
            </a:p>
          </p:txBody>
        </p:sp>
        <p:sp>
          <p:nvSpPr>
            <p:cNvPr id="6" name="Rectangle 7"/>
            <p:cNvSpPr>
              <a:spLocks noChangeArrowheads="1"/>
            </p:cNvSpPr>
            <p:nvPr/>
          </p:nvSpPr>
          <p:spPr bwMode="auto">
            <a:xfrm>
              <a:off x="2895600" y="3400100"/>
              <a:ext cx="1066800" cy="533400"/>
            </a:xfrm>
            <a:prstGeom prst="rect">
              <a:avLst/>
            </a:prstGeom>
            <a:solidFill>
              <a:srgbClr val="808080"/>
            </a:solidFill>
            <a:ln w="38100">
              <a:noFill/>
              <a:miter lim="800000"/>
              <a:headEnd/>
              <a:tailEnd/>
            </a:ln>
          </p:spPr>
          <p:txBody>
            <a:bodyPr wrap="none" anchor="ctr">
              <a:prstTxWarp prst="textNoShape">
                <a:avLst/>
              </a:prstTxWarp>
            </a:bodyPr>
            <a:lstStyle/>
            <a:p>
              <a:pPr algn="ctr"/>
              <a:r>
                <a:rPr lang="en-US" dirty="0" smtClean="0"/>
                <a:t>2.15 </a:t>
              </a:r>
              <a:r>
                <a:rPr lang="en-US" dirty="0"/>
                <a:t>kg</a:t>
              </a:r>
            </a:p>
          </p:txBody>
        </p:sp>
      </p:grpSp>
      <p:cxnSp>
        <p:nvCxnSpPr>
          <p:cNvPr id="11" name="Straight Connector 10"/>
          <p:cNvCxnSpPr/>
          <p:nvPr/>
        </p:nvCxnSpPr>
        <p:spPr>
          <a:xfrm>
            <a:off x="376551" y="4189148"/>
            <a:ext cx="1522599" cy="100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1631216"/>
          </a:xfrm>
          <a:prstGeom prst="rect">
            <a:avLst/>
          </a:prstGeom>
          <a:noFill/>
          <a:ln w="9525">
            <a:noFill/>
            <a:miter lim="800000"/>
            <a:headEnd/>
            <a:tailEnd/>
          </a:ln>
        </p:spPr>
        <p:txBody>
          <a:bodyPr>
            <a:prstTxWarp prst="textNoShape">
              <a:avLst/>
            </a:prstTxWarp>
            <a:spAutoFit/>
          </a:bodyPr>
          <a:lstStyle/>
          <a:p>
            <a:r>
              <a:rPr lang="en-US" sz="2000" dirty="0" smtClean="0"/>
              <a:t>3bc. A block of Spam is on a frictionless inclined plane that makes an angle of 35</a:t>
            </a:r>
            <a:r>
              <a:rPr lang="en-US" sz="2000" baseline="30000" dirty="0" smtClean="0"/>
              <a:t>o</a:t>
            </a:r>
            <a:r>
              <a:rPr lang="en-US" sz="2000" dirty="0" smtClean="0"/>
              <a:t> with the horizontal. If the Spam is given a velocity of 5.0 </a:t>
            </a:r>
            <a:r>
              <a:rPr lang="en-US" sz="2000" dirty="0" err="1" smtClean="0"/>
              <a:t>m/s</a:t>
            </a:r>
            <a:r>
              <a:rPr lang="en-US" sz="2000" dirty="0" smtClean="0"/>
              <a:t> up the plane, </a:t>
            </a:r>
            <a:r>
              <a:rPr lang="en-US" sz="2000" dirty="0" err="1" smtClean="0"/>
              <a:t>b</a:t>
            </a:r>
            <a:r>
              <a:rPr lang="en-US" sz="2000" dirty="0" smtClean="0"/>
              <a:t>) how far up the plane will the block slide before coming back down? </a:t>
            </a:r>
            <a:r>
              <a:rPr lang="en-US" sz="2000" dirty="0" err="1" smtClean="0"/>
              <a:t>c</a:t>
            </a:r>
            <a:r>
              <a:rPr lang="en-US" sz="2000" dirty="0" smtClean="0"/>
              <a:t>) what time will it take for the block to come back down to where it was released?</a:t>
            </a:r>
          </a:p>
          <a:p>
            <a:endParaRPr lang="en-US" sz="2000" dirty="0" smtClean="0"/>
          </a:p>
        </p:txBody>
      </p:sp>
      <p:sp>
        <p:nvSpPr>
          <p:cNvPr id="13315" name="TextBox 4"/>
          <p:cNvSpPr txBox="1">
            <a:spLocks noChangeArrowheads="1"/>
          </p:cNvSpPr>
          <p:nvPr/>
        </p:nvSpPr>
        <p:spPr bwMode="auto">
          <a:xfrm>
            <a:off x="571500" y="5011738"/>
            <a:ext cx="3220803" cy="461665"/>
          </a:xfrm>
          <a:prstGeom prst="rect">
            <a:avLst/>
          </a:prstGeom>
          <a:noFill/>
          <a:ln w="9525">
            <a:noFill/>
            <a:miter lim="800000"/>
            <a:headEnd/>
            <a:tailEnd/>
          </a:ln>
        </p:spPr>
        <p:txBody>
          <a:bodyPr wrap="none">
            <a:prstTxWarp prst="textNoShape">
              <a:avLst/>
            </a:prstTxWarp>
            <a:spAutoFit/>
          </a:bodyPr>
          <a:lstStyle/>
          <a:p>
            <a:r>
              <a:rPr lang="en-US" sz="2400" dirty="0" err="1" smtClean="0"/>
              <a:t>b</a:t>
            </a:r>
            <a:r>
              <a:rPr lang="en-US" sz="2400" dirty="0" smtClean="0"/>
              <a:t>) +2.2 </a:t>
            </a:r>
            <a:r>
              <a:rPr lang="en-US" sz="2400" dirty="0" err="1" smtClean="0"/>
              <a:t>m</a:t>
            </a:r>
            <a:r>
              <a:rPr lang="en-US" sz="2400" dirty="0" smtClean="0"/>
              <a:t> (up) </a:t>
            </a:r>
            <a:r>
              <a:rPr lang="en-US" sz="2400" dirty="0" err="1" smtClean="0"/>
              <a:t>c</a:t>
            </a:r>
            <a:r>
              <a:rPr lang="en-US" sz="2400" dirty="0" smtClean="0"/>
              <a:t>) 1.8 </a:t>
            </a:r>
            <a:r>
              <a:rPr lang="en-US" sz="2400" dirty="0" err="1" smtClean="0"/>
              <a:t>s</a:t>
            </a:r>
            <a:endParaRPr lang="en-US" sz="2400" dirty="0" smtClean="0"/>
          </a:p>
          <a:p>
            <a:endParaRPr lang="en-US" sz="2400" dirty="0">
              <a:latin typeface="Calibri" charset="0"/>
            </a:endParaRPr>
          </a:p>
        </p:txBody>
      </p:sp>
      <p:graphicFrame>
        <p:nvGraphicFramePr>
          <p:cNvPr id="4" name="Table 3"/>
          <p:cNvGraphicFramePr>
            <a:graphicFrameLocks noGrp="1"/>
          </p:cNvGraphicFramePr>
          <p:nvPr/>
        </p:nvGraphicFramePr>
        <p:xfrm>
          <a:off x="7778750" y="5295603"/>
          <a:ext cx="698500" cy="177800"/>
        </p:xfrm>
        <a:graphic>
          <a:graphicData uri="http://schemas.openxmlformats.org/drawingml/2006/table">
            <a:tbl>
              <a:tblPr/>
              <a:tblGrid>
                <a:gridCol w="698500"/>
              </a:tblGrid>
              <a:tr h="152400">
                <a:tc>
                  <a:txBody>
                    <a:bodyPr/>
                    <a:lstStyle/>
                    <a:p>
                      <a:pPr algn="r" fontAlgn="b"/>
                      <a:r>
                        <a:rPr lang="en-US" sz="1000" b="0" i="0" u="none" strike="noStrike" dirty="0">
                          <a:latin typeface="Arial"/>
                        </a:rPr>
                        <a:t>5.6268</a:t>
                      </a:r>
                    </a:p>
                  </a:txBody>
                  <a:tcPr marL="12700" marR="12700" marT="12700" marB="0" anchor="b">
                    <a:lnL>
                      <a:noFill/>
                    </a:lnL>
                    <a:lnR>
                      <a:noFill/>
                    </a:lnR>
                    <a:lnT>
                      <a:noFill/>
                    </a:lnT>
                    <a:lnB>
                      <a:noFill/>
                    </a:lnB>
                  </a:tcPr>
                </a:tc>
              </a:tr>
            </a:tbl>
          </a:graphicData>
        </a:graphic>
      </p:graphicFrame>
      <p:grpSp>
        <p:nvGrpSpPr>
          <p:cNvPr id="5" name="Group 4"/>
          <p:cNvGrpSpPr/>
          <p:nvPr/>
        </p:nvGrpSpPr>
        <p:grpSpPr>
          <a:xfrm rot="19595844">
            <a:off x="-106098" y="2580523"/>
            <a:ext cx="3969932" cy="562304"/>
            <a:chOff x="1487295" y="3400100"/>
            <a:chExt cx="3969932" cy="562304"/>
          </a:xfrm>
        </p:grpSpPr>
        <p:sp>
          <p:nvSpPr>
            <p:cNvPr id="6" name="Line 6"/>
            <p:cNvSpPr>
              <a:spLocks noChangeShapeType="1"/>
            </p:cNvSpPr>
            <p:nvPr/>
          </p:nvSpPr>
          <p:spPr bwMode="auto">
            <a:xfrm>
              <a:off x="1487295" y="3962404"/>
              <a:ext cx="3969932" cy="0"/>
            </a:xfrm>
            <a:prstGeom prst="line">
              <a:avLst/>
            </a:prstGeom>
            <a:noFill/>
            <a:ln w="76200">
              <a:solidFill>
                <a:schemeClr val="tx1"/>
              </a:solidFill>
              <a:round/>
              <a:headEnd/>
              <a:tailEnd/>
            </a:ln>
          </p:spPr>
          <p:txBody>
            <a:bodyPr>
              <a:prstTxWarp prst="textNoShape">
                <a:avLst/>
              </a:prstTxWarp>
            </a:bodyPr>
            <a:lstStyle/>
            <a:p>
              <a:endParaRPr lang="en-US"/>
            </a:p>
          </p:txBody>
        </p:sp>
        <p:sp>
          <p:nvSpPr>
            <p:cNvPr id="7" name="Rectangle 6"/>
            <p:cNvSpPr>
              <a:spLocks noChangeArrowheads="1"/>
            </p:cNvSpPr>
            <p:nvPr/>
          </p:nvSpPr>
          <p:spPr bwMode="auto">
            <a:xfrm>
              <a:off x="2895600" y="3400100"/>
              <a:ext cx="1066800" cy="533400"/>
            </a:xfrm>
            <a:prstGeom prst="rect">
              <a:avLst/>
            </a:prstGeom>
            <a:solidFill>
              <a:srgbClr val="808080"/>
            </a:solidFill>
            <a:ln w="38100">
              <a:noFill/>
              <a:miter lim="800000"/>
              <a:headEnd/>
              <a:tailEnd/>
            </a:ln>
          </p:spPr>
          <p:txBody>
            <a:bodyPr wrap="none" anchor="ctr">
              <a:prstTxWarp prst="textNoShape">
                <a:avLst/>
              </a:prstTxWarp>
            </a:bodyPr>
            <a:lstStyle/>
            <a:p>
              <a:pPr algn="ctr"/>
              <a:r>
                <a:rPr lang="en-US" dirty="0" smtClean="0"/>
                <a:t>SPAM</a:t>
              </a:r>
              <a:endParaRPr lang="en-US" dirty="0"/>
            </a:p>
          </p:txBody>
        </p:sp>
      </p:grpSp>
      <p:cxnSp>
        <p:nvCxnSpPr>
          <p:cNvPr id="8" name="Straight Connector 7"/>
          <p:cNvCxnSpPr/>
          <p:nvPr/>
        </p:nvCxnSpPr>
        <p:spPr>
          <a:xfrm>
            <a:off x="376551" y="4189148"/>
            <a:ext cx="1522599" cy="100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1938992"/>
          </a:xfrm>
          <a:prstGeom prst="rect">
            <a:avLst/>
          </a:prstGeom>
          <a:noFill/>
          <a:ln w="9525">
            <a:noFill/>
            <a:miter lim="800000"/>
            <a:headEnd/>
            <a:tailEnd/>
          </a:ln>
        </p:spPr>
        <p:txBody>
          <a:bodyPr>
            <a:prstTxWarp prst="textNoShape">
              <a:avLst/>
            </a:prstTxWarp>
            <a:spAutoFit/>
          </a:bodyPr>
          <a:lstStyle/>
          <a:p>
            <a:r>
              <a:rPr lang="en-US" sz="2000" dirty="0" smtClean="0"/>
              <a:t>4a. A thing is on a frictionless 3.2 </a:t>
            </a:r>
            <a:r>
              <a:rPr lang="en-US" sz="2000" dirty="0" err="1" smtClean="0"/>
              <a:t>m</a:t>
            </a:r>
            <a:r>
              <a:rPr lang="en-US" sz="2000" dirty="0" smtClean="0"/>
              <a:t> long inclined plane that makes an angle of 47</a:t>
            </a:r>
            <a:r>
              <a:rPr lang="en-US" sz="2000" baseline="30000" dirty="0" smtClean="0"/>
              <a:t>o</a:t>
            </a:r>
            <a:r>
              <a:rPr lang="en-US" sz="2000" dirty="0" smtClean="0"/>
              <a:t> with the horizontal.  a) If the thing is released on the plane, what will be its acceleration down the plane?  </a:t>
            </a:r>
            <a:r>
              <a:rPr lang="en-US" sz="2000" dirty="0" err="1" smtClean="0"/>
              <a:t>b</a:t>
            </a:r>
            <a:r>
              <a:rPr lang="en-US" sz="2000" dirty="0" smtClean="0"/>
              <a:t>) What time will it take to slide down the plane if it is released at the top from rest?  </a:t>
            </a:r>
          </a:p>
          <a:p>
            <a:endParaRPr lang="en-US" sz="2000" dirty="0" smtClean="0"/>
          </a:p>
          <a:p>
            <a:endParaRPr lang="en-US" sz="2000" dirty="0">
              <a:latin typeface="Calibri" charset="0"/>
            </a:endParaRPr>
          </a:p>
        </p:txBody>
      </p:sp>
      <p:sp>
        <p:nvSpPr>
          <p:cNvPr id="13315" name="TextBox 4"/>
          <p:cNvSpPr txBox="1">
            <a:spLocks noChangeArrowheads="1"/>
          </p:cNvSpPr>
          <p:nvPr/>
        </p:nvSpPr>
        <p:spPr bwMode="auto">
          <a:xfrm>
            <a:off x="571500" y="5011738"/>
            <a:ext cx="2465063" cy="400110"/>
          </a:xfrm>
          <a:prstGeom prst="rect">
            <a:avLst/>
          </a:prstGeom>
          <a:noFill/>
          <a:ln w="9525">
            <a:noFill/>
            <a:miter lim="800000"/>
            <a:headEnd/>
            <a:tailEnd/>
          </a:ln>
        </p:spPr>
        <p:txBody>
          <a:bodyPr wrap="none">
            <a:prstTxWarp prst="textNoShape">
              <a:avLst/>
            </a:prstTxWarp>
            <a:spAutoFit/>
          </a:bodyPr>
          <a:lstStyle/>
          <a:p>
            <a:r>
              <a:rPr lang="en-US" sz="2000" dirty="0" smtClean="0"/>
              <a:t>a) -7.2 </a:t>
            </a:r>
            <a:r>
              <a:rPr lang="en-US" sz="2000" dirty="0" err="1" smtClean="0"/>
              <a:t>m/s/s</a:t>
            </a:r>
            <a:r>
              <a:rPr lang="en-US" sz="2000" dirty="0" smtClean="0"/>
              <a:t> (down)</a:t>
            </a:r>
          </a:p>
          <a:p>
            <a:endParaRPr lang="en-US" sz="2000" dirty="0">
              <a:latin typeface="Calibri" charset="0"/>
            </a:endParaRPr>
          </a:p>
        </p:txBody>
      </p:sp>
      <p:grpSp>
        <p:nvGrpSpPr>
          <p:cNvPr id="4" name="Group 3"/>
          <p:cNvGrpSpPr/>
          <p:nvPr/>
        </p:nvGrpSpPr>
        <p:grpSpPr>
          <a:xfrm rot="18865532">
            <a:off x="-106098" y="2580523"/>
            <a:ext cx="3969932" cy="562304"/>
            <a:chOff x="1487295" y="3400100"/>
            <a:chExt cx="3969932" cy="562304"/>
          </a:xfrm>
        </p:grpSpPr>
        <p:sp>
          <p:nvSpPr>
            <p:cNvPr id="5" name="Line 6"/>
            <p:cNvSpPr>
              <a:spLocks noChangeShapeType="1"/>
            </p:cNvSpPr>
            <p:nvPr/>
          </p:nvSpPr>
          <p:spPr bwMode="auto">
            <a:xfrm>
              <a:off x="1487295" y="3962404"/>
              <a:ext cx="3969932" cy="0"/>
            </a:xfrm>
            <a:prstGeom prst="line">
              <a:avLst/>
            </a:prstGeom>
            <a:noFill/>
            <a:ln w="76200">
              <a:solidFill>
                <a:schemeClr val="tx1"/>
              </a:solidFill>
              <a:round/>
              <a:headEnd/>
              <a:tailEnd/>
            </a:ln>
          </p:spPr>
          <p:txBody>
            <a:bodyPr>
              <a:prstTxWarp prst="textNoShape">
                <a:avLst/>
              </a:prstTxWarp>
            </a:bodyPr>
            <a:lstStyle/>
            <a:p>
              <a:endParaRPr lang="en-US"/>
            </a:p>
          </p:txBody>
        </p:sp>
        <p:sp>
          <p:nvSpPr>
            <p:cNvPr id="6" name="Rectangle 7"/>
            <p:cNvSpPr>
              <a:spLocks noChangeArrowheads="1"/>
            </p:cNvSpPr>
            <p:nvPr/>
          </p:nvSpPr>
          <p:spPr bwMode="auto">
            <a:xfrm>
              <a:off x="2895600" y="3400100"/>
              <a:ext cx="1066800" cy="533400"/>
            </a:xfrm>
            <a:prstGeom prst="rect">
              <a:avLst/>
            </a:prstGeom>
            <a:solidFill>
              <a:srgbClr val="808080"/>
            </a:solidFill>
            <a:ln w="38100">
              <a:noFill/>
              <a:miter lim="800000"/>
              <a:headEnd/>
              <a:tailEnd/>
            </a:ln>
          </p:spPr>
          <p:txBody>
            <a:bodyPr wrap="none" anchor="ctr">
              <a:prstTxWarp prst="textNoShape">
                <a:avLst/>
              </a:prstTxWarp>
            </a:bodyPr>
            <a:lstStyle/>
            <a:p>
              <a:pPr algn="ctr"/>
              <a:r>
                <a:rPr lang="en-US" dirty="0" smtClean="0"/>
                <a:t>thing</a:t>
              </a:r>
              <a:endParaRPr lang="en-US" dirty="0"/>
            </a:p>
          </p:txBody>
        </p:sp>
      </p:grpSp>
      <p:cxnSp>
        <p:nvCxnSpPr>
          <p:cNvPr id="7" name="Straight Connector 6"/>
          <p:cNvCxnSpPr/>
          <p:nvPr/>
        </p:nvCxnSpPr>
        <p:spPr>
          <a:xfrm>
            <a:off x="758924" y="4476061"/>
            <a:ext cx="1522599" cy="100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1323439"/>
          </a:xfrm>
          <a:prstGeom prst="rect">
            <a:avLst/>
          </a:prstGeom>
          <a:noFill/>
          <a:ln w="9525">
            <a:noFill/>
            <a:miter lim="800000"/>
            <a:headEnd/>
            <a:tailEnd/>
          </a:ln>
        </p:spPr>
        <p:txBody>
          <a:bodyPr>
            <a:prstTxWarp prst="textNoShape">
              <a:avLst/>
            </a:prstTxWarp>
            <a:spAutoFit/>
          </a:bodyPr>
          <a:lstStyle/>
          <a:p>
            <a:r>
              <a:rPr lang="en-US" sz="2000" dirty="0" smtClean="0"/>
              <a:t>4b. A thing is on a frictionless 3.2 </a:t>
            </a:r>
            <a:r>
              <a:rPr lang="en-US" sz="2000" dirty="0" err="1" smtClean="0"/>
              <a:t>m</a:t>
            </a:r>
            <a:r>
              <a:rPr lang="en-US" sz="2000" dirty="0" smtClean="0"/>
              <a:t> long inclined plane that makes an angle of 47</a:t>
            </a:r>
            <a:r>
              <a:rPr lang="en-US" sz="2000" baseline="30000" dirty="0" smtClean="0"/>
              <a:t>o</a:t>
            </a:r>
            <a:r>
              <a:rPr lang="en-US" sz="2000" dirty="0" smtClean="0"/>
              <a:t> with the horizontal. </a:t>
            </a:r>
            <a:r>
              <a:rPr lang="en-US" sz="2000" dirty="0" err="1" smtClean="0"/>
              <a:t>b</a:t>
            </a:r>
            <a:r>
              <a:rPr lang="en-US" sz="2000" dirty="0" smtClean="0"/>
              <a:t>) What time will it take to slide down the plane if it is released at the top from rest?  </a:t>
            </a:r>
          </a:p>
          <a:p>
            <a:endParaRPr lang="en-US" sz="2000" dirty="0" smtClean="0"/>
          </a:p>
          <a:p>
            <a:endParaRPr lang="en-US" sz="2000" dirty="0">
              <a:latin typeface="Calibri" charset="0"/>
            </a:endParaRPr>
          </a:p>
        </p:txBody>
      </p:sp>
      <p:sp>
        <p:nvSpPr>
          <p:cNvPr id="13315" name="TextBox 4"/>
          <p:cNvSpPr txBox="1">
            <a:spLocks noChangeArrowheads="1"/>
          </p:cNvSpPr>
          <p:nvPr/>
        </p:nvSpPr>
        <p:spPr bwMode="auto">
          <a:xfrm>
            <a:off x="571500" y="5011738"/>
            <a:ext cx="1040018" cy="400110"/>
          </a:xfrm>
          <a:prstGeom prst="rect">
            <a:avLst/>
          </a:prstGeom>
          <a:noFill/>
          <a:ln w="9525">
            <a:noFill/>
            <a:miter lim="800000"/>
            <a:headEnd/>
            <a:tailEnd/>
          </a:ln>
        </p:spPr>
        <p:txBody>
          <a:bodyPr wrap="none">
            <a:prstTxWarp prst="textNoShape">
              <a:avLst/>
            </a:prstTxWarp>
            <a:spAutoFit/>
          </a:bodyPr>
          <a:lstStyle/>
          <a:p>
            <a:r>
              <a:rPr lang="en-US" sz="2000" dirty="0" err="1" smtClean="0"/>
              <a:t>b</a:t>
            </a:r>
            <a:r>
              <a:rPr lang="en-US" sz="2000" dirty="0" smtClean="0"/>
              <a:t>) .94 </a:t>
            </a:r>
            <a:r>
              <a:rPr lang="en-US" sz="2000" dirty="0" err="1" smtClean="0"/>
              <a:t>s</a:t>
            </a:r>
            <a:endParaRPr lang="en-US" sz="2000" dirty="0" smtClean="0"/>
          </a:p>
          <a:p>
            <a:endParaRPr lang="en-US" sz="2000" dirty="0">
              <a:latin typeface="Calibri" charset="0"/>
            </a:endParaRPr>
          </a:p>
        </p:txBody>
      </p:sp>
      <p:grpSp>
        <p:nvGrpSpPr>
          <p:cNvPr id="4" name="Group 3"/>
          <p:cNvGrpSpPr/>
          <p:nvPr/>
        </p:nvGrpSpPr>
        <p:grpSpPr>
          <a:xfrm rot="18865532">
            <a:off x="-106098" y="2580523"/>
            <a:ext cx="3969932" cy="562304"/>
            <a:chOff x="1487295" y="3400100"/>
            <a:chExt cx="3969932" cy="562304"/>
          </a:xfrm>
        </p:grpSpPr>
        <p:sp>
          <p:nvSpPr>
            <p:cNvPr id="5" name="Line 6"/>
            <p:cNvSpPr>
              <a:spLocks noChangeShapeType="1"/>
            </p:cNvSpPr>
            <p:nvPr/>
          </p:nvSpPr>
          <p:spPr bwMode="auto">
            <a:xfrm>
              <a:off x="1487295" y="3962404"/>
              <a:ext cx="3969932" cy="0"/>
            </a:xfrm>
            <a:prstGeom prst="line">
              <a:avLst/>
            </a:prstGeom>
            <a:noFill/>
            <a:ln w="76200">
              <a:solidFill>
                <a:schemeClr val="tx1"/>
              </a:solidFill>
              <a:round/>
              <a:headEnd/>
              <a:tailEnd/>
            </a:ln>
          </p:spPr>
          <p:txBody>
            <a:bodyPr>
              <a:prstTxWarp prst="textNoShape">
                <a:avLst/>
              </a:prstTxWarp>
            </a:bodyPr>
            <a:lstStyle/>
            <a:p>
              <a:endParaRPr lang="en-US"/>
            </a:p>
          </p:txBody>
        </p:sp>
        <p:sp>
          <p:nvSpPr>
            <p:cNvPr id="6" name="Rectangle 7"/>
            <p:cNvSpPr>
              <a:spLocks noChangeArrowheads="1"/>
            </p:cNvSpPr>
            <p:nvPr/>
          </p:nvSpPr>
          <p:spPr bwMode="auto">
            <a:xfrm>
              <a:off x="2895600" y="3400100"/>
              <a:ext cx="1066800" cy="533400"/>
            </a:xfrm>
            <a:prstGeom prst="rect">
              <a:avLst/>
            </a:prstGeom>
            <a:solidFill>
              <a:srgbClr val="808080"/>
            </a:solidFill>
            <a:ln w="38100">
              <a:noFill/>
              <a:miter lim="800000"/>
              <a:headEnd/>
              <a:tailEnd/>
            </a:ln>
          </p:spPr>
          <p:txBody>
            <a:bodyPr wrap="none" anchor="ctr">
              <a:prstTxWarp prst="textNoShape">
                <a:avLst/>
              </a:prstTxWarp>
            </a:bodyPr>
            <a:lstStyle/>
            <a:p>
              <a:pPr algn="ctr"/>
              <a:r>
                <a:rPr lang="en-US" dirty="0" smtClean="0"/>
                <a:t>thing</a:t>
              </a:r>
              <a:endParaRPr lang="en-US" dirty="0"/>
            </a:p>
          </p:txBody>
        </p:sp>
      </p:grpSp>
      <p:cxnSp>
        <p:nvCxnSpPr>
          <p:cNvPr id="7" name="Straight Connector 6"/>
          <p:cNvCxnSpPr/>
          <p:nvPr/>
        </p:nvCxnSpPr>
        <p:spPr>
          <a:xfrm>
            <a:off x="758924" y="4476061"/>
            <a:ext cx="1522599" cy="100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1323439"/>
          </a:xfrm>
          <a:prstGeom prst="rect">
            <a:avLst/>
          </a:prstGeom>
          <a:noFill/>
          <a:ln w="9525">
            <a:noFill/>
            <a:miter lim="800000"/>
            <a:headEnd/>
            <a:tailEnd/>
          </a:ln>
        </p:spPr>
        <p:txBody>
          <a:bodyPr>
            <a:prstTxWarp prst="textNoShape">
              <a:avLst/>
            </a:prstTxWarp>
            <a:spAutoFit/>
          </a:bodyPr>
          <a:lstStyle/>
          <a:p>
            <a:r>
              <a:rPr lang="en-US" sz="2000" dirty="0" smtClean="0"/>
              <a:t>5a. A 5.00 kg block of wood is on an inclined plane that makes an angle of 32.0</a:t>
            </a:r>
            <a:r>
              <a:rPr lang="en-US" sz="2000" baseline="30000" dirty="0" smtClean="0"/>
              <a:t>o</a:t>
            </a:r>
            <a:r>
              <a:rPr lang="en-US" sz="2000" dirty="0" smtClean="0"/>
              <a:t> with the horizontal.  There is a static coefficient of friction of .670 and a kinetic of .340 between the block and the plane.  a) Find F</a:t>
            </a:r>
            <a:r>
              <a:rPr lang="en-US" sz="2000" baseline="-25000" dirty="0" smtClean="0"/>
              <a:t>||</a:t>
            </a:r>
            <a:r>
              <a:rPr lang="en-US" sz="2000" dirty="0" smtClean="0"/>
              <a:t>, </a:t>
            </a:r>
            <a:r>
              <a:rPr lang="en-US" sz="2000" dirty="0" err="1" smtClean="0"/>
              <a:t>F</a:t>
            </a:r>
            <a:r>
              <a:rPr lang="en-US" sz="2000" baseline="-25000" dirty="0" err="1" smtClean="0"/>
              <a:t>perp</a:t>
            </a:r>
            <a:r>
              <a:rPr lang="en-US" sz="2000" dirty="0" smtClean="0"/>
              <a:t>, maximum </a:t>
            </a:r>
            <a:r>
              <a:rPr lang="en-US" sz="2000" dirty="0" err="1" smtClean="0"/>
              <a:t>F</a:t>
            </a:r>
            <a:r>
              <a:rPr lang="en-US" sz="2000" baseline="-25000" dirty="0" err="1" smtClean="0"/>
              <a:t>fstatic</a:t>
            </a:r>
            <a:r>
              <a:rPr lang="en-US" sz="2000" dirty="0" smtClean="0"/>
              <a:t>, and </a:t>
            </a:r>
            <a:r>
              <a:rPr lang="en-US" sz="2000" dirty="0" err="1" smtClean="0"/>
              <a:t>F</a:t>
            </a:r>
            <a:r>
              <a:rPr lang="en-US" sz="2000" baseline="-25000" dirty="0" err="1" smtClean="0"/>
              <a:t>fkinetic</a:t>
            </a:r>
            <a:endParaRPr lang="en-US" sz="2000" dirty="0" smtClean="0"/>
          </a:p>
          <a:p>
            <a:endParaRPr lang="en-US" sz="2000" dirty="0">
              <a:latin typeface="Calibri" charset="0"/>
            </a:endParaRPr>
          </a:p>
        </p:txBody>
      </p:sp>
      <p:sp>
        <p:nvSpPr>
          <p:cNvPr id="13315" name="TextBox 4"/>
          <p:cNvSpPr txBox="1">
            <a:spLocks noChangeArrowheads="1"/>
          </p:cNvSpPr>
          <p:nvPr/>
        </p:nvSpPr>
        <p:spPr bwMode="auto">
          <a:xfrm>
            <a:off x="571500" y="5011738"/>
            <a:ext cx="3934190" cy="400110"/>
          </a:xfrm>
          <a:prstGeom prst="rect">
            <a:avLst/>
          </a:prstGeom>
          <a:noFill/>
          <a:ln w="9525">
            <a:noFill/>
            <a:miter lim="800000"/>
            <a:headEnd/>
            <a:tailEnd/>
          </a:ln>
        </p:spPr>
        <p:txBody>
          <a:bodyPr wrap="none">
            <a:prstTxWarp prst="textNoShape">
              <a:avLst/>
            </a:prstTxWarp>
            <a:spAutoFit/>
          </a:bodyPr>
          <a:lstStyle/>
          <a:p>
            <a:r>
              <a:rPr lang="en-US" sz="2000" dirty="0" smtClean="0"/>
              <a:t>a) 26.0 N, 41.6 N, 27.8 N, 14.1 N</a:t>
            </a:r>
            <a:endParaRPr lang="en-US" sz="2000" dirty="0">
              <a:latin typeface="Calibri" charset="0"/>
            </a:endParaRPr>
          </a:p>
        </p:txBody>
      </p:sp>
      <p:grpSp>
        <p:nvGrpSpPr>
          <p:cNvPr id="8" name="Group 7"/>
          <p:cNvGrpSpPr/>
          <p:nvPr/>
        </p:nvGrpSpPr>
        <p:grpSpPr>
          <a:xfrm rot="19743404">
            <a:off x="-106098" y="2580523"/>
            <a:ext cx="3969932" cy="562304"/>
            <a:chOff x="1487295" y="3400100"/>
            <a:chExt cx="3969932" cy="562304"/>
          </a:xfrm>
        </p:grpSpPr>
        <p:sp>
          <p:nvSpPr>
            <p:cNvPr id="9" name="Line 6"/>
            <p:cNvSpPr>
              <a:spLocks noChangeShapeType="1"/>
            </p:cNvSpPr>
            <p:nvPr/>
          </p:nvSpPr>
          <p:spPr bwMode="auto">
            <a:xfrm>
              <a:off x="1487295" y="3962404"/>
              <a:ext cx="3969932" cy="0"/>
            </a:xfrm>
            <a:prstGeom prst="line">
              <a:avLst/>
            </a:prstGeom>
            <a:noFill/>
            <a:ln w="76200">
              <a:solidFill>
                <a:schemeClr val="tx1"/>
              </a:solidFill>
              <a:round/>
              <a:headEnd/>
              <a:tailEnd/>
            </a:ln>
          </p:spPr>
          <p:txBody>
            <a:bodyPr>
              <a:prstTxWarp prst="textNoShape">
                <a:avLst/>
              </a:prstTxWarp>
            </a:bodyPr>
            <a:lstStyle/>
            <a:p>
              <a:endParaRPr lang="en-US"/>
            </a:p>
          </p:txBody>
        </p:sp>
        <p:sp>
          <p:nvSpPr>
            <p:cNvPr id="10" name="Rectangle 9"/>
            <p:cNvSpPr>
              <a:spLocks noChangeArrowheads="1"/>
            </p:cNvSpPr>
            <p:nvPr/>
          </p:nvSpPr>
          <p:spPr bwMode="auto">
            <a:xfrm>
              <a:off x="2895600" y="3400100"/>
              <a:ext cx="1066800" cy="533400"/>
            </a:xfrm>
            <a:prstGeom prst="rect">
              <a:avLst/>
            </a:prstGeom>
            <a:solidFill>
              <a:srgbClr val="808080"/>
            </a:solidFill>
            <a:ln w="38100">
              <a:noFill/>
              <a:miter lim="800000"/>
              <a:headEnd/>
              <a:tailEnd/>
            </a:ln>
          </p:spPr>
          <p:txBody>
            <a:bodyPr wrap="none" anchor="ctr">
              <a:prstTxWarp prst="textNoShape">
                <a:avLst/>
              </a:prstTxWarp>
            </a:bodyPr>
            <a:lstStyle/>
            <a:p>
              <a:pPr algn="ctr"/>
              <a:r>
                <a:rPr lang="en-US" dirty="0" smtClean="0"/>
                <a:t>5.00 kg</a:t>
              </a:r>
              <a:endParaRPr lang="en-US" dirty="0"/>
            </a:p>
          </p:txBody>
        </p:sp>
      </p:grpSp>
      <p:cxnSp>
        <p:nvCxnSpPr>
          <p:cNvPr id="11" name="Straight Connector 10"/>
          <p:cNvCxnSpPr/>
          <p:nvPr/>
        </p:nvCxnSpPr>
        <p:spPr>
          <a:xfrm>
            <a:off x="320973" y="4123461"/>
            <a:ext cx="1522599" cy="100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2246769"/>
          </a:xfrm>
          <a:prstGeom prst="rect">
            <a:avLst/>
          </a:prstGeom>
          <a:noFill/>
          <a:ln w="9525">
            <a:noFill/>
            <a:miter lim="800000"/>
            <a:headEnd/>
            <a:tailEnd/>
          </a:ln>
        </p:spPr>
        <p:txBody>
          <a:bodyPr>
            <a:prstTxWarp prst="textNoShape">
              <a:avLst/>
            </a:prstTxWarp>
            <a:spAutoFit/>
          </a:bodyPr>
          <a:lstStyle/>
          <a:p>
            <a:r>
              <a:rPr lang="en-US" sz="2000" dirty="0" smtClean="0"/>
              <a:t>5b. A 5.00 kg block of wood is on an inclined plane that makes an angle of 32.0</a:t>
            </a:r>
            <a:r>
              <a:rPr lang="en-US" sz="2000" baseline="30000" dirty="0" smtClean="0"/>
              <a:t>o</a:t>
            </a:r>
            <a:r>
              <a:rPr lang="en-US" sz="2000" dirty="0" smtClean="0"/>
              <a:t> with the horizontal.  There is a static coefficient of friction of .670 and a kinetic of .340 between the block and the plane. </a:t>
            </a:r>
            <a:r>
              <a:rPr lang="en-US" sz="2000" dirty="0" err="1" smtClean="0"/>
              <a:t>b</a:t>
            </a:r>
            <a:r>
              <a:rPr lang="en-US" sz="2000" dirty="0" smtClean="0"/>
              <a:t>) If the block is initially at rest on the plane, will it start to slide down the plane all by itself? What is the force of static friction that exists between the plane and the block when the block is at rest on the plane? </a:t>
            </a:r>
          </a:p>
          <a:p>
            <a:endParaRPr lang="en-US" sz="2000" dirty="0">
              <a:latin typeface="Calibri" charset="0"/>
            </a:endParaRPr>
          </a:p>
        </p:txBody>
      </p:sp>
      <p:sp>
        <p:nvSpPr>
          <p:cNvPr id="13315" name="TextBox 4"/>
          <p:cNvSpPr txBox="1">
            <a:spLocks noChangeArrowheads="1"/>
          </p:cNvSpPr>
          <p:nvPr/>
        </p:nvSpPr>
        <p:spPr bwMode="auto">
          <a:xfrm>
            <a:off x="571500" y="5011738"/>
            <a:ext cx="2387167" cy="400110"/>
          </a:xfrm>
          <a:prstGeom prst="rect">
            <a:avLst/>
          </a:prstGeom>
          <a:noFill/>
          <a:ln w="9525">
            <a:noFill/>
            <a:miter lim="800000"/>
            <a:headEnd/>
            <a:tailEnd/>
          </a:ln>
        </p:spPr>
        <p:txBody>
          <a:bodyPr wrap="none">
            <a:prstTxWarp prst="textNoShape">
              <a:avLst/>
            </a:prstTxWarp>
            <a:spAutoFit/>
          </a:bodyPr>
          <a:lstStyle/>
          <a:p>
            <a:r>
              <a:rPr lang="en-US" sz="2000" dirty="0" err="1" smtClean="0"/>
              <a:t>b</a:t>
            </a:r>
            <a:r>
              <a:rPr lang="en-US" sz="2000" dirty="0" smtClean="0"/>
              <a:t>) No, +26.0 N (up)</a:t>
            </a:r>
          </a:p>
          <a:p>
            <a:endParaRPr lang="en-US" sz="2000" dirty="0">
              <a:latin typeface="Calibri" charset="0"/>
            </a:endParaRPr>
          </a:p>
        </p:txBody>
      </p:sp>
      <p:graphicFrame>
        <p:nvGraphicFramePr>
          <p:cNvPr id="4" name="Table 3"/>
          <p:cNvGraphicFramePr>
            <a:graphicFrameLocks noGrp="1"/>
          </p:cNvGraphicFramePr>
          <p:nvPr/>
        </p:nvGraphicFramePr>
        <p:xfrm>
          <a:off x="6007100" y="4700648"/>
          <a:ext cx="2870200" cy="711200"/>
        </p:xfrm>
        <a:graphic>
          <a:graphicData uri="http://schemas.openxmlformats.org/drawingml/2006/table">
            <a:tbl>
              <a:tblPr/>
              <a:tblGrid>
                <a:gridCol w="2171700"/>
                <a:gridCol w="698500"/>
              </a:tblGrid>
              <a:tr h="152400">
                <a:tc>
                  <a:txBody>
                    <a:bodyPr/>
                    <a:lstStyle/>
                    <a:p>
                      <a:pPr algn="r" fontAlgn="b"/>
                      <a:r>
                        <a:rPr lang="en-US" sz="1000" b="0" i="0" u="none" strike="noStrike">
                          <a:latin typeface="Arial"/>
                        </a:rPr>
                        <a:t>Normal force&gt;</a:t>
                      </a:r>
                    </a:p>
                  </a:txBody>
                  <a:tcPr marL="12700" marR="12700" marT="12700" marB="0" anchor="b">
                    <a:lnL>
                      <a:noFill/>
                    </a:lnL>
                    <a:lnR>
                      <a:noFill/>
                    </a:lnR>
                    <a:lnT>
                      <a:noFill/>
                    </a:lnT>
                    <a:lnB>
                      <a:noFill/>
                    </a:lnB>
                  </a:tcPr>
                </a:tc>
                <a:tc>
                  <a:txBody>
                    <a:bodyPr/>
                    <a:lstStyle/>
                    <a:p>
                      <a:pPr algn="r" fontAlgn="b"/>
                      <a:r>
                        <a:rPr lang="en-US" sz="1000" b="0" i="0" u="none" strike="noStrike">
                          <a:latin typeface="Arial"/>
                        </a:rPr>
                        <a:t>41.5968</a:t>
                      </a:r>
                    </a:p>
                  </a:txBody>
                  <a:tcPr marL="12700" marR="12700" marT="12700" marB="0" anchor="b">
                    <a:lnL>
                      <a:noFill/>
                    </a:lnL>
                    <a:lnR>
                      <a:noFill/>
                    </a:lnR>
                    <a:lnT>
                      <a:noFill/>
                    </a:lnT>
                    <a:lnB>
                      <a:noFill/>
                    </a:lnB>
                  </a:tcPr>
                </a:tc>
              </a:tr>
              <a:tr h="152400">
                <a:tc>
                  <a:txBody>
                    <a:bodyPr/>
                    <a:lstStyle/>
                    <a:p>
                      <a:pPr algn="r" fontAlgn="b"/>
                      <a:r>
                        <a:rPr lang="en-US" sz="1000" b="0" i="0" u="none" strike="noStrike">
                          <a:latin typeface="Arial"/>
                        </a:rPr>
                        <a:t>Parallel force&gt;</a:t>
                      </a:r>
                    </a:p>
                  </a:txBody>
                  <a:tcPr marL="12700" marR="12700" marT="12700" marB="0" anchor="b">
                    <a:lnL>
                      <a:noFill/>
                    </a:lnL>
                    <a:lnR>
                      <a:noFill/>
                    </a:lnR>
                    <a:lnT>
                      <a:noFill/>
                    </a:lnT>
                    <a:lnB>
                      <a:noFill/>
                    </a:lnB>
                  </a:tcPr>
                </a:tc>
                <a:tc>
                  <a:txBody>
                    <a:bodyPr/>
                    <a:lstStyle/>
                    <a:p>
                      <a:pPr algn="r" fontAlgn="b"/>
                      <a:r>
                        <a:rPr lang="en-US" sz="1000" b="0" i="0" u="none" strike="noStrike">
                          <a:latin typeface="Arial"/>
                        </a:rPr>
                        <a:t>25.9925</a:t>
                      </a:r>
                    </a:p>
                  </a:txBody>
                  <a:tcPr marL="12700" marR="12700" marT="12700" marB="0" anchor="b">
                    <a:lnL>
                      <a:noFill/>
                    </a:lnL>
                    <a:lnR>
                      <a:noFill/>
                    </a:lnR>
                    <a:lnT>
                      <a:noFill/>
                    </a:lnT>
                    <a:lnB>
                      <a:noFill/>
                    </a:lnB>
                  </a:tcPr>
                </a:tc>
              </a:tr>
              <a:tr h="152400">
                <a:tc>
                  <a:txBody>
                    <a:bodyPr/>
                    <a:lstStyle/>
                    <a:p>
                      <a:pPr algn="r" fontAlgn="b"/>
                      <a:r>
                        <a:rPr lang="en-US" sz="1000" b="0" i="0" u="none" strike="noStrike">
                          <a:latin typeface="Arial"/>
                        </a:rPr>
                        <a:t>Static Friction force&gt;</a:t>
                      </a:r>
                    </a:p>
                  </a:txBody>
                  <a:tcPr marL="12700" marR="12700" marT="12700" marB="0" anchor="b">
                    <a:lnL>
                      <a:noFill/>
                    </a:lnL>
                    <a:lnR>
                      <a:noFill/>
                    </a:lnR>
                    <a:lnT>
                      <a:noFill/>
                    </a:lnT>
                    <a:lnB>
                      <a:noFill/>
                    </a:lnB>
                  </a:tcPr>
                </a:tc>
                <a:tc>
                  <a:txBody>
                    <a:bodyPr/>
                    <a:lstStyle/>
                    <a:p>
                      <a:pPr algn="r" fontAlgn="b"/>
                      <a:r>
                        <a:rPr lang="en-US" sz="1000" b="0" i="0" u="none" strike="noStrike">
                          <a:latin typeface="Arial"/>
                        </a:rPr>
                        <a:t>27.8698</a:t>
                      </a:r>
                    </a:p>
                  </a:txBody>
                  <a:tcPr marL="12700" marR="12700" marT="12700" marB="0" anchor="b">
                    <a:lnL>
                      <a:noFill/>
                    </a:lnL>
                    <a:lnR>
                      <a:noFill/>
                    </a:lnR>
                    <a:lnT>
                      <a:noFill/>
                    </a:lnT>
                    <a:lnB>
                      <a:noFill/>
                    </a:lnB>
                  </a:tcPr>
                </a:tc>
              </a:tr>
              <a:tr h="152400">
                <a:tc>
                  <a:txBody>
                    <a:bodyPr/>
                    <a:lstStyle/>
                    <a:p>
                      <a:pPr algn="r" fontAlgn="b"/>
                      <a:r>
                        <a:rPr lang="en-US" sz="1000" b="0" i="0" u="none" strike="noStrike">
                          <a:latin typeface="Arial"/>
                        </a:rPr>
                        <a:t>Kinetic Friction force&gt;</a:t>
                      </a:r>
                    </a:p>
                  </a:txBody>
                  <a:tcPr marL="12700" marR="12700" marT="12700" marB="0" anchor="b">
                    <a:lnL>
                      <a:noFill/>
                    </a:lnL>
                    <a:lnR>
                      <a:noFill/>
                    </a:lnR>
                    <a:lnT>
                      <a:noFill/>
                    </a:lnT>
                    <a:lnB>
                      <a:noFill/>
                    </a:lnB>
                  </a:tcPr>
                </a:tc>
                <a:tc>
                  <a:txBody>
                    <a:bodyPr/>
                    <a:lstStyle/>
                    <a:p>
                      <a:pPr algn="r" fontAlgn="b"/>
                      <a:r>
                        <a:rPr lang="en-US" sz="1000" b="0" i="0" u="none" strike="noStrike" dirty="0">
                          <a:latin typeface="Arial"/>
                        </a:rPr>
                        <a:t>14.1429</a:t>
                      </a:r>
                    </a:p>
                  </a:txBody>
                  <a:tcPr marL="12700" marR="12700" marT="12700" marB="0" anchor="b">
                    <a:lnL>
                      <a:noFill/>
                    </a:lnL>
                    <a:lnR>
                      <a:noFill/>
                    </a:lnR>
                    <a:lnT>
                      <a:noFill/>
                    </a:lnT>
                    <a:lnB>
                      <a:noFill/>
                    </a:lnB>
                  </a:tcPr>
                </a:tc>
              </a:tr>
            </a:tbl>
          </a:graphicData>
        </a:graphic>
      </p:graphicFrame>
      <p:grpSp>
        <p:nvGrpSpPr>
          <p:cNvPr id="5" name="Group 4"/>
          <p:cNvGrpSpPr/>
          <p:nvPr/>
        </p:nvGrpSpPr>
        <p:grpSpPr>
          <a:xfrm rot="19743404">
            <a:off x="-106098" y="3129691"/>
            <a:ext cx="3969932" cy="562304"/>
            <a:chOff x="1487295" y="3400100"/>
            <a:chExt cx="3969932" cy="562304"/>
          </a:xfrm>
        </p:grpSpPr>
        <p:sp>
          <p:nvSpPr>
            <p:cNvPr id="6" name="Line 6"/>
            <p:cNvSpPr>
              <a:spLocks noChangeShapeType="1"/>
            </p:cNvSpPr>
            <p:nvPr/>
          </p:nvSpPr>
          <p:spPr bwMode="auto">
            <a:xfrm>
              <a:off x="1487295" y="3962404"/>
              <a:ext cx="3969932" cy="0"/>
            </a:xfrm>
            <a:prstGeom prst="line">
              <a:avLst/>
            </a:prstGeom>
            <a:noFill/>
            <a:ln w="76200">
              <a:solidFill>
                <a:schemeClr val="tx1"/>
              </a:solidFill>
              <a:round/>
              <a:headEnd/>
              <a:tailEnd/>
            </a:ln>
          </p:spPr>
          <p:txBody>
            <a:bodyPr>
              <a:prstTxWarp prst="textNoShape">
                <a:avLst/>
              </a:prstTxWarp>
            </a:bodyPr>
            <a:lstStyle/>
            <a:p>
              <a:endParaRPr lang="en-US"/>
            </a:p>
          </p:txBody>
        </p:sp>
        <p:sp>
          <p:nvSpPr>
            <p:cNvPr id="7" name="Rectangle 6"/>
            <p:cNvSpPr>
              <a:spLocks noChangeArrowheads="1"/>
            </p:cNvSpPr>
            <p:nvPr/>
          </p:nvSpPr>
          <p:spPr bwMode="auto">
            <a:xfrm>
              <a:off x="2895600" y="3400100"/>
              <a:ext cx="1066800" cy="533400"/>
            </a:xfrm>
            <a:prstGeom prst="rect">
              <a:avLst/>
            </a:prstGeom>
            <a:solidFill>
              <a:srgbClr val="808080"/>
            </a:solidFill>
            <a:ln w="38100">
              <a:noFill/>
              <a:miter lim="800000"/>
              <a:headEnd/>
              <a:tailEnd/>
            </a:ln>
          </p:spPr>
          <p:txBody>
            <a:bodyPr wrap="none" anchor="ctr">
              <a:prstTxWarp prst="textNoShape">
                <a:avLst/>
              </a:prstTxWarp>
            </a:bodyPr>
            <a:lstStyle/>
            <a:p>
              <a:pPr algn="ctr"/>
              <a:r>
                <a:rPr lang="en-US" dirty="0" smtClean="0"/>
                <a:t>5.00 kg</a:t>
              </a:r>
              <a:endParaRPr lang="en-US" dirty="0"/>
            </a:p>
          </p:txBody>
        </p:sp>
      </p:grpSp>
      <p:cxnSp>
        <p:nvCxnSpPr>
          <p:cNvPr id="8" name="Straight Connector 7"/>
          <p:cNvCxnSpPr/>
          <p:nvPr/>
        </p:nvCxnSpPr>
        <p:spPr>
          <a:xfrm>
            <a:off x="320973" y="4672629"/>
            <a:ext cx="1522599" cy="100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1631216"/>
          </a:xfrm>
          <a:prstGeom prst="rect">
            <a:avLst/>
          </a:prstGeom>
          <a:noFill/>
          <a:ln w="9525">
            <a:noFill/>
            <a:miter lim="800000"/>
            <a:headEnd/>
            <a:tailEnd/>
          </a:ln>
        </p:spPr>
        <p:txBody>
          <a:bodyPr>
            <a:prstTxWarp prst="textNoShape">
              <a:avLst/>
            </a:prstTxWarp>
            <a:spAutoFit/>
          </a:bodyPr>
          <a:lstStyle/>
          <a:p>
            <a:r>
              <a:rPr lang="en-US" sz="2000" dirty="0" smtClean="0"/>
              <a:t>5c. A 5.00 kg block of wood is on an inclined plane that makes an angle of 32.0</a:t>
            </a:r>
            <a:r>
              <a:rPr lang="en-US" sz="2000" baseline="30000" dirty="0" smtClean="0"/>
              <a:t>o</a:t>
            </a:r>
            <a:r>
              <a:rPr lang="en-US" sz="2000" dirty="0" smtClean="0"/>
              <a:t> with the horizontal.  There is a static coefficient of friction of .670 and a kinetic of .340 between the block and the plane. </a:t>
            </a:r>
            <a:r>
              <a:rPr lang="en-US" sz="2000" dirty="0" err="1" smtClean="0"/>
              <a:t>c</a:t>
            </a:r>
            <a:r>
              <a:rPr lang="en-US" sz="2000" dirty="0" smtClean="0"/>
              <a:t>) What additional force is needed to make the block start to slide down the plane?</a:t>
            </a:r>
            <a:endParaRPr lang="en-US" sz="2000" dirty="0">
              <a:latin typeface="Calibri" charset="0"/>
            </a:endParaRPr>
          </a:p>
        </p:txBody>
      </p:sp>
      <p:sp>
        <p:nvSpPr>
          <p:cNvPr id="13315" name="TextBox 4"/>
          <p:cNvSpPr txBox="1">
            <a:spLocks noChangeArrowheads="1"/>
          </p:cNvSpPr>
          <p:nvPr/>
        </p:nvSpPr>
        <p:spPr bwMode="auto">
          <a:xfrm>
            <a:off x="571500" y="5011738"/>
            <a:ext cx="2023235" cy="400110"/>
          </a:xfrm>
          <a:prstGeom prst="rect">
            <a:avLst/>
          </a:prstGeom>
          <a:noFill/>
          <a:ln w="9525">
            <a:noFill/>
            <a:miter lim="800000"/>
            <a:headEnd/>
            <a:tailEnd/>
          </a:ln>
        </p:spPr>
        <p:txBody>
          <a:bodyPr wrap="none">
            <a:prstTxWarp prst="textNoShape">
              <a:avLst/>
            </a:prstTxWarp>
            <a:spAutoFit/>
          </a:bodyPr>
          <a:lstStyle/>
          <a:p>
            <a:r>
              <a:rPr lang="en-US" sz="2000" dirty="0" err="1" smtClean="0"/>
              <a:t>c</a:t>
            </a:r>
            <a:r>
              <a:rPr lang="en-US" sz="2000" dirty="0" smtClean="0"/>
              <a:t>) -1.9 N (down)</a:t>
            </a:r>
          </a:p>
          <a:p>
            <a:endParaRPr lang="en-US" sz="2000" dirty="0">
              <a:latin typeface="Calibri" charset="0"/>
            </a:endParaRPr>
          </a:p>
        </p:txBody>
      </p:sp>
      <p:graphicFrame>
        <p:nvGraphicFramePr>
          <p:cNvPr id="4" name="Table 3"/>
          <p:cNvGraphicFramePr>
            <a:graphicFrameLocks noGrp="1"/>
          </p:cNvGraphicFramePr>
          <p:nvPr/>
        </p:nvGraphicFramePr>
        <p:xfrm>
          <a:off x="6007100" y="4700648"/>
          <a:ext cx="2870200" cy="711200"/>
        </p:xfrm>
        <a:graphic>
          <a:graphicData uri="http://schemas.openxmlformats.org/drawingml/2006/table">
            <a:tbl>
              <a:tblPr/>
              <a:tblGrid>
                <a:gridCol w="2171700"/>
                <a:gridCol w="698500"/>
              </a:tblGrid>
              <a:tr h="152400">
                <a:tc>
                  <a:txBody>
                    <a:bodyPr/>
                    <a:lstStyle/>
                    <a:p>
                      <a:pPr algn="r" fontAlgn="b"/>
                      <a:r>
                        <a:rPr lang="en-US" sz="1000" b="0" i="0" u="none" strike="noStrike">
                          <a:latin typeface="Arial"/>
                        </a:rPr>
                        <a:t>Normal force&gt;</a:t>
                      </a:r>
                    </a:p>
                  </a:txBody>
                  <a:tcPr marL="12700" marR="12700" marT="12700" marB="0" anchor="b">
                    <a:lnL>
                      <a:noFill/>
                    </a:lnL>
                    <a:lnR>
                      <a:noFill/>
                    </a:lnR>
                    <a:lnT>
                      <a:noFill/>
                    </a:lnT>
                    <a:lnB>
                      <a:noFill/>
                    </a:lnB>
                  </a:tcPr>
                </a:tc>
                <a:tc>
                  <a:txBody>
                    <a:bodyPr/>
                    <a:lstStyle/>
                    <a:p>
                      <a:pPr algn="r" fontAlgn="b"/>
                      <a:r>
                        <a:rPr lang="en-US" sz="1000" b="0" i="0" u="none" strike="noStrike">
                          <a:latin typeface="Arial"/>
                        </a:rPr>
                        <a:t>41.5968</a:t>
                      </a:r>
                    </a:p>
                  </a:txBody>
                  <a:tcPr marL="12700" marR="12700" marT="12700" marB="0" anchor="b">
                    <a:lnL>
                      <a:noFill/>
                    </a:lnL>
                    <a:lnR>
                      <a:noFill/>
                    </a:lnR>
                    <a:lnT>
                      <a:noFill/>
                    </a:lnT>
                    <a:lnB>
                      <a:noFill/>
                    </a:lnB>
                  </a:tcPr>
                </a:tc>
              </a:tr>
              <a:tr h="152400">
                <a:tc>
                  <a:txBody>
                    <a:bodyPr/>
                    <a:lstStyle/>
                    <a:p>
                      <a:pPr algn="r" fontAlgn="b"/>
                      <a:r>
                        <a:rPr lang="en-US" sz="1000" b="0" i="0" u="none" strike="noStrike">
                          <a:latin typeface="Arial"/>
                        </a:rPr>
                        <a:t>Parallel force&gt;</a:t>
                      </a:r>
                    </a:p>
                  </a:txBody>
                  <a:tcPr marL="12700" marR="12700" marT="12700" marB="0" anchor="b">
                    <a:lnL>
                      <a:noFill/>
                    </a:lnL>
                    <a:lnR>
                      <a:noFill/>
                    </a:lnR>
                    <a:lnT>
                      <a:noFill/>
                    </a:lnT>
                    <a:lnB>
                      <a:noFill/>
                    </a:lnB>
                  </a:tcPr>
                </a:tc>
                <a:tc>
                  <a:txBody>
                    <a:bodyPr/>
                    <a:lstStyle/>
                    <a:p>
                      <a:pPr algn="r" fontAlgn="b"/>
                      <a:r>
                        <a:rPr lang="en-US" sz="1000" b="0" i="0" u="none" strike="noStrike">
                          <a:latin typeface="Arial"/>
                        </a:rPr>
                        <a:t>25.9925</a:t>
                      </a:r>
                    </a:p>
                  </a:txBody>
                  <a:tcPr marL="12700" marR="12700" marT="12700" marB="0" anchor="b">
                    <a:lnL>
                      <a:noFill/>
                    </a:lnL>
                    <a:lnR>
                      <a:noFill/>
                    </a:lnR>
                    <a:lnT>
                      <a:noFill/>
                    </a:lnT>
                    <a:lnB>
                      <a:noFill/>
                    </a:lnB>
                  </a:tcPr>
                </a:tc>
              </a:tr>
              <a:tr h="152400">
                <a:tc>
                  <a:txBody>
                    <a:bodyPr/>
                    <a:lstStyle/>
                    <a:p>
                      <a:pPr algn="r" fontAlgn="b"/>
                      <a:r>
                        <a:rPr lang="en-US" sz="1000" b="0" i="0" u="none" strike="noStrike">
                          <a:latin typeface="Arial"/>
                        </a:rPr>
                        <a:t>Static Friction force&gt;</a:t>
                      </a:r>
                    </a:p>
                  </a:txBody>
                  <a:tcPr marL="12700" marR="12700" marT="12700" marB="0" anchor="b">
                    <a:lnL>
                      <a:noFill/>
                    </a:lnL>
                    <a:lnR>
                      <a:noFill/>
                    </a:lnR>
                    <a:lnT>
                      <a:noFill/>
                    </a:lnT>
                    <a:lnB>
                      <a:noFill/>
                    </a:lnB>
                  </a:tcPr>
                </a:tc>
                <a:tc>
                  <a:txBody>
                    <a:bodyPr/>
                    <a:lstStyle/>
                    <a:p>
                      <a:pPr algn="r" fontAlgn="b"/>
                      <a:r>
                        <a:rPr lang="en-US" sz="1000" b="0" i="0" u="none" strike="noStrike">
                          <a:latin typeface="Arial"/>
                        </a:rPr>
                        <a:t>27.8698</a:t>
                      </a:r>
                    </a:p>
                  </a:txBody>
                  <a:tcPr marL="12700" marR="12700" marT="12700" marB="0" anchor="b">
                    <a:lnL>
                      <a:noFill/>
                    </a:lnL>
                    <a:lnR>
                      <a:noFill/>
                    </a:lnR>
                    <a:lnT>
                      <a:noFill/>
                    </a:lnT>
                    <a:lnB>
                      <a:noFill/>
                    </a:lnB>
                  </a:tcPr>
                </a:tc>
              </a:tr>
              <a:tr h="152400">
                <a:tc>
                  <a:txBody>
                    <a:bodyPr/>
                    <a:lstStyle/>
                    <a:p>
                      <a:pPr algn="r" fontAlgn="b"/>
                      <a:r>
                        <a:rPr lang="en-US" sz="1000" b="0" i="0" u="none" strike="noStrike">
                          <a:latin typeface="Arial"/>
                        </a:rPr>
                        <a:t>Kinetic Friction force&gt;</a:t>
                      </a:r>
                    </a:p>
                  </a:txBody>
                  <a:tcPr marL="12700" marR="12700" marT="12700" marB="0" anchor="b">
                    <a:lnL>
                      <a:noFill/>
                    </a:lnL>
                    <a:lnR>
                      <a:noFill/>
                    </a:lnR>
                    <a:lnT>
                      <a:noFill/>
                    </a:lnT>
                    <a:lnB>
                      <a:noFill/>
                    </a:lnB>
                  </a:tcPr>
                </a:tc>
                <a:tc>
                  <a:txBody>
                    <a:bodyPr/>
                    <a:lstStyle/>
                    <a:p>
                      <a:pPr algn="r" fontAlgn="b"/>
                      <a:r>
                        <a:rPr lang="en-US" sz="1000" b="0" i="0" u="none" strike="noStrike" dirty="0">
                          <a:latin typeface="Arial"/>
                        </a:rPr>
                        <a:t>14.1429</a:t>
                      </a:r>
                    </a:p>
                  </a:txBody>
                  <a:tcPr marL="12700" marR="12700" marT="12700" marB="0" anchor="b">
                    <a:lnL>
                      <a:noFill/>
                    </a:lnL>
                    <a:lnR>
                      <a:noFill/>
                    </a:lnR>
                    <a:lnT>
                      <a:noFill/>
                    </a:lnT>
                    <a:lnB>
                      <a:noFill/>
                    </a:lnB>
                  </a:tcPr>
                </a:tc>
              </a:tr>
            </a:tbl>
          </a:graphicData>
        </a:graphic>
      </p:graphicFrame>
      <p:grpSp>
        <p:nvGrpSpPr>
          <p:cNvPr id="5" name="Group 4"/>
          <p:cNvGrpSpPr/>
          <p:nvPr/>
        </p:nvGrpSpPr>
        <p:grpSpPr>
          <a:xfrm rot="19743404">
            <a:off x="-106098" y="2580523"/>
            <a:ext cx="3969932" cy="562304"/>
            <a:chOff x="1487295" y="3400100"/>
            <a:chExt cx="3969932" cy="562304"/>
          </a:xfrm>
        </p:grpSpPr>
        <p:sp>
          <p:nvSpPr>
            <p:cNvPr id="6" name="Line 6"/>
            <p:cNvSpPr>
              <a:spLocks noChangeShapeType="1"/>
            </p:cNvSpPr>
            <p:nvPr/>
          </p:nvSpPr>
          <p:spPr bwMode="auto">
            <a:xfrm>
              <a:off x="1487295" y="3962404"/>
              <a:ext cx="3969932" cy="0"/>
            </a:xfrm>
            <a:prstGeom prst="line">
              <a:avLst/>
            </a:prstGeom>
            <a:noFill/>
            <a:ln w="76200">
              <a:solidFill>
                <a:schemeClr val="tx1"/>
              </a:solidFill>
              <a:round/>
              <a:headEnd/>
              <a:tailEnd/>
            </a:ln>
          </p:spPr>
          <p:txBody>
            <a:bodyPr>
              <a:prstTxWarp prst="textNoShape">
                <a:avLst/>
              </a:prstTxWarp>
            </a:bodyPr>
            <a:lstStyle/>
            <a:p>
              <a:endParaRPr lang="en-US"/>
            </a:p>
          </p:txBody>
        </p:sp>
        <p:sp>
          <p:nvSpPr>
            <p:cNvPr id="7" name="Rectangle 6"/>
            <p:cNvSpPr>
              <a:spLocks noChangeArrowheads="1"/>
            </p:cNvSpPr>
            <p:nvPr/>
          </p:nvSpPr>
          <p:spPr bwMode="auto">
            <a:xfrm>
              <a:off x="2895600" y="3400100"/>
              <a:ext cx="1066800" cy="533400"/>
            </a:xfrm>
            <a:prstGeom prst="rect">
              <a:avLst/>
            </a:prstGeom>
            <a:solidFill>
              <a:srgbClr val="808080"/>
            </a:solidFill>
            <a:ln w="38100">
              <a:noFill/>
              <a:miter lim="800000"/>
              <a:headEnd/>
              <a:tailEnd/>
            </a:ln>
          </p:spPr>
          <p:txBody>
            <a:bodyPr wrap="none" anchor="ctr">
              <a:prstTxWarp prst="textNoShape">
                <a:avLst/>
              </a:prstTxWarp>
            </a:bodyPr>
            <a:lstStyle/>
            <a:p>
              <a:pPr algn="ctr"/>
              <a:r>
                <a:rPr lang="en-US" dirty="0" smtClean="0"/>
                <a:t>5.00 kg</a:t>
              </a:r>
              <a:endParaRPr lang="en-US" dirty="0"/>
            </a:p>
          </p:txBody>
        </p:sp>
      </p:grpSp>
      <p:cxnSp>
        <p:nvCxnSpPr>
          <p:cNvPr id="8" name="Straight Connector 7"/>
          <p:cNvCxnSpPr/>
          <p:nvPr/>
        </p:nvCxnSpPr>
        <p:spPr>
          <a:xfrm>
            <a:off x="320973" y="4123461"/>
            <a:ext cx="1522599" cy="100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1631216"/>
          </a:xfrm>
          <a:prstGeom prst="rect">
            <a:avLst/>
          </a:prstGeom>
          <a:noFill/>
          <a:ln w="9525">
            <a:noFill/>
            <a:miter lim="800000"/>
            <a:headEnd/>
            <a:tailEnd/>
          </a:ln>
        </p:spPr>
        <p:txBody>
          <a:bodyPr>
            <a:prstTxWarp prst="textNoShape">
              <a:avLst/>
            </a:prstTxWarp>
            <a:spAutoFit/>
          </a:bodyPr>
          <a:lstStyle/>
          <a:p>
            <a:r>
              <a:rPr lang="en-US" sz="2000" dirty="0" smtClean="0"/>
              <a:t>5d. A 5.00 kg block of wood is on an inclined plane that makes an angle of 32.0</a:t>
            </a:r>
            <a:r>
              <a:rPr lang="en-US" sz="2000" baseline="30000" dirty="0" smtClean="0"/>
              <a:t>o</a:t>
            </a:r>
            <a:r>
              <a:rPr lang="en-US" sz="2000" dirty="0" smtClean="0"/>
              <a:t> with the horizontal.  There is a static coefficient of friction of .670 and a kinetic of .340 between the block and the plane. </a:t>
            </a:r>
            <a:r>
              <a:rPr lang="en-US" sz="2000" dirty="0" err="1" smtClean="0"/>
              <a:t>d</a:t>
            </a:r>
            <a:r>
              <a:rPr lang="en-US" sz="2000" dirty="0" smtClean="0"/>
              <a:t>) Once it is started down the plane, what is its acceleration down the plane (with no applied force)? </a:t>
            </a:r>
          </a:p>
          <a:p>
            <a:endParaRPr lang="en-US" sz="2000" dirty="0">
              <a:latin typeface="Calibri" charset="0"/>
            </a:endParaRPr>
          </a:p>
        </p:txBody>
      </p:sp>
      <p:sp>
        <p:nvSpPr>
          <p:cNvPr id="13315" name="TextBox 4"/>
          <p:cNvSpPr txBox="1">
            <a:spLocks noChangeArrowheads="1"/>
          </p:cNvSpPr>
          <p:nvPr/>
        </p:nvSpPr>
        <p:spPr bwMode="auto">
          <a:xfrm>
            <a:off x="571500" y="5011738"/>
            <a:ext cx="2607705" cy="400110"/>
          </a:xfrm>
          <a:prstGeom prst="rect">
            <a:avLst/>
          </a:prstGeom>
          <a:noFill/>
          <a:ln w="9525">
            <a:noFill/>
            <a:miter lim="800000"/>
            <a:headEnd/>
            <a:tailEnd/>
          </a:ln>
        </p:spPr>
        <p:txBody>
          <a:bodyPr wrap="none">
            <a:prstTxWarp prst="textNoShape">
              <a:avLst/>
            </a:prstTxWarp>
            <a:spAutoFit/>
          </a:bodyPr>
          <a:lstStyle/>
          <a:p>
            <a:r>
              <a:rPr lang="en-US" sz="2000" dirty="0" err="1" smtClean="0"/>
              <a:t>d</a:t>
            </a:r>
            <a:r>
              <a:rPr lang="en-US" sz="2000" dirty="0" smtClean="0"/>
              <a:t>) -2.37 </a:t>
            </a:r>
            <a:r>
              <a:rPr lang="en-US" sz="2000" dirty="0" err="1" smtClean="0"/>
              <a:t>m/s/s</a:t>
            </a:r>
            <a:r>
              <a:rPr lang="en-US" sz="2000" dirty="0" smtClean="0"/>
              <a:t> (down)</a:t>
            </a:r>
          </a:p>
          <a:p>
            <a:endParaRPr lang="en-US" sz="2000" dirty="0">
              <a:latin typeface="Calibri" charset="0"/>
            </a:endParaRPr>
          </a:p>
        </p:txBody>
      </p:sp>
      <p:graphicFrame>
        <p:nvGraphicFramePr>
          <p:cNvPr id="4" name="Table 3"/>
          <p:cNvGraphicFramePr>
            <a:graphicFrameLocks noGrp="1"/>
          </p:cNvGraphicFramePr>
          <p:nvPr/>
        </p:nvGraphicFramePr>
        <p:xfrm>
          <a:off x="6007100" y="4700648"/>
          <a:ext cx="2870200" cy="711200"/>
        </p:xfrm>
        <a:graphic>
          <a:graphicData uri="http://schemas.openxmlformats.org/drawingml/2006/table">
            <a:tbl>
              <a:tblPr/>
              <a:tblGrid>
                <a:gridCol w="2171700"/>
                <a:gridCol w="698500"/>
              </a:tblGrid>
              <a:tr h="152400">
                <a:tc>
                  <a:txBody>
                    <a:bodyPr/>
                    <a:lstStyle/>
                    <a:p>
                      <a:pPr algn="r" fontAlgn="b"/>
                      <a:r>
                        <a:rPr lang="en-US" sz="1000" b="0" i="0" u="none" strike="noStrike">
                          <a:latin typeface="Arial"/>
                        </a:rPr>
                        <a:t>Normal force&gt;</a:t>
                      </a:r>
                    </a:p>
                  </a:txBody>
                  <a:tcPr marL="12700" marR="12700" marT="12700" marB="0" anchor="b">
                    <a:lnL>
                      <a:noFill/>
                    </a:lnL>
                    <a:lnR>
                      <a:noFill/>
                    </a:lnR>
                    <a:lnT>
                      <a:noFill/>
                    </a:lnT>
                    <a:lnB>
                      <a:noFill/>
                    </a:lnB>
                  </a:tcPr>
                </a:tc>
                <a:tc>
                  <a:txBody>
                    <a:bodyPr/>
                    <a:lstStyle/>
                    <a:p>
                      <a:pPr algn="r" fontAlgn="b"/>
                      <a:r>
                        <a:rPr lang="en-US" sz="1000" b="0" i="0" u="none" strike="noStrike">
                          <a:latin typeface="Arial"/>
                        </a:rPr>
                        <a:t>41.5968</a:t>
                      </a:r>
                    </a:p>
                  </a:txBody>
                  <a:tcPr marL="12700" marR="12700" marT="12700" marB="0" anchor="b">
                    <a:lnL>
                      <a:noFill/>
                    </a:lnL>
                    <a:lnR>
                      <a:noFill/>
                    </a:lnR>
                    <a:lnT>
                      <a:noFill/>
                    </a:lnT>
                    <a:lnB>
                      <a:noFill/>
                    </a:lnB>
                  </a:tcPr>
                </a:tc>
              </a:tr>
              <a:tr h="152400">
                <a:tc>
                  <a:txBody>
                    <a:bodyPr/>
                    <a:lstStyle/>
                    <a:p>
                      <a:pPr algn="r" fontAlgn="b"/>
                      <a:r>
                        <a:rPr lang="en-US" sz="1000" b="0" i="0" u="none" strike="noStrike">
                          <a:latin typeface="Arial"/>
                        </a:rPr>
                        <a:t>Parallel force&gt;</a:t>
                      </a:r>
                    </a:p>
                  </a:txBody>
                  <a:tcPr marL="12700" marR="12700" marT="12700" marB="0" anchor="b">
                    <a:lnL>
                      <a:noFill/>
                    </a:lnL>
                    <a:lnR>
                      <a:noFill/>
                    </a:lnR>
                    <a:lnT>
                      <a:noFill/>
                    </a:lnT>
                    <a:lnB>
                      <a:noFill/>
                    </a:lnB>
                  </a:tcPr>
                </a:tc>
                <a:tc>
                  <a:txBody>
                    <a:bodyPr/>
                    <a:lstStyle/>
                    <a:p>
                      <a:pPr algn="r" fontAlgn="b"/>
                      <a:r>
                        <a:rPr lang="en-US" sz="1000" b="0" i="0" u="none" strike="noStrike">
                          <a:latin typeface="Arial"/>
                        </a:rPr>
                        <a:t>25.9925</a:t>
                      </a:r>
                    </a:p>
                  </a:txBody>
                  <a:tcPr marL="12700" marR="12700" marT="12700" marB="0" anchor="b">
                    <a:lnL>
                      <a:noFill/>
                    </a:lnL>
                    <a:lnR>
                      <a:noFill/>
                    </a:lnR>
                    <a:lnT>
                      <a:noFill/>
                    </a:lnT>
                    <a:lnB>
                      <a:noFill/>
                    </a:lnB>
                  </a:tcPr>
                </a:tc>
              </a:tr>
              <a:tr h="152400">
                <a:tc>
                  <a:txBody>
                    <a:bodyPr/>
                    <a:lstStyle/>
                    <a:p>
                      <a:pPr algn="r" fontAlgn="b"/>
                      <a:r>
                        <a:rPr lang="en-US" sz="1000" b="0" i="0" u="none" strike="noStrike">
                          <a:latin typeface="Arial"/>
                        </a:rPr>
                        <a:t>Static Friction force&gt;</a:t>
                      </a:r>
                    </a:p>
                  </a:txBody>
                  <a:tcPr marL="12700" marR="12700" marT="12700" marB="0" anchor="b">
                    <a:lnL>
                      <a:noFill/>
                    </a:lnL>
                    <a:lnR>
                      <a:noFill/>
                    </a:lnR>
                    <a:lnT>
                      <a:noFill/>
                    </a:lnT>
                    <a:lnB>
                      <a:noFill/>
                    </a:lnB>
                  </a:tcPr>
                </a:tc>
                <a:tc>
                  <a:txBody>
                    <a:bodyPr/>
                    <a:lstStyle/>
                    <a:p>
                      <a:pPr algn="r" fontAlgn="b"/>
                      <a:r>
                        <a:rPr lang="en-US" sz="1000" b="0" i="0" u="none" strike="noStrike">
                          <a:latin typeface="Arial"/>
                        </a:rPr>
                        <a:t>27.8698</a:t>
                      </a:r>
                    </a:p>
                  </a:txBody>
                  <a:tcPr marL="12700" marR="12700" marT="12700" marB="0" anchor="b">
                    <a:lnL>
                      <a:noFill/>
                    </a:lnL>
                    <a:lnR>
                      <a:noFill/>
                    </a:lnR>
                    <a:lnT>
                      <a:noFill/>
                    </a:lnT>
                    <a:lnB>
                      <a:noFill/>
                    </a:lnB>
                  </a:tcPr>
                </a:tc>
              </a:tr>
              <a:tr h="152400">
                <a:tc>
                  <a:txBody>
                    <a:bodyPr/>
                    <a:lstStyle/>
                    <a:p>
                      <a:pPr algn="r" fontAlgn="b"/>
                      <a:r>
                        <a:rPr lang="en-US" sz="1000" b="0" i="0" u="none" strike="noStrike">
                          <a:latin typeface="Arial"/>
                        </a:rPr>
                        <a:t>Kinetic Friction force&gt;</a:t>
                      </a:r>
                    </a:p>
                  </a:txBody>
                  <a:tcPr marL="12700" marR="12700" marT="12700" marB="0" anchor="b">
                    <a:lnL>
                      <a:noFill/>
                    </a:lnL>
                    <a:lnR>
                      <a:noFill/>
                    </a:lnR>
                    <a:lnT>
                      <a:noFill/>
                    </a:lnT>
                    <a:lnB>
                      <a:noFill/>
                    </a:lnB>
                  </a:tcPr>
                </a:tc>
                <a:tc>
                  <a:txBody>
                    <a:bodyPr/>
                    <a:lstStyle/>
                    <a:p>
                      <a:pPr algn="r" fontAlgn="b"/>
                      <a:r>
                        <a:rPr lang="en-US" sz="1000" b="0" i="0" u="none" strike="noStrike" dirty="0">
                          <a:latin typeface="Arial"/>
                        </a:rPr>
                        <a:t>14.1429</a:t>
                      </a:r>
                    </a:p>
                  </a:txBody>
                  <a:tcPr marL="12700" marR="12700" marT="12700" marB="0" anchor="b">
                    <a:lnL>
                      <a:noFill/>
                    </a:lnL>
                    <a:lnR>
                      <a:noFill/>
                    </a:lnR>
                    <a:lnT>
                      <a:noFill/>
                    </a:lnT>
                    <a:lnB>
                      <a:noFill/>
                    </a:lnB>
                  </a:tcPr>
                </a:tc>
              </a:tr>
            </a:tbl>
          </a:graphicData>
        </a:graphic>
      </p:graphicFrame>
      <p:grpSp>
        <p:nvGrpSpPr>
          <p:cNvPr id="5" name="Group 4"/>
          <p:cNvGrpSpPr/>
          <p:nvPr/>
        </p:nvGrpSpPr>
        <p:grpSpPr>
          <a:xfrm rot="19743404">
            <a:off x="-106098" y="2580523"/>
            <a:ext cx="3969932" cy="562304"/>
            <a:chOff x="1487295" y="3400100"/>
            <a:chExt cx="3969932" cy="562304"/>
          </a:xfrm>
        </p:grpSpPr>
        <p:sp>
          <p:nvSpPr>
            <p:cNvPr id="6" name="Line 6"/>
            <p:cNvSpPr>
              <a:spLocks noChangeShapeType="1"/>
            </p:cNvSpPr>
            <p:nvPr/>
          </p:nvSpPr>
          <p:spPr bwMode="auto">
            <a:xfrm>
              <a:off x="1487295" y="3962404"/>
              <a:ext cx="3969932" cy="0"/>
            </a:xfrm>
            <a:prstGeom prst="line">
              <a:avLst/>
            </a:prstGeom>
            <a:noFill/>
            <a:ln w="76200">
              <a:solidFill>
                <a:schemeClr val="tx1"/>
              </a:solidFill>
              <a:round/>
              <a:headEnd/>
              <a:tailEnd/>
            </a:ln>
          </p:spPr>
          <p:txBody>
            <a:bodyPr>
              <a:prstTxWarp prst="textNoShape">
                <a:avLst/>
              </a:prstTxWarp>
            </a:bodyPr>
            <a:lstStyle/>
            <a:p>
              <a:endParaRPr lang="en-US"/>
            </a:p>
          </p:txBody>
        </p:sp>
        <p:sp>
          <p:nvSpPr>
            <p:cNvPr id="7" name="Rectangle 6"/>
            <p:cNvSpPr>
              <a:spLocks noChangeArrowheads="1"/>
            </p:cNvSpPr>
            <p:nvPr/>
          </p:nvSpPr>
          <p:spPr bwMode="auto">
            <a:xfrm>
              <a:off x="2895600" y="3400100"/>
              <a:ext cx="1066800" cy="533400"/>
            </a:xfrm>
            <a:prstGeom prst="rect">
              <a:avLst/>
            </a:prstGeom>
            <a:solidFill>
              <a:srgbClr val="808080"/>
            </a:solidFill>
            <a:ln w="38100">
              <a:noFill/>
              <a:miter lim="800000"/>
              <a:headEnd/>
              <a:tailEnd/>
            </a:ln>
          </p:spPr>
          <p:txBody>
            <a:bodyPr wrap="none" anchor="ctr">
              <a:prstTxWarp prst="textNoShape">
                <a:avLst/>
              </a:prstTxWarp>
            </a:bodyPr>
            <a:lstStyle/>
            <a:p>
              <a:pPr algn="ctr"/>
              <a:r>
                <a:rPr lang="en-US" dirty="0" smtClean="0"/>
                <a:t>5.00 kg</a:t>
              </a:r>
              <a:endParaRPr lang="en-US" dirty="0"/>
            </a:p>
          </p:txBody>
        </p:sp>
      </p:grpSp>
      <p:cxnSp>
        <p:nvCxnSpPr>
          <p:cNvPr id="8" name="Straight Connector 7"/>
          <p:cNvCxnSpPr/>
          <p:nvPr/>
        </p:nvCxnSpPr>
        <p:spPr>
          <a:xfrm>
            <a:off x="320973" y="4123461"/>
            <a:ext cx="1522599" cy="100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1631216"/>
          </a:xfrm>
          <a:prstGeom prst="rect">
            <a:avLst/>
          </a:prstGeom>
          <a:noFill/>
          <a:ln w="9525">
            <a:noFill/>
            <a:miter lim="800000"/>
            <a:headEnd/>
            <a:tailEnd/>
          </a:ln>
        </p:spPr>
        <p:txBody>
          <a:bodyPr>
            <a:prstTxWarp prst="textNoShape">
              <a:avLst/>
            </a:prstTxWarp>
            <a:spAutoFit/>
          </a:bodyPr>
          <a:lstStyle/>
          <a:p>
            <a:r>
              <a:rPr lang="en-US" sz="2000" dirty="0" smtClean="0"/>
              <a:t>5e. A 5.00 kg block of wood is on an inclined plane that makes an angle of 32.0</a:t>
            </a:r>
            <a:r>
              <a:rPr lang="en-US" sz="2000" baseline="30000" dirty="0" smtClean="0"/>
              <a:t>o</a:t>
            </a:r>
            <a:r>
              <a:rPr lang="en-US" sz="2000" dirty="0" smtClean="0"/>
              <a:t> with the horizontal.  There is a static coefficient of friction of .670 and a kinetic of .340 between the block and the plane. </a:t>
            </a:r>
            <a:r>
              <a:rPr lang="en-US" sz="2000" dirty="0" err="1" smtClean="0"/>
              <a:t>e</a:t>
            </a:r>
            <a:r>
              <a:rPr lang="en-US" sz="2000" dirty="0" smtClean="0"/>
              <a:t>) What force is needed to make the block start sliding up the plane if it is initially at rest? </a:t>
            </a:r>
          </a:p>
          <a:p>
            <a:endParaRPr lang="en-US" sz="2000" dirty="0">
              <a:latin typeface="Calibri" charset="0"/>
            </a:endParaRPr>
          </a:p>
        </p:txBody>
      </p:sp>
      <p:sp>
        <p:nvSpPr>
          <p:cNvPr id="13315" name="TextBox 4"/>
          <p:cNvSpPr txBox="1">
            <a:spLocks noChangeArrowheads="1"/>
          </p:cNvSpPr>
          <p:nvPr/>
        </p:nvSpPr>
        <p:spPr bwMode="auto">
          <a:xfrm>
            <a:off x="571500" y="5011738"/>
            <a:ext cx="1831376" cy="400110"/>
          </a:xfrm>
          <a:prstGeom prst="rect">
            <a:avLst/>
          </a:prstGeom>
          <a:noFill/>
          <a:ln w="9525">
            <a:noFill/>
            <a:miter lim="800000"/>
            <a:headEnd/>
            <a:tailEnd/>
          </a:ln>
        </p:spPr>
        <p:txBody>
          <a:bodyPr wrap="none">
            <a:prstTxWarp prst="textNoShape">
              <a:avLst/>
            </a:prstTxWarp>
            <a:spAutoFit/>
          </a:bodyPr>
          <a:lstStyle/>
          <a:p>
            <a:r>
              <a:rPr lang="en-US" sz="2000" dirty="0" err="1" smtClean="0"/>
              <a:t>e</a:t>
            </a:r>
            <a:r>
              <a:rPr lang="en-US" sz="2000" dirty="0" smtClean="0"/>
              <a:t>) +53.8 N (up</a:t>
            </a:r>
          </a:p>
          <a:p>
            <a:endParaRPr lang="en-US" sz="2000" dirty="0">
              <a:latin typeface="Calibri" charset="0"/>
            </a:endParaRPr>
          </a:p>
        </p:txBody>
      </p:sp>
      <p:graphicFrame>
        <p:nvGraphicFramePr>
          <p:cNvPr id="4" name="Table 3"/>
          <p:cNvGraphicFramePr>
            <a:graphicFrameLocks noGrp="1"/>
          </p:cNvGraphicFramePr>
          <p:nvPr/>
        </p:nvGraphicFramePr>
        <p:xfrm>
          <a:off x="6007100" y="4700648"/>
          <a:ext cx="2870200" cy="711200"/>
        </p:xfrm>
        <a:graphic>
          <a:graphicData uri="http://schemas.openxmlformats.org/drawingml/2006/table">
            <a:tbl>
              <a:tblPr/>
              <a:tblGrid>
                <a:gridCol w="2171700"/>
                <a:gridCol w="698500"/>
              </a:tblGrid>
              <a:tr h="152400">
                <a:tc>
                  <a:txBody>
                    <a:bodyPr/>
                    <a:lstStyle/>
                    <a:p>
                      <a:pPr algn="r" fontAlgn="b"/>
                      <a:r>
                        <a:rPr lang="en-US" sz="1000" b="0" i="0" u="none" strike="noStrike">
                          <a:latin typeface="Arial"/>
                        </a:rPr>
                        <a:t>Normal force&gt;</a:t>
                      </a:r>
                    </a:p>
                  </a:txBody>
                  <a:tcPr marL="12700" marR="12700" marT="12700" marB="0" anchor="b">
                    <a:lnL>
                      <a:noFill/>
                    </a:lnL>
                    <a:lnR>
                      <a:noFill/>
                    </a:lnR>
                    <a:lnT>
                      <a:noFill/>
                    </a:lnT>
                    <a:lnB>
                      <a:noFill/>
                    </a:lnB>
                  </a:tcPr>
                </a:tc>
                <a:tc>
                  <a:txBody>
                    <a:bodyPr/>
                    <a:lstStyle/>
                    <a:p>
                      <a:pPr algn="r" fontAlgn="b"/>
                      <a:r>
                        <a:rPr lang="en-US" sz="1000" b="0" i="0" u="none" strike="noStrike">
                          <a:latin typeface="Arial"/>
                        </a:rPr>
                        <a:t>41.5968</a:t>
                      </a:r>
                    </a:p>
                  </a:txBody>
                  <a:tcPr marL="12700" marR="12700" marT="12700" marB="0" anchor="b">
                    <a:lnL>
                      <a:noFill/>
                    </a:lnL>
                    <a:lnR>
                      <a:noFill/>
                    </a:lnR>
                    <a:lnT>
                      <a:noFill/>
                    </a:lnT>
                    <a:lnB>
                      <a:noFill/>
                    </a:lnB>
                  </a:tcPr>
                </a:tc>
              </a:tr>
              <a:tr h="152400">
                <a:tc>
                  <a:txBody>
                    <a:bodyPr/>
                    <a:lstStyle/>
                    <a:p>
                      <a:pPr algn="r" fontAlgn="b"/>
                      <a:r>
                        <a:rPr lang="en-US" sz="1000" b="0" i="0" u="none" strike="noStrike">
                          <a:latin typeface="Arial"/>
                        </a:rPr>
                        <a:t>Parallel force&gt;</a:t>
                      </a:r>
                    </a:p>
                  </a:txBody>
                  <a:tcPr marL="12700" marR="12700" marT="12700" marB="0" anchor="b">
                    <a:lnL>
                      <a:noFill/>
                    </a:lnL>
                    <a:lnR>
                      <a:noFill/>
                    </a:lnR>
                    <a:lnT>
                      <a:noFill/>
                    </a:lnT>
                    <a:lnB>
                      <a:noFill/>
                    </a:lnB>
                  </a:tcPr>
                </a:tc>
                <a:tc>
                  <a:txBody>
                    <a:bodyPr/>
                    <a:lstStyle/>
                    <a:p>
                      <a:pPr algn="r" fontAlgn="b"/>
                      <a:r>
                        <a:rPr lang="en-US" sz="1000" b="0" i="0" u="none" strike="noStrike">
                          <a:latin typeface="Arial"/>
                        </a:rPr>
                        <a:t>25.9925</a:t>
                      </a:r>
                    </a:p>
                  </a:txBody>
                  <a:tcPr marL="12700" marR="12700" marT="12700" marB="0" anchor="b">
                    <a:lnL>
                      <a:noFill/>
                    </a:lnL>
                    <a:lnR>
                      <a:noFill/>
                    </a:lnR>
                    <a:lnT>
                      <a:noFill/>
                    </a:lnT>
                    <a:lnB>
                      <a:noFill/>
                    </a:lnB>
                  </a:tcPr>
                </a:tc>
              </a:tr>
              <a:tr h="152400">
                <a:tc>
                  <a:txBody>
                    <a:bodyPr/>
                    <a:lstStyle/>
                    <a:p>
                      <a:pPr algn="r" fontAlgn="b"/>
                      <a:r>
                        <a:rPr lang="en-US" sz="1000" b="0" i="0" u="none" strike="noStrike">
                          <a:latin typeface="Arial"/>
                        </a:rPr>
                        <a:t>Static Friction force&gt;</a:t>
                      </a:r>
                    </a:p>
                  </a:txBody>
                  <a:tcPr marL="12700" marR="12700" marT="12700" marB="0" anchor="b">
                    <a:lnL>
                      <a:noFill/>
                    </a:lnL>
                    <a:lnR>
                      <a:noFill/>
                    </a:lnR>
                    <a:lnT>
                      <a:noFill/>
                    </a:lnT>
                    <a:lnB>
                      <a:noFill/>
                    </a:lnB>
                  </a:tcPr>
                </a:tc>
                <a:tc>
                  <a:txBody>
                    <a:bodyPr/>
                    <a:lstStyle/>
                    <a:p>
                      <a:pPr algn="r" fontAlgn="b"/>
                      <a:r>
                        <a:rPr lang="en-US" sz="1000" b="0" i="0" u="none" strike="noStrike">
                          <a:latin typeface="Arial"/>
                        </a:rPr>
                        <a:t>27.8698</a:t>
                      </a:r>
                    </a:p>
                  </a:txBody>
                  <a:tcPr marL="12700" marR="12700" marT="12700" marB="0" anchor="b">
                    <a:lnL>
                      <a:noFill/>
                    </a:lnL>
                    <a:lnR>
                      <a:noFill/>
                    </a:lnR>
                    <a:lnT>
                      <a:noFill/>
                    </a:lnT>
                    <a:lnB>
                      <a:noFill/>
                    </a:lnB>
                  </a:tcPr>
                </a:tc>
              </a:tr>
              <a:tr h="152400">
                <a:tc>
                  <a:txBody>
                    <a:bodyPr/>
                    <a:lstStyle/>
                    <a:p>
                      <a:pPr algn="r" fontAlgn="b"/>
                      <a:r>
                        <a:rPr lang="en-US" sz="1000" b="0" i="0" u="none" strike="noStrike">
                          <a:latin typeface="Arial"/>
                        </a:rPr>
                        <a:t>Kinetic Friction force&gt;</a:t>
                      </a:r>
                    </a:p>
                  </a:txBody>
                  <a:tcPr marL="12700" marR="12700" marT="12700" marB="0" anchor="b">
                    <a:lnL>
                      <a:noFill/>
                    </a:lnL>
                    <a:lnR>
                      <a:noFill/>
                    </a:lnR>
                    <a:lnT>
                      <a:noFill/>
                    </a:lnT>
                    <a:lnB>
                      <a:noFill/>
                    </a:lnB>
                  </a:tcPr>
                </a:tc>
                <a:tc>
                  <a:txBody>
                    <a:bodyPr/>
                    <a:lstStyle/>
                    <a:p>
                      <a:pPr algn="r" fontAlgn="b"/>
                      <a:r>
                        <a:rPr lang="en-US" sz="1000" b="0" i="0" u="none" strike="noStrike" dirty="0">
                          <a:latin typeface="Arial"/>
                        </a:rPr>
                        <a:t>14.1429</a:t>
                      </a:r>
                    </a:p>
                  </a:txBody>
                  <a:tcPr marL="12700" marR="12700" marT="12700" marB="0" anchor="b">
                    <a:lnL>
                      <a:noFill/>
                    </a:lnL>
                    <a:lnR>
                      <a:noFill/>
                    </a:lnR>
                    <a:lnT>
                      <a:noFill/>
                    </a:lnT>
                    <a:lnB>
                      <a:noFill/>
                    </a:lnB>
                  </a:tcPr>
                </a:tc>
              </a:tr>
            </a:tbl>
          </a:graphicData>
        </a:graphic>
      </p:graphicFrame>
      <p:grpSp>
        <p:nvGrpSpPr>
          <p:cNvPr id="5" name="Group 4"/>
          <p:cNvGrpSpPr/>
          <p:nvPr/>
        </p:nvGrpSpPr>
        <p:grpSpPr>
          <a:xfrm rot="19743404">
            <a:off x="-106098" y="2580523"/>
            <a:ext cx="3969932" cy="562304"/>
            <a:chOff x="1487295" y="3400100"/>
            <a:chExt cx="3969932" cy="562304"/>
          </a:xfrm>
        </p:grpSpPr>
        <p:sp>
          <p:nvSpPr>
            <p:cNvPr id="6" name="Line 6"/>
            <p:cNvSpPr>
              <a:spLocks noChangeShapeType="1"/>
            </p:cNvSpPr>
            <p:nvPr/>
          </p:nvSpPr>
          <p:spPr bwMode="auto">
            <a:xfrm>
              <a:off x="1487295" y="3962404"/>
              <a:ext cx="3969932" cy="0"/>
            </a:xfrm>
            <a:prstGeom prst="line">
              <a:avLst/>
            </a:prstGeom>
            <a:noFill/>
            <a:ln w="76200">
              <a:solidFill>
                <a:schemeClr val="tx1"/>
              </a:solidFill>
              <a:round/>
              <a:headEnd/>
              <a:tailEnd/>
            </a:ln>
          </p:spPr>
          <p:txBody>
            <a:bodyPr>
              <a:prstTxWarp prst="textNoShape">
                <a:avLst/>
              </a:prstTxWarp>
            </a:bodyPr>
            <a:lstStyle/>
            <a:p>
              <a:endParaRPr lang="en-US"/>
            </a:p>
          </p:txBody>
        </p:sp>
        <p:sp>
          <p:nvSpPr>
            <p:cNvPr id="7" name="Rectangle 6"/>
            <p:cNvSpPr>
              <a:spLocks noChangeArrowheads="1"/>
            </p:cNvSpPr>
            <p:nvPr/>
          </p:nvSpPr>
          <p:spPr bwMode="auto">
            <a:xfrm>
              <a:off x="2895600" y="3400100"/>
              <a:ext cx="1066800" cy="533400"/>
            </a:xfrm>
            <a:prstGeom prst="rect">
              <a:avLst/>
            </a:prstGeom>
            <a:solidFill>
              <a:srgbClr val="808080"/>
            </a:solidFill>
            <a:ln w="38100">
              <a:noFill/>
              <a:miter lim="800000"/>
              <a:headEnd/>
              <a:tailEnd/>
            </a:ln>
          </p:spPr>
          <p:txBody>
            <a:bodyPr wrap="none" anchor="ctr">
              <a:prstTxWarp prst="textNoShape">
                <a:avLst/>
              </a:prstTxWarp>
            </a:bodyPr>
            <a:lstStyle/>
            <a:p>
              <a:pPr algn="ctr"/>
              <a:r>
                <a:rPr lang="en-US" dirty="0" smtClean="0"/>
                <a:t>5.00 kg</a:t>
              </a:r>
              <a:endParaRPr lang="en-US" dirty="0"/>
            </a:p>
          </p:txBody>
        </p:sp>
      </p:grpSp>
      <p:cxnSp>
        <p:nvCxnSpPr>
          <p:cNvPr id="8" name="Straight Connector 7"/>
          <p:cNvCxnSpPr/>
          <p:nvPr/>
        </p:nvCxnSpPr>
        <p:spPr>
          <a:xfrm>
            <a:off x="320973" y="4123461"/>
            <a:ext cx="1522599" cy="100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1631216"/>
          </a:xfrm>
          <a:prstGeom prst="rect">
            <a:avLst/>
          </a:prstGeom>
          <a:noFill/>
          <a:ln w="9525">
            <a:noFill/>
            <a:miter lim="800000"/>
            <a:headEnd/>
            <a:tailEnd/>
          </a:ln>
        </p:spPr>
        <p:txBody>
          <a:bodyPr>
            <a:prstTxWarp prst="textNoShape">
              <a:avLst/>
            </a:prstTxWarp>
            <a:spAutoFit/>
          </a:bodyPr>
          <a:lstStyle/>
          <a:p>
            <a:r>
              <a:rPr lang="en-US" sz="2000" dirty="0" smtClean="0"/>
              <a:t>5f. A 5.00 kg block of wood is on an inclined plane that makes an angle of 32.0</a:t>
            </a:r>
            <a:r>
              <a:rPr lang="en-US" sz="2000" baseline="30000" dirty="0" smtClean="0"/>
              <a:t>o</a:t>
            </a:r>
            <a:r>
              <a:rPr lang="en-US" sz="2000" dirty="0" smtClean="0"/>
              <a:t> with the horizontal.  There is a static coefficient of friction of .670 and a kinetic of .340 between the block and the plane. </a:t>
            </a:r>
            <a:r>
              <a:rPr lang="en-US" sz="2000" dirty="0" err="1" smtClean="0"/>
              <a:t>f</a:t>
            </a:r>
            <a:r>
              <a:rPr lang="en-US" sz="2000" dirty="0" smtClean="0"/>
              <a:t>) What force would make the block slide down the plane with an acceleration of 8.30 </a:t>
            </a:r>
            <a:r>
              <a:rPr lang="en-US" sz="2000" dirty="0" err="1" smtClean="0"/>
              <a:t>m/s/s</a:t>
            </a:r>
            <a:r>
              <a:rPr lang="en-US" sz="2000" dirty="0" smtClean="0"/>
              <a:t> (down the plane)? </a:t>
            </a:r>
          </a:p>
          <a:p>
            <a:endParaRPr lang="en-US" sz="2000" dirty="0">
              <a:latin typeface="Calibri" charset="0"/>
            </a:endParaRPr>
          </a:p>
        </p:txBody>
      </p:sp>
      <p:sp>
        <p:nvSpPr>
          <p:cNvPr id="13315" name="TextBox 4"/>
          <p:cNvSpPr txBox="1">
            <a:spLocks noChangeArrowheads="1"/>
          </p:cNvSpPr>
          <p:nvPr/>
        </p:nvSpPr>
        <p:spPr bwMode="auto">
          <a:xfrm>
            <a:off x="571500" y="5011738"/>
            <a:ext cx="2108896" cy="400110"/>
          </a:xfrm>
          <a:prstGeom prst="rect">
            <a:avLst/>
          </a:prstGeom>
          <a:noFill/>
          <a:ln w="9525">
            <a:noFill/>
            <a:miter lim="800000"/>
            <a:headEnd/>
            <a:tailEnd/>
          </a:ln>
        </p:spPr>
        <p:txBody>
          <a:bodyPr wrap="none">
            <a:prstTxWarp prst="textNoShape">
              <a:avLst/>
            </a:prstTxWarp>
            <a:spAutoFit/>
          </a:bodyPr>
          <a:lstStyle/>
          <a:p>
            <a:r>
              <a:rPr lang="en-US" sz="2000" dirty="0" err="1" smtClean="0"/>
              <a:t>f</a:t>
            </a:r>
            <a:r>
              <a:rPr lang="en-US" sz="2000" dirty="0" smtClean="0"/>
              <a:t>) -29.7 N (down)</a:t>
            </a:r>
          </a:p>
          <a:p>
            <a:endParaRPr lang="en-US" sz="2000" dirty="0">
              <a:latin typeface="Calibri" charset="0"/>
            </a:endParaRPr>
          </a:p>
        </p:txBody>
      </p:sp>
      <p:graphicFrame>
        <p:nvGraphicFramePr>
          <p:cNvPr id="4" name="Table 3"/>
          <p:cNvGraphicFramePr>
            <a:graphicFrameLocks noGrp="1"/>
          </p:cNvGraphicFramePr>
          <p:nvPr/>
        </p:nvGraphicFramePr>
        <p:xfrm>
          <a:off x="6007100" y="4700648"/>
          <a:ext cx="2870200" cy="711200"/>
        </p:xfrm>
        <a:graphic>
          <a:graphicData uri="http://schemas.openxmlformats.org/drawingml/2006/table">
            <a:tbl>
              <a:tblPr/>
              <a:tblGrid>
                <a:gridCol w="2171700"/>
                <a:gridCol w="698500"/>
              </a:tblGrid>
              <a:tr h="152400">
                <a:tc>
                  <a:txBody>
                    <a:bodyPr/>
                    <a:lstStyle/>
                    <a:p>
                      <a:pPr algn="r" fontAlgn="b"/>
                      <a:r>
                        <a:rPr lang="en-US" sz="1000" b="0" i="0" u="none" strike="noStrike">
                          <a:latin typeface="Arial"/>
                        </a:rPr>
                        <a:t>Normal force&gt;</a:t>
                      </a:r>
                    </a:p>
                  </a:txBody>
                  <a:tcPr marL="12700" marR="12700" marT="12700" marB="0" anchor="b">
                    <a:lnL>
                      <a:noFill/>
                    </a:lnL>
                    <a:lnR>
                      <a:noFill/>
                    </a:lnR>
                    <a:lnT>
                      <a:noFill/>
                    </a:lnT>
                    <a:lnB>
                      <a:noFill/>
                    </a:lnB>
                  </a:tcPr>
                </a:tc>
                <a:tc>
                  <a:txBody>
                    <a:bodyPr/>
                    <a:lstStyle/>
                    <a:p>
                      <a:pPr algn="r" fontAlgn="b"/>
                      <a:r>
                        <a:rPr lang="en-US" sz="1000" b="0" i="0" u="none" strike="noStrike">
                          <a:latin typeface="Arial"/>
                        </a:rPr>
                        <a:t>41.5968</a:t>
                      </a:r>
                    </a:p>
                  </a:txBody>
                  <a:tcPr marL="12700" marR="12700" marT="12700" marB="0" anchor="b">
                    <a:lnL>
                      <a:noFill/>
                    </a:lnL>
                    <a:lnR>
                      <a:noFill/>
                    </a:lnR>
                    <a:lnT>
                      <a:noFill/>
                    </a:lnT>
                    <a:lnB>
                      <a:noFill/>
                    </a:lnB>
                  </a:tcPr>
                </a:tc>
              </a:tr>
              <a:tr h="152400">
                <a:tc>
                  <a:txBody>
                    <a:bodyPr/>
                    <a:lstStyle/>
                    <a:p>
                      <a:pPr algn="r" fontAlgn="b"/>
                      <a:r>
                        <a:rPr lang="en-US" sz="1000" b="0" i="0" u="none" strike="noStrike">
                          <a:latin typeface="Arial"/>
                        </a:rPr>
                        <a:t>Parallel force&gt;</a:t>
                      </a:r>
                    </a:p>
                  </a:txBody>
                  <a:tcPr marL="12700" marR="12700" marT="12700" marB="0" anchor="b">
                    <a:lnL>
                      <a:noFill/>
                    </a:lnL>
                    <a:lnR>
                      <a:noFill/>
                    </a:lnR>
                    <a:lnT>
                      <a:noFill/>
                    </a:lnT>
                    <a:lnB>
                      <a:noFill/>
                    </a:lnB>
                  </a:tcPr>
                </a:tc>
                <a:tc>
                  <a:txBody>
                    <a:bodyPr/>
                    <a:lstStyle/>
                    <a:p>
                      <a:pPr algn="r" fontAlgn="b"/>
                      <a:r>
                        <a:rPr lang="en-US" sz="1000" b="0" i="0" u="none" strike="noStrike">
                          <a:latin typeface="Arial"/>
                        </a:rPr>
                        <a:t>25.9925</a:t>
                      </a:r>
                    </a:p>
                  </a:txBody>
                  <a:tcPr marL="12700" marR="12700" marT="12700" marB="0" anchor="b">
                    <a:lnL>
                      <a:noFill/>
                    </a:lnL>
                    <a:lnR>
                      <a:noFill/>
                    </a:lnR>
                    <a:lnT>
                      <a:noFill/>
                    </a:lnT>
                    <a:lnB>
                      <a:noFill/>
                    </a:lnB>
                  </a:tcPr>
                </a:tc>
              </a:tr>
              <a:tr h="152400">
                <a:tc>
                  <a:txBody>
                    <a:bodyPr/>
                    <a:lstStyle/>
                    <a:p>
                      <a:pPr algn="r" fontAlgn="b"/>
                      <a:r>
                        <a:rPr lang="en-US" sz="1000" b="0" i="0" u="none" strike="noStrike">
                          <a:latin typeface="Arial"/>
                        </a:rPr>
                        <a:t>Static Friction force&gt;</a:t>
                      </a:r>
                    </a:p>
                  </a:txBody>
                  <a:tcPr marL="12700" marR="12700" marT="12700" marB="0" anchor="b">
                    <a:lnL>
                      <a:noFill/>
                    </a:lnL>
                    <a:lnR>
                      <a:noFill/>
                    </a:lnR>
                    <a:lnT>
                      <a:noFill/>
                    </a:lnT>
                    <a:lnB>
                      <a:noFill/>
                    </a:lnB>
                  </a:tcPr>
                </a:tc>
                <a:tc>
                  <a:txBody>
                    <a:bodyPr/>
                    <a:lstStyle/>
                    <a:p>
                      <a:pPr algn="r" fontAlgn="b"/>
                      <a:r>
                        <a:rPr lang="en-US" sz="1000" b="0" i="0" u="none" strike="noStrike">
                          <a:latin typeface="Arial"/>
                        </a:rPr>
                        <a:t>27.8698</a:t>
                      </a:r>
                    </a:p>
                  </a:txBody>
                  <a:tcPr marL="12700" marR="12700" marT="12700" marB="0" anchor="b">
                    <a:lnL>
                      <a:noFill/>
                    </a:lnL>
                    <a:lnR>
                      <a:noFill/>
                    </a:lnR>
                    <a:lnT>
                      <a:noFill/>
                    </a:lnT>
                    <a:lnB>
                      <a:noFill/>
                    </a:lnB>
                  </a:tcPr>
                </a:tc>
              </a:tr>
              <a:tr h="152400">
                <a:tc>
                  <a:txBody>
                    <a:bodyPr/>
                    <a:lstStyle/>
                    <a:p>
                      <a:pPr algn="r" fontAlgn="b"/>
                      <a:r>
                        <a:rPr lang="en-US" sz="1000" b="0" i="0" u="none" strike="noStrike">
                          <a:latin typeface="Arial"/>
                        </a:rPr>
                        <a:t>Kinetic Friction force&gt;</a:t>
                      </a:r>
                    </a:p>
                  </a:txBody>
                  <a:tcPr marL="12700" marR="12700" marT="12700" marB="0" anchor="b">
                    <a:lnL>
                      <a:noFill/>
                    </a:lnL>
                    <a:lnR>
                      <a:noFill/>
                    </a:lnR>
                    <a:lnT>
                      <a:noFill/>
                    </a:lnT>
                    <a:lnB>
                      <a:noFill/>
                    </a:lnB>
                  </a:tcPr>
                </a:tc>
                <a:tc>
                  <a:txBody>
                    <a:bodyPr/>
                    <a:lstStyle/>
                    <a:p>
                      <a:pPr algn="r" fontAlgn="b"/>
                      <a:r>
                        <a:rPr lang="en-US" sz="1000" b="0" i="0" u="none" strike="noStrike" dirty="0">
                          <a:latin typeface="Arial"/>
                        </a:rPr>
                        <a:t>14.1429</a:t>
                      </a:r>
                    </a:p>
                  </a:txBody>
                  <a:tcPr marL="12700" marR="12700" marT="12700" marB="0" anchor="b">
                    <a:lnL>
                      <a:noFill/>
                    </a:lnL>
                    <a:lnR>
                      <a:noFill/>
                    </a:lnR>
                    <a:lnT>
                      <a:noFill/>
                    </a:lnT>
                    <a:lnB>
                      <a:noFill/>
                    </a:lnB>
                  </a:tcPr>
                </a:tc>
              </a:tr>
            </a:tbl>
          </a:graphicData>
        </a:graphic>
      </p:graphicFrame>
      <p:grpSp>
        <p:nvGrpSpPr>
          <p:cNvPr id="5" name="Group 4"/>
          <p:cNvGrpSpPr/>
          <p:nvPr/>
        </p:nvGrpSpPr>
        <p:grpSpPr>
          <a:xfrm rot="19743404">
            <a:off x="-106098" y="2580523"/>
            <a:ext cx="3969932" cy="562304"/>
            <a:chOff x="1487295" y="3400100"/>
            <a:chExt cx="3969932" cy="562304"/>
          </a:xfrm>
        </p:grpSpPr>
        <p:sp>
          <p:nvSpPr>
            <p:cNvPr id="6" name="Line 6"/>
            <p:cNvSpPr>
              <a:spLocks noChangeShapeType="1"/>
            </p:cNvSpPr>
            <p:nvPr/>
          </p:nvSpPr>
          <p:spPr bwMode="auto">
            <a:xfrm>
              <a:off x="1487295" y="3962404"/>
              <a:ext cx="3969932" cy="0"/>
            </a:xfrm>
            <a:prstGeom prst="line">
              <a:avLst/>
            </a:prstGeom>
            <a:noFill/>
            <a:ln w="76200">
              <a:solidFill>
                <a:schemeClr val="tx1"/>
              </a:solidFill>
              <a:round/>
              <a:headEnd/>
              <a:tailEnd/>
            </a:ln>
          </p:spPr>
          <p:txBody>
            <a:bodyPr>
              <a:prstTxWarp prst="textNoShape">
                <a:avLst/>
              </a:prstTxWarp>
            </a:bodyPr>
            <a:lstStyle/>
            <a:p>
              <a:endParaRPr lang="en-US"/>
            </a:p>
          </p:txBody>
        </p:sp>
        <p:sp>
          <p:nvSpPr>
            <p:cNvPr id="7" name="Rectangle 6"/>
            <p:cNvSpPr>
              <a:spLocks noChangeArrowheads="1"/>
            </p:cNvSpPr>
            <p:nvPr/>
          </p:nvSpPr>
          <p:spPr bwMode="auto">
            <a:xfrm>
              <a:off x="2895600" y="3400100"/>
              <a:ext cx="1066800" cy="533400"/>
            </a:xfrm>
            <a:prstGeom prst="rect">
              <a:avLst/>
            </a:prstGeom>
            <a:solidFill>
              <a:srgbClr val="808080"/>
            </a:solidFill>
            <a:ln w="38100">
              <a:noFill/>
              <a:miter lim="800000"/>
              <a:headEnd/>
              <a:tailEnd/>
            </a:ln>
          </p:spPr>
          <p:txBody>
            <a:bodyPr wrap="none" anchor="ctr">
              <a:prstTxWarp prst="textNoShape">
                <a:avLst/>
              </a:prstTxWarp>
            </a:bodyPr>
            <a:lstStyle/>
            <a:p>
              <a:pPr algn="ctr"/>
              <a:r>
                <a:rPr lang="en-US" dirty="0" smtClean="0"/>
                <a:t>5.00 kg</a:t>
              </a:r>
              <a:endParaRPr lang="en-US" dirty="0"/>
            </a:p>
          </p:txBody>
        </p:sp>
      </p:grpSp>
      <p:cxnSp>
        <p:nvCxnSpPr>
          <p:cNvPr id="8" name="Straight Connector 7"/>
          <p:cNvCxnSpPr/>
          <p:nvPr/>
        </p:nvCxnSpPr>
        <p:spPr>
          <a:xfrm>
            <a:off x="320973" y="4123461"/>
            <a:ext cx="1522599" cy="100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1631216"/>
          </a:xfrm>
          <a:prstGeom prst="rect">
            <a:avLst/>
          </a:prstGeom>
          <a:noFill/>
          <a:ln w="9525">
            <a:noFill/>
            <a:miter lim="800000"/>
            <a:headEnd/>
            <a:tailEnd/>
          </a:ln>
        </p:spPr>
        <p:txBody>
          <a:bodyPr>
            <a:prstTxWarp prst="textNoShape">
              <a:avLst/>
            </a:prstTxWarp>
            <a:spAutoFit/>
          </a:bodyPr>
          <a:lstStyle/>
          <a:p>
            <a:r>
              <a:rPr lang="en-US" sz="2000" dirty="0" smtClean="0"/>
              <a:t>5g. A 5.00 kg block of wood is on an inclined plane that makes an angle of 32.0</a:t>
            </a:r>
            <a:r>
              <a:rPr lang="en-US" sz="2000" baseline="30000" dirty="0" smtClean="0"/>
              <a:t>o</a:t>
            </a:r>
            <a:r>
              <a:rPr lang="en-US" sz="2000" dirty="0" smtClean="0"/>
              <a:t> with the horizontal.  There is a static coefficient of friction of .670 and a kinetic of .340 between the block and the plane. </a:t>
            </a:r>
            <a:r>
              <a:rPr lang="en-US" sz="2000" dirty="0" err="1" smtClean="0"/>
              <a:t>g</a:t>
            </a:r>
            <a:r>
              <a:rPr lang="en-US" sz="2000" dirty="0" smtClean="0"/>
              <a:t>) What force would make the block slide up the plane with an acceleration of 2.55 </a:t>
            </a:r>
            <a:r>
              <a:rPr lang="en-US" sz="2000" dirty="0" err="1" smtClean="0"/>
              <a:t>m/s/s(up</a:t>
            </a:r>
            <a:r>
              <a:rPr lang="en-US" sz="2000" dirty="0" smtClean="0"/>
              <a:t> the plane)? </a:t>
            </a:r>
          </a:p>
          <a:p>
            <a:endParaRPr lang="en-US" sz="2000" dirty="0">
              <a:latin typeface="Calibri" charset="0"/>
            </a:endParaRPr>
          </a:p>
        </p:txBody>
      </p:sp>
      <p:sp>
        <p:nvSpPr>
          <p:cNvPr id="13315" name="TextBox 4"/>
          <p:cNvSpPr txBox="1">
            <a:spLocks noChangeArrowheads="1"/>
          </p:cNvSpPr>
          <p:nvPr/>
        </p:nvSpPr>
        <p:spPr bwMode="auto">
          <a:xfrm>
            <a:off x="571500" y="5011738"/>
            <a:ext cx="1916786" cy="400110"/>
          </a:xfrm>
          <a:prstGeom prst="rect">
            <a:avLst/>
          </a:prstGeom>
          <a:noFill/>
          <a:ln w="9525">
            <a:noFill/>
            <a:miter lim="800000"/>
            <a:headEnd/>
            <a:tailEnd/>
          </a:ln>
        </p:spPr>
        <p:txBody>
          <a:bodyPr wrap="none">
            <a:prstTxWarp prst="textNoShape">
              <a:avLst/>
            </a:prstTxWarp>
            <a:spAutoFit/>
          </a:bodyPr>
          <a:lstStyle/>
          <a:p>
            <a:r>
              <a:rPr lang="en-US" sz="2000" dirty="0" err="1" smtClean="0"/>
              <a:t>g</a:t>
            </a:r>
            <a:r>
              <a:rPr lang="en-US" sz="2000" dirty="0" smtClean="0"/>
              <a:t>) +52.8 N (up)</a:t>
            </a:r>
          </a:p>
          <a:p>
            <a:endParaRPr lang="en-US" sz="2000" dirty="0">
              <a:latin typeface="Calibri" charset="0"/>
            </a:endParaRPr>
          </a:p>
        </p:txBody>
      </p:sp>
      <p:graphicFrame>
        <p:nvGraphicFramePr>
          <p:cNvPr id="4" name="Table 3"/>
          <p:cNvGraphicFramePr>
            <a:graphicFrameLocks noGrp="1"/>
          </p:cNvGraphicFramePr>
          <p:nvPr/>
        </p:nvGraphicFramePr>
        <p:xfrm>
          <a:off x="6007100" y="4700648"/>
          <a:ext cx="2870200" cy="711200"/>
        </p:xfrm>
        <a:graphic>
          <a:graphicData uri="http://schemas.openxmlformats.org/drawingml/2006/table">
            <a:tbl>
              <a:tblPr/>
              <a:tblGrid>
                <a:gridCol w="2171700"/>
                <a:gridCol w="698500"/>
              </a:tblGrid>
              <a:tr h="152400">
                <a:tc>
                  <a:txBody>
                    <a:bodyPr/>
                    <a:lstStyle/>
                    <a:p>
                      <a:pPr algn="r" fontAlgn="b"/>
                      <a:r>
                        <a:rPr lang="en-US" sz="1000" b="0" i="0" u="none" strike="noStrike">
                          <a:latin typeface="Arial"/>
                        </a:rPr>
                        <a:t>Normal force&gt;</a:t>
                      </a:r>
                    </a:p>
                  </a:txBody>
                  <a:tcPr marL="12700" marR="12700" marT="12700" marB="0" anchor="b">
                    <a:lnL>
                      <a:noFill/>
                    </a:lnL>
                    <a:lnR>
                      <a:noFill/>
                    </a:lnR>
                    <a:lnT>
                      <a:noFill/>
                    </a:lnT>
                    <a:lnB>
                      <a:noFill/>
                    </a:lnB>
                  </a:tcPr>
                </a:tc>
                <a:tc>
                  <a:txBody>
                    <a:bodyPr/>
                    <a:lstStyle/>
                    <a:p>
                      <a:pPr algn="r" fontAlgn="b"/>
                      <a:r>
                        <a:rPr lang="en-US" sz="1000" b="0" i="0" u="none" strike="noStrike">
                          <a:latin typeface="Arial"/>
                        </a:rPr>
                        <a:t>41.5968</a:t>
                      </a:r>
                    </a:p>
                  </a:txBody>
                  <a:tcPr marL="12700" marR="12700" marT="12700" marB="0" anchor="b">
                    <a:lnL>
                      <a:noFill/>
                    </a:lnL>
                    <a:lnR>
                      <a:noFill/>
                    </a:lnR>
                    <a:lnT>
                      <a:noFill/>
                    </a:lnT>
                    <a:lnB>
                      <a:noFill/>
                    </a:lnB>
                  </a:tcPr>
                </a:tc>
              </a:tr>
              <a:tr h="152400">
                <a:tc>
                  <a:txBody>
                    <a:bodyPr/>
                    <a:lstStyle/>
                    <a:p>
                      <a:pPr algn="r" fontAlgn="b"/>
                      <a:r>
                        <a:rPr lang="en-US" sz="1000" b="0" i="0" u="none" strike="noStrike">
                          <a:latin typeface="Arial"/>
                        </a:rPr>
                        <a:t>Parallel force&gt;</a:t>
                      </a:r>
                    </a:p>
                  </a:txBody>
                  <a:tcPr marL="12700" marR="12700" marT="12700" marB="0" anchor="b">
                    <a:lnL>
                      <a:noFill/>
                    </a:lnL>
                    <a:lnR>
                      <a:noFill/>
                    </a:lnR>
                    <a:lnT>
                      <a:noFill/>
                    </a:lnT>
                    <a:lnB>
                      <a:noFill/>
                    </a:lnB>
                  </a:tcPr>
                </a:tc>
                <a:tc>
                  <a:txBody>
                    <a:bodyPr/>
                    <a:lstStyle/>
                    <a:p>
                      <a:pPr algn="r" fontAlgn="b"/>
                      <a:r>
                        <a:rPr lang="en-US" sz="1000" b="0" i="0" u="none" strike="noStrike">
                          <a:latin typeface="Arial"/>
                        </a:rPr>
                        <a:t>25.9925</a:t>
                      </a:r>
                    </a:p>
                  </a:txBody>
                  <a:tcPr marL="12700" marR="12700" marT="12700" marB="0" anchor="b">
                    <a:lnL>
                      <a:noFill/>
                    </a:lnL>
                    <a:lnR>
                      <a:noFill/>
                    </a:lnR>
                    <a:lnT>
                      <a:noFill/>
                    </a:lnT>
                    <a:lnB>
                      <a:noFill/>
                    </a:lnB>
                  </a:tcPr>
                </a:tc>
              </a:tr>
              <a:tr h="152400">
                <a:tc>
                  <a:txBody>
                    <a:bodyPr/>
                    <a:lstStyle/>
                    <a:p>
                      <a:pPr algn="r" fontAlgn="b"/>
                      <a:r>
                        <a:rPr lang="en-US" sz="1000" b="0" i="0" u="none" strike="noStrike">
                          <a:latin typeface="Arial"/>
                        </a:rPr>
                        <a:t>Static Friction force&gt;</a:t>
                      </a:r>
                    </a:p>
                  </a:txBody>
                  <a:tcPr marL="12700" marR="12700" marT="12700" marB="0" anchor="b">
                    <a:lnL>
                      <a:noFill/>
                    </a:lnL>
                    <a:lnR>
                      <a:noFill/>
                    </a:lnR>
                    <a:lnT>
                      <a:noFill/>
                    </a:lnT>
                    <a:lnB>
                      <a:noFill/>
                    </a:lnB>
                  </a:tcPr>
                </a:tc>
                <a:tc>
                  <a:txBody>
                    <a:bodyPr/>
                    <a:lstStyle/>
                    <a:p>
                      <a:pPr algn="r" fontAlgn="b"/>
                      <a:r>
                        <a:rPr lang="en-US" sz="1000" b="0" i="0" u="none" strike="noStrike">
                          <a:latin typeface="Arial"/>
                        </a:rPr>
                        <a:t>27.8698</a:t>
                      </a:r>
                    </a:p>
                  </a:txBody>
                  <a:tcPr marL="12700" marR="12700" marT="12700" marB="0" anchor="b">
                    <a:lnL>
                      <a:noFill/>
                    </a:lnL>
                    <a:lnR>
                      <a:noFill/>
                    </a:lnR>
                    <a:lnT>
                      <a:noFill/>
                    </a:lnT>
                    <a:lnB>
                      <a:noFill/>
                    </a:lnB>
                  </a:tcPr>
                </a:tc>
              </a:tr>
              <a:tr h="152400">
                <a:tc>
                  <a:txBody>
                    <a:bodyPr/>
                    <a:lstStyle/>
                    <a:p>
                      <a:pPr algn="r" fontAlgn="b"/>
                      <a:r>
                        <a:rPr lang="en-US" sz="1000" b="0" i="0" u="none" strike="noStrike">
                          <a:latin typeface="Arial"/>
                        </a:rPr>
                        <a:t>Kinetic Friction force&gt;</a:t>
                      </a:r>
                    </a:p>
                  </a:txBody>
                  <a:tcPr marL="12700" marR="12700" marT="12700" marB="0" anchor="b">
                    <a:lnL>
                      <a:noFill/>
                    </a:lnL>
                    <a:lnR>
                      <a:noFill/>
                    </a:lnR>
                    <a:lnT>
                      <a:noFill/>
                    </a:lnT>
                    <a:lnB>
                      <a:noFill/>
                    </a:lnB>
                  </a:tcPr>
                </a:tc>
                <a:tc>
                  <a:txBody>
                    <a:bodyPr/>
                    <a:lstStyle/>
                    <a:p>
                      <a:pPr algn="r" fontAlgn="b"/>
                      <a:r>
                        <a:rPr lang="en-US" sz="1000" b="0" i="0" u="none" strike="noStrike" dirty="0">
                          <a:latin typeface="Arial"/>
                        </a:rPr>
                        <a:t>14.1429</a:t>
                      </a:r>
                    </a:p>
                  </a:txBody>
                  <a:tcPr marL="12700" marR="12700" marT="12700" marB="0" anchor="b">
                    <a:lnL>
                      <a:noFill/>
                    </a:lnL>
                    <a:lnR>
                      <a:noFill/>
                    </a:lnR>
                    <a:lnT>
                      <a:noFill/>
                    </a:lnT>
                    <a:lnB>
                      <a:noFill/>
                    </a:lnB>
                  </a:tcPr>
                </a:tc>
              </a:tr>
            </a:tbl>
          </a:graphicData>
        </a:graphic>
      </p:graphicFrame>
      <p:grpSp>
        <p:nvGrpSpPr>
          <p:cNvPr id="5" name="Group 4"/>
          <p:cNvGrpSpPr/>
          <p:nvPr/>
        </p:nvGrpSpPr>
        <p:grpSpPr>
          <a:xfrm rot="19743404">
            <a:off x="-106098" y="2580523"/>
            <a:ext cx="3969932" cy="562304"/>
            <a:chOff x="1487295" y="3400100"/>
            <a:chExt cx="3969932" cy="562304"/>
          </a:xfrm>
        </p:grpSpPr>
        <p:sp>
          <p:nvSpPr>
            <p:cNvPr id="6" name="Line 6"/>
            <p:cNvSpPr>
              <a:spLocks noChangeShapeType="1"/>
            </p:cNvSpPr>
            <p:nvPr/>
          </p:nvSpPr>
          <p:spPr bwMode="auto">
            <a:xfrm>
              <a:off x="1487295" y="3962404"/>
              <a:ext cx="3969932" cy="0"/>
            </a:xfrm>
            <a:prstGeom prst="line">
              <a:avLst/>
            </a:prstGeom>
            <a:noFill/>
            <a:ln w="76200">
              <a:solidFill>
                <a:schemeClr val="tx1"/>
              </a:solidFill>
              <a:round/>
              <a:headEnd/>
              <a:tailEnd/>
            </a:ln>
          </p:spPr>
          <p:txBody>
            <a:bodyPr>
              <a:prstTxWarp prst="textNoShape">
                <a:avLst/>
              </a:prstTxWarp>
            </a:bodyPr>
            <a:lstStyle/>
            <a:p>
              <a:endParaRPr lang="en-US"/>
            </a:p>
          </p:txBody>
        </p:sp>
        <p:sp>
          <p:nvSpPr>
            <p:cNvPr id="7" name="Rectangle 6"/>
            <p:cNvSpPr>
              <a:spLocks noChangeArrowheads="1"/>
            </p:cNvSpPr>
            <p:nvPr/>
          </p:nvSpPr>
          <p:spPr bwMode="auto">
            <a:xfrm>
              <a:off x="2895600" y="3400100"/>
              <a:ext cx="1066800" cy="533400"/>
            </a:xfrm>
            <a:prstGeom prst="rect">
              <a:avLst/>
            </a:prstGeom>
            <a:solidFill>
              <a:srgbClr val="808080"/>
            </a:solidFill>
            <a:ln w="38100">
              <a:noFill/>
              <a:miter lim="800000"/>
              <a:headEnd/>
              <a:tailEnd/>
            </a:ln>
          </p:spPr>
          <p:txBody>
            <a:bodyPr wrap="none" anchor="ctr">
              <a:prstTxWarp prst="textNoShape">
                <a:avLst/>
              </a:prstTxWarp>
            </a:bodyPr>
            <a:lstStyle/>
            <a:p>
              <a:pPr algn="ctr"/>
              <a:r>
                <a:rPr lang="en-US" dirty="0" smtClean="0"/>
                <a:t>5.00 kg</a:t>
              </a:r>
              <a:endParaRPr lang="en-US" dirty="0"/>
            </a:p>
          </p:txBody>
        </p:sp>
      </p:grpSp>
      <p:cxnSp>
        <p:nvCxnSpPr>
          <p:cNvPr id="8" name="Straight Connector 7"/>
          <p:cNvCxnSpPr/>
          <p:nvPr/>
        </p:nvCxnSpPr>
        <p:spPr>
          <a:xfrm>
            <a:off x="320973" y="4123461"/>
            <a:ext cx="1522599" cy="100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1569660"/>
          </a:xfrm>
          <a:prstGeom prst="rect">
            <a:avLst/>
          </a:prstGeom>
          <a:noFill/>
          <a:ln w="9525">
            <a:noFill/>
            <a:miter lim="800000"/>
            <a:headEnd/>
            <a:tailEnd/>
          </a:ln>
        </p:spPr>
        <p:txBody>
          <a:bodyPr>
            <a:prstTxWarp prst="textNoShape">
              <a:avLst/>
            </a:prstTxWarp>
            <a:spAutoFit/>
          </a:bodyPr>
          <a:lstStyle/>
          <a:p>
            <a:r>
              <a:rPr lang="en-US" sz="2400" dirty="0" smtClean="0"/>
              <a:t>1b. A 2.15 kg block of wood is on a frictionless inclined plane that makes an angle of 35.0</a:t>
            </a:r>
            <a:r>
              <a:rPr lang="en-US" sz="2400" baseline="30000" dirty="0" smtClean="0"/>
              <a:t>o</a:t>
            </a:r>
            <a:r>
              <a:rPr lang="en-US" sz="2400" dirty="0" smtClean="0"/>
              <a:t> with the horizontal. </a:t>
            </a:r>
            <a:r>
              <a:rPr lang="en-US" sz="2400" dirty="0" err="1" smtClean="0"/>
              <a:t>b</a:t>
            </a:r>
            <a:r>
              <a:rPr lang="en-US" sz="2400" dirty="0" smtClean="0"/>
              <a:t>) If the block is released on the plane, what will be its acceleration down the plane?  </a:t>
            </a:r>
          </a:p>
          <a:p>
            <a:endParaRPr lang="en-US" sz="2400" dirty="0">
              <a:latin typeface="Calibri" charset="0"/>
            </a:endParaRPr>
          </a:p>
        </p:txBody>
      </p:sp>
      <p:sp>
        <p:nvSpPr>
          <p:cNvPr id="13315" name="TextBox 4"/>
          <p:cNvSpPr txBox="1">
            <a:spLocks noChangeArrowheads="1"/>
          </p:cNvSpPr>
          <p:nvPr/>
        </p:nvSpPr>
        <p:spPr bwMode="auto">
          <a:xfrm>
            <a:off x="571500" y="5011738"/>
            <a:ext cx="3092313" cy="461665"/>
          </a:xfrm>
          <a:prstGeom prst="rect">
            <a:avLst/>
          </a:prstGeom>
          <a:noFill/>
          <a:ln w="9525">
            <a:noFill/>
            <a:miter lim="800000"/>
            <a:headEnd/>
            <a:tailEnd/>
          </a:ln>
        </p:spPr>
        <p:txBody>
          <a:bodyPr wrap="none">
            <a:prstTxWarp prst="textNoShape">
              <a:avLst/>
            </a:prstTxWarp>
            <a:spAutoFit/>
          </a:bodyPr>
          <a:lstStyle/>
          <a:p>
            <a:r>
              <a:rPr lang="en-US" sz="2400" dirty="0" err="1" smtClean="0"/>
              <a:t>b</a:t>
            </a:r>
            <a:r>
              <a:rPr lang="en-US" sz="2400" dirty="0" smtClean="0"/>
              <a:t>) -5.62 </a:t>
            </a:r>
            <a:r>
              <a:rPr lang="en-US" sz="2400" dirty="0" err="1" smtClean="0"/>
              <a:t>m/s/s</a:t>
            </a:r>
            <a:r>
              <a:rPr lang="en-US" sz="2400" dirty="0" smtClean="0"/>
              <a:t> (down)</a:t>
            </a:r>
          </a:p>
          <a:p>
            <a:endParaRPr lang="en-US" sz="2400" dirty="0">
              <a:latin typeface="Calibri" charset="0"/>
            </a:endParaRPr>
          </a:p>
        </p:txBody>
      </p:sp>
      <p:graphicFrame>
        <p:nvGraphicFramePr>
          <p:cNvPr id="5" name="Table 4"/>
          <p:cNvGraphicFramePr>
            <a:graphicFrameLocks noGrp="1"/>
          </p:cNvGraphicFramePr>
          <p:nvPr/>
        </p:nvGraphicFramePr>
        <p:xfrm>
          <a:off x="6007100" y="5117803"/>
          <a:ext cx="2870200" cy="355600"/>
        </p:xfrm>
        <a:graphic>
          <a:graphicData uri="http://schemas.openxmlformats.org/drawingml/2006/table">
            <a:tbl>
              <a:tblPr/>
              <a:tblGrid>
                <a:gridCol w="2171700"/>
                <a:gridCol w="698500"/>
              </a:tblGrid>
              <a:tr h="152400">
                <a:tc>
                  <a:txBody>
                    <a:bodyPr/>
                    <a:lstStyle/>
                    <a:p>
                      <a:pPr algn="r" fontAlgn="b"/>
                      <a:r>
                        <a:rPr lang="en-US" sz="1000" b="0" i="0" u="none" strike="noStrike">
                          <a:latin typeface="Arial"/>
                        </a:rPr>
                        <a:t>Normal force&gt;</a:t>
                      </a:r>
                    </a:p>
                  </a:txBody>
                  <a:tcPr marL="12700" marR="12700" marT="12700" marB="0" anchor="b">
                    <a:lnL>
                      <a:noFill/>
                    </a:lnL>
                    <a:lnR>
                      <a:noFill/>
                    </a:lnR>
                    <a:lnT>
                      <a:noFill/>
                    </a:lnT>
                    <a:lnB>
                      <a:noFill/>
                    </a:lnB>
                  </a:tcPr>
                </a:tc>
                <a:tc>
                  <a:txBody>
                    <a:bodyPr/>
                    <a:lstStyle/>
                    <a:p>
                      <a:pPr algn="r" fontAlgn="b"/>
                      <a:r>
                        <a:rPr lang="en-US" sz="1000" b="0" i="0" u="none" strike="noStrike">
                          <a:latin typeface="Arial"/>
                        </a:rPr>
                        <a:t>17.2771</a:t>
                      </a:r>
                    </a:p>
                  </a:txBody>
                  <a:tcPr marL="12700" marR="12700" marT="12700" marB="0" anchor="b">
                    <a:lnL>
                      <a:noFill/>
                    </a:lnL>
                    <a:lnR>
                      <a:noFill/>
                    </a:lnR>
                    <a:lnT>
                      <a:noFill/>
                    </a:lnT>
                    <a:lnB>
                      <a:noFill/>
                    </a:lnB>
                  </a:tcPr>
                </a:tc>
              </a:tr>
              <a:tr h="152400">
                <a:tc>
                  <a:txBody>
                    <a:bodyPr/>
                    <a:lstStyle/>
                    <a:p>
                      <a:pPr algn="r" fontAlgn="b"/>
                      <a:r>
                        <a:rPr lang="en-US" sz="1000" b="0" i="0" u="none" strike="noStrike">
                          <a:latin typeface="Arial"/>
                        </a:rPr>
                        <a:t>Parallel force&gt;</a:t>
                      </a:r>
                    </a:p>
                  </a:txBody>
                  <a:tcPr marL="12700" marR="12700" marT="12700" marB="0" anchor="b">
                    <a:lnL>
                      <a:noFill/>
                    </a:lnL>
                    <a:lnR>
                      <a:noFill/>
                    </a:lnR>
                    <a:lnT>
                      <a:noFill/>
                    </a:lnT>
                    <a:lnB>
                      <a:noFill/>
                    </a:lnB>
                  </a:tcPr>
                </a:tc>
                <a:tc>
                  <a:txBody>
                    <a:bodyPr/>
                    <a:lstStyle/>
                    <a:p>
                      <a:pPr algn="r" fontAlgn="b"/>
                      <a:r>
                        <a:rPr lang="en-US" sz="1000" b="0" i="0" u="none" strike="noStrike" dirty="0">
                          <a:latin typeface="Arial"/>
                        </a:rPr>
                        <a:t>12.0976</a:t>
                      </a:r>
                    </a:p>
                  </a:txBody>
                  <a:tcPr marL="12700" marR="12700" marT="12700" marB="0" anchor="b">
                    <a:lnL>
                      <a:noFill/>
                    </a:lnL>
                    <a:lnR>
                      <a:noFill/>
                    </a:lnR>
                    <a:lnT>
                      <a:noFill/>
                    </a:lnT>
                    <a:lnB>
                      <a:noFill/>
                    </a:lnB>
                  </a:tcPr>
                </a:tc>
              </a:tr>
            </a:tbl>
          </a:graphicData>
        </a:graphic>
      </p:graphicFrame>
      <p:grpSp>
        <p:nvGrpSpPr>
          <p:cNvPr id="6" name="Group 5"/>
          <p:cNvGrpSpPr/>
          <p:nvPr/>
        </p:nvGrpSpPr>
        <p:grpSpPr>
          <a:xfrm rot="19595844">
            <a:off x="-106098" y="2580523"/>
            <a:ext cx="3969932" cy="562304"/>
            <a:chOff x="1487295" y="3400100"/>
            <a:chExt cx="3969932" cy="562304"/>
          </a:xfrm>
        </p:grpSpPr>
        <p:sp>
          <p:nvSpPr>
            <p:cNvPr id="7" name="Line 6"/>
            <p:cNvSpPr>
              <a:spLocks noChangeShapeType="1"/>
            </p:cNvSpPr>
            <p:nvPr/>
          </p:nvSpPr>
          <p:spPr bwMode="auto">
            <a:xfrm>
              <a:off x="1487295" y="3962404"/>
              <a:ext cx="3969932" cy="0"/>
            </a:xfrm>
            <a:prstGeom prst="line">
              <a:avLst/>
            </a:prstGeom>
            <a:noFill/>
            <a:ln w="76200">
              <a:solidFill>
                <a:schemeClr val="tx1"/>
              </a:solidFill>
              <a:round/>
              <a:headEnd/>
              <a:tailEnd/>
            </a:ln>
          </p:spPr>
          <p:txBody>
            <a:bodyPr>
              <a:prstTxWarp prst="textNoShape">
                <a:avLst/>
              </a:prstTxWarp>
            </a:bodyPr>
            <a:lstStyle/>
            <a:p>
              <a:endParaRPr lang="en-US"/>
            </a:p>
          </p:txBody>
        </p:sp>
        <p:sp>
          <p:nvSpPr>
            <p:cNvPr id="8" name="Rectangle 7"/>
            <p:cNvSpPr>
              <a:spLocks noChangeArrowheads="1"/>
            </p:cNvSpPr>
            <p:nvPr/>
          </p:nvSpPr>
          <p:spPr bwMode="auto">
            <a:xfrm>
              <a:off x="2895600" y="3400100"/>
              <a:ext cx="1066800" cy="533400"/>
            </a:xfrm>
            <a:prstGeom prst="rect">
              <a:avLst/>
            </a:prstGeom>
            <a:solidFill>
              <a:srgbClr val="808080"/>
            </a:solidFill>
            <a:ln w="38100">
              <a:noFill/>
              <a:miter lim="800000"/>
              <a:headEnd/>
              <a:tailEnd/>
            </a:ln>
          </p:spPr>
          <p:txBody>
            <a:bodyPr wrap="none" anchor="ctr">
              <a:prstTxWarp prst="textNoShape">
                <a:avLst/>
              </a:prstTxWarp>
            </a:bodyPr>
            <a:lstStyle/>
            <a:p>
              <a:pPr algn="ctr"/>
              <a:r>
                <a:rPr lang="en-US" dirty="0" smtClean="0"/>
                <a:t>2.15 </a:t>
              </a:r>
              <a:r>
                <a:rPr lang="en-US" dirty="0"/>
                <a:t>kg</a:t>
              </a:r>
            </a:p>
          </p:txBody>
        </p:sp>
      </p:grpSp>
      <p:cxnSp>
        <p:nvCxnSpPr>
          <p:cNvPr id="9" name="Straight Connector 8"/>
          <p:cNvCxnSpPr/>
          <p:nvPr/>
        </p:nvCxnSpPr>
        <p:spPr>
          <a:xfrm>
            <a:off x="376551" y="4189148"/>
            <a:ext cx="1522599" cy="100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1323439"/>
          </a:xfrm>
          <a:prstGeom prst="rect">
            <a:avLst/>
          </a:prstGeom>
          <a:noFill/>
          <a:ln w="9525">
            <a:noFill/>
            <a:miter lim="800000"/>
            <a:headEnd/>
            <a:tailEnd/>
          </a:ln>
        </p:spPr>
        <p:txBody>
          <a:bodyPr>
            <a:prstTxWarp prst="textNoShape">
              <a:avLst/>
            </a:prstTxWarp>
            <a:spAutoFit/>
          </a:bodyPr>
          <a:lstStyle/>
          <a:p>
            <a:r>
              <a:rPr lang="en-US" sz="2000" dirty="0" smtClean="0"/>
              <a:t>6a. A 12.0 kg block of wood is on an inclined plane that makes an angle of 55</a:t>
            </a:r>
            <a:r>
              <a:rPr lang="en-US" sz="2000" baseline="30000" dirty="0" smtClean="0"/>
              <a:t>o</a:t>
            </a:r>
            <a:r>
              <a:rPr lang="en-US" sz="2000" dirty="0" smtClean="0"/>
              <a:t> with the horizontal.  There is a static coefficient of friction of .85 and a kinetic of .65 between the block and the plane.  a) Find F</a:t>
            </a:r>
            <a:r>
              <a:rPr lang="en-US" sz="2000" baseline="-25000" dirty="0" smtClean="0"/>
              <a:t>||</a:t>
            </a:r>
            <a:r>
              <a:rPr lang="en-US" sz="2000" dirty="0" smtClean="0"/>
              <a:t>, </a:t>
            </a:r>
            <a:r>
              <a:rPr lang="en-US" sz="2000" dirty="0" err="1" smtClean="0"/>
              <a:t>F</a:t>
            </a:r>
            <a:r>
              <a:rPr lang="en-US" sz="2000" baseline="-25000" dirty="0" err="1" smtClean="0"/>
              <a:t>perp</a:t>
            </a:r>
            <a:r>
              <a:rPr lang="en-US" sz="2000" dirty="0" smtClean="0"/>
              <a:t>, maximum </a:t>
            </a:r>
            <a:r>
              <a:rPr lang="en-US" sz="2000" dirty="0" err="1" smtClean="0"/>
              <a:t>F</a:t>
            </a:r>
            <a:r>
              <a:rPr lang="en-US" sz="2000" baseline="-25000" dirty="0" err="1" smtClean="0"/>
              <a:t>fstatic</a:t>
            </a:r>
            <a:r>
              <a:rPr lang="en-US" sz="2000" dirty="0" smtClean="0"/>
              <a:t>, and </a:t>
            </a:r>
            <a:r>
              <a:rPr lang="en-US" sz="2000" dirty="0" err="1" smtClean="0"/>
              <a:t>F</a:t>
            </a:r>
            <a:r>
              <a:rPr lang="en-US" sz="2000" baseline="-25000" dirty="0" err="1" smtClean="0"/>
              <a:t>fkinetic</a:t>
            </a:r>
            <a:endParaRPr lang="en-US" sz="3600" dirty="0" smtClean="0"/>
          </a:p>
          <a:p>
            <a:endParaRPr lang="en-US" sz="3600" dirty="0">
              <a:latin typeface="Calibri" charset="0"/>
            </a:endParaRPr>
          </a:p>
        </p:txBody>
      </p:sp>
      <p:sp>
        <p:nvSpPr>
          <p:cNvPr id="13315" name="TextBox 4"/>
          <p:cNvSpPr txBox="1">
            <a:spLocks noChangeArrowheads="1"/>
          </p:cNvSpPr>
          <p:nvPr/>
        </p:nvSpPr>
        <p:spPr bwMode="auto">
          <a:xfrm>
            <a:off x="571500" y="5011738"/>
            <a:ext cx="3078587" cy="400110"/>
          </a:xfrm>
          <a:prstGeom prst="rect">
            <a:avLst/>
          </a:prstGeom>
          <a:noFill/>
          <a:ln w="9525">
            <a:noFill/>
            <a:miter lim="800000"/>
            <a:headEnd/>
            <a:tailEnd/>
          </a:ln>
        </p:spPr>
        <p:txBody>
          <a:bodyPr wrap="none">
            <a:prstTxWarp prst="textNoShape">
              <a:avLst/>
            </a:prstTxWarp>
            <a:spAutoFit/>
          </a:bodyPr>
          <a:lstStyle/>
          <a:p>
            <a:r>
              <a:rPr lang="en-US" sz="2000" dirty="0" smtClean="0"/>
              <a:t>a) 96 N, 67 N, 57 N, 44 N</a:t>
            </a:r>
          </a:p>
          <a:p>
            <a:endParaRPr lang="en-US" sz="2000" dirty="0">
              <a:latin typeface="Calibri" charset="0"/>
            </a:endParaRPr>
          </a:p>
        </p:txBody>
      </p:sp>
      <p:grpSp>
        <p:nvGrpSpPr>
          <p:cNvPr id="8" name="Group 7"/>
          <p:cNvGrpSpPr/>
          <p:nvPr/>
        </p:nvGrpSpPr>
        <p:grpSpPr>
          <a:xfrm rot="18336651">
            <a:off x="31194" y="2980958"/>
            <a:ext cx="3969932" cy="562304"/>
            <a:chOff x="1487295" y="3400100"/>
            <a:chExt cx="3969932" cy="562304"/>
          </a:xfrm>
        </p:grpSpPr>
        <p:sp>
          <p:nvSpPr>
            <p:cNvPr id="9" name="Line 6"/>
            <p:cNvSpPr>
              <a:spLocks noChangeShapeType="1"/>
            </p:cNvSpPr>
            <p:nvPr/>
          </p:nvSpPr>
          <p:spPr bwMode="auto">
            <a:xfrm>
              <a:off x="1487295" y="3962404"/>
              <a:ext cx="3969932" cy="0"/>
            </a:xfrm>
            <a:prstGeom prst="line">
              <a:avLst/>
            </a:prstGeom>
            <a:noFill/>
            <a:ln w="76200">
              <a:solidFill>
                <a:schemeClr val="tx1"/>
              </a:solidFill>
              <a:round/>
              <a:headEnd/>
              <a:tailEnd/>
            </a:ln>
          </p:spPr>
          <p:txBody>
            <a:bodyPr>
              <a:prstTxWarp prst="textNoShape">
                <a:avLst/>
              </a:prstTxWarp>
            </a:bodyPr>
            <a:lstStyle/>
            <a:p>
              <a:endParaRPr lang="en-US"/>
            </a:p>
          </p:txBody>
        </p:sp>
        <p:sp>
          <p:nvSpPr>
            <p:cNvPr id="10" name="Rectangle 9"/>
            <p:cNvSpPr>
              <a:spLocks noChangeArrowheads="1"/>
            </p:cNvSpPr>
            <p:nvPr/>
          </p:nvSpPr>
          <p:spPr bwMode="auto">
            <a:xfrm>
              <a:off x="2895600" y="3400100"/>
              <a:ext cx="1066800" cy="533400"/>
            </a:xfrm>
            <a:prstGeom prst="rect">
              <a:avLst/>
            </a:prstGeom>
            <a:solidFill>
              <a:srgbClr val="808080"/>
            </a:solidFill>
            <a:ln w="38100">
              <a:noFill/>
              <a:miter lim="800000"/>
              <a:headEnd/>
              <a:tailEnd/>
            </a:ln>
          </p:spPr>
          <p:txBody>
            <a:bodyPr wrap="none" anchor="ctr">
              <a:prstTxWarp prst="textNoShape">
                <a:avLst/>
              </a:prstTxWarp>
            </a:bodyPr>
            <a:lstStyle/>
            <a:p>
              <a:pPr algn="ctr"/>
              <a:r>
                <a:rPr lang="en-US" dirty="0" smtClean="0"/>
                <a:t>12.0 kg</a:t>
              </a:r>
              <a:endParaRPr lang="en-US" dirty="0"/>
            </a:p>
          </p:txBody>
        </p:sp>
      </p:grpSp>
      <p:cxnSp>
        <p:nvCxnSpPr>
          <p:cNvPr id="11" name="Straight Connector 10"/>
          <p:cNvCxnSpPr/>
          <p:nvPr/>
        </p:nvCxnSpPr>
        <p:spPr>
          <a:xfrm>
            <a:off x="1088934" y="5039577"/>
            <a:ext cx="1522599" cy="100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1631216"/>
          </a:xfrm>
          <a:prstGeom prst="rect">
            <a:avLst/>
          </a:prstGeom>
          <a:noFill/>
          <a:ln w="9525">
            <a:noFill/>
            <a:miter lim="800000"/>
            <a:headEnd/>
            <a:tailEnd/>
          </a:ln>
        </p:spPr>
        <p:txBody>
          <a:bodyPr>
            <a:prstTxWarp prst="textNoShape">
              <a:avLst/>
            </a:prstTxWarp>
            <a:spAutoFit/>
          </a:bodyPr>
          <a:lstStyle/>
          <a:p>
            <a:r>
              <a:rPr lang="en-US" sz="2000" dirty="0" smtClean="0"/>
              <a:t>6b. A 12.0 kg block of wood is on an inclined plane that makes an angle of 55</a:t>
            </a:r>
            <a:r>
              <a:rPr lang="en-US" sz="2000" baseline="30000" dirty="0" smtClean="0"/>
              <a:t>o</a:t>
            </a:r>
            <a:r>
              <a:rPr lang="en-US" sz="2000" dirty="0" smtClean="0"/>
              <a:t> with the horizontal.  There is a static coefficient of friction of .85 and a kinetic of .65 between the block and the plane. </a:t>
            </a:r>
            <a:r>
              <a:rPr lang="en-US" sz="2000" dirty="0" err="1" smtClean="0"/>
              <a:t>b</a:t>
            </a:r>
            <a:r>
              <a:rPr lang="en-US" sz="2000" dirty="0" smtClean="0"/>
              <a:t>) If the block initially at rest on the plane, will it start to slide down the plane all by itself? </a:t>
            </a:r>
            <a:endParaRPr lang="en-US" sz="3600" dirty="0" smtClean="0"/>
          </a:p>
          <a:p>
            <a:endParaRPr lang="en-US" sz="3600" dirty="0">
              <a:latin typeface="Calibri" charset="0"/>
            </a:endParaRPr>
          </a:p>
        </p:txBody>
      </p:sp>
      <p:sp>
        <p:nvSpPr>
          <p:cNvPr id="13315" name="TextBox 4"/>
          <p:cNvSpPr txBox="1">
            <a:spLocks noChangeArrowheads="1"/>
          </p:cNvSpPr>
          <p:nvPr/>
        </p:nvSpPr>
        <p:spPr bwMode="auto">
          <a:xfrm>
            <a:off x="571500" y="5011738"/>
            <a:ext cx="921546" cy="400110"/>
          </a:xfrm>
          <a:prstGeom prst="rect">
            <a:avLst/>
          </a:prstGeom>
          <a:noFill/>
          <a:ln w="9525">
            <a:noFill/>
            <a:miter lim="800000"/>
            <a:headEnd/>
            <a:tailEnd/>
          </a:ln>
        </p:spPr>
        <p:txBody>
          <a:bodyPr wrap="none">
            <a:prstTxWarp prst="textNoShape">
              <a:avLst/>
            </a:prstTxWarp>
            <a:spAutoFit/>
          </a:bodyPr>
          <a:lstStyle/>
          <a:p>
            <a:r>
              <a:rPr lang="en-US" sz="2000" dirty="0" err="1" smtClean="0"/>
              <a:t>b</a:t>
            </a:r>
            <a:r>
              <a:rPr lang="en-US" sz="2000" dirty="0" smtClean="0"/>
              <a:t>) Yup</a:t>
            </a:r>
          </a:p>
          <a:p>
            <a:endParaRPr lang="en-US" sz="2000" dirty="0">
              <a:latin typeface="Calibri" charset="0"/>
            </a:endParaRPr>
          </a:p>
        </p:txBody>
      </p:sp>
      <p:graphicFrame>
        <p:nvGraphicFramePr>
          <p:cNvPr id="4" name="Table 3"/>
          <p:cNvGraphicFramePr>
            <a:graphicFrameLocks noGrp="1"/>
          </p:cNvGraphicFramePr>
          <p:nvPr/>
        </p:nvGraphicFramePr>
        <p:xfrm>
          <a:off x="5848352" y="4700648"/>
          <a:ext cx="2870200" cy="711200"/>
        </p:xfrm>
        <a:graphic>
          <a:graphicData uri="http://schemas.openxmlformats.org/drawingml/2006/table">
            <a:tbl>
              <a:tblPr/>
              <a:tblGrid>
                <a:gridCol w="2171700"/>
                <a:gridCol w="698500"/>
              </a:tblGrid>
              <a:tr h="152400">
                <a:tc>
                  <a:txBody>
                    <a:bodyPr/>
                    <a:lstStyle/>
                    <a:p>
                      <a:pPr algn="r" fontAlgn="b"/>
                      <a:r>
                        <a:rPr lang="en-US" sz="1000" b="0" i="0" u="none" strike="noStrike">
                          <a:latin typeface="Arial"/>
                        </a:rPr>
                        <a:t>Normal force&gt;</a:t>
                      </a:r>
                    </a:p>
                  </a:txBody>
                  <a:tcPr marL="12700" marR="12700" marT="12700" marB="0" anchor="b">
                    <a:lnL>
                      <a:noFill/>
                    </a:lnL>
                    <a:lnR>
                      <a:noFill/>
                    </a:lnR>
                    <a:lnT>
                      <a:noFill/>
                    </a:lnT>
                    <a:lnB>
                      <a:noFill/>
                    </a:lnB>
                  </a:tcPr>
                </a:tc>
                <a:tc>
                  <a:txBody>
                    <a:bodyPr/>
                    <a:lstStyle/>
                    <a:p>
                      <a:pPr algn="r" fontAlgn="b"/>
                      <a:r>
                        <a:rPr lang="en-US" sz="1000" b="0" i="0" u="none" strike="noStrike">
                          <a:latin typeface="Arial"/>
                        </a:rPr>
                        <a:t>67.5214</a:t>
                      </a:r>
                    </a:p>
                  </a:txBody>
                  <a:tcPr marL="12700" marR="12700" marT="12700" marB="0" anchor="b">
                    <a:lnL>
                      <a:noFill/>
                    </a:lnL>
                    <a:lnR>
                      <a:noFill/>
                    </a:lnR>
                    <a:lnT>
                      <a:noFill/>
                    </a:lnT>
                    <a:lnB>
                      <a:noFill/>
                    </a:lnB>
                  </a:tcPr>
                </a:tc>
              </a:tr>
              <a:tr h="152400">
                <a:tc>
                  <a:txBody>
                    <a:bodyPr/>
                    <a:lstStyle/>
                    <a:p>
                      <a:pPr algn="r" fontAlgn="b"/>
                      <a:r>
                        <a:rPr lang="en-US" sz="1000" b="0" i="0" u="none" strike="noStrike">
                          <a:latin typeface="Arial"/>
                        </a:rPr>
                        <a:t>Parallel force&gt;</a:t>
                      </a:r>
                    </a:p>
                  </a:txBody>
                  <a:tcPr marL="12700" marR="12700" marT="12700" marB="0" anchor="b">
                    <a:lnL>
                      <a:noFill/>
                    </a:lnL>
                    <a:lnR>
                      <a:noFill/>
                    </a:lnR>
                    <a:lnT>
                      <a:noFill/>
                    </a:lnT>
                    <a:lnB>
                      <a:noFill/>
                    </a:lnB>
                  </a:tcPr>
                </a:tc>
                <a:tc>
                  <a:txBody>
                    <a:bodyPr/>
                    <a:lstStyle/>
                    <a:p>
                      <a:pPr algn="r" fontAlgn="b"/>
                      <a:r>
                        <a:rPr lang="en-US" sz="1000" b="0" i="0" u="none" strike="noStrike">
                          <a:latin typeface="Arial"/>
                        </a:rPr>
                        <a:t>96.4306</a:t>
                      </a:r>
                    </a:p>
                  </a:txBody>
                  <a:tcPr marL="12700" marR="12700" marT="12700" marB="0" anchor="b">
                    <a:lnL>
                      <a:noFill/>
                    </a:lnL>
                    <a:lnR>
                      <a:noFill/>
                    </a:lnR>
                    <a:lnT>
                      <a:noFill/>
                    </a:lnT>
                    <a:lnB>
                      <a:noFill/>
                    </a:lnB>
                  </a:tcPr>
                </a:tc>
              </a:tr>
              <a:tr h="152400">
                <a:tc>
                  <a:txBody>
                    <a:bodyPr/>
                    <a:lstStyle/>
                    <a:p>
                      <a:pPr algn="r" fontAlgn="b"/>
                      <a:r>
                        <a:rPr lang="en-US" sz="1000" b="0" i="0" u="none" strike="noStrike">
                          <a:latin typeface="Arial"/>
                        </a:rPr>
                        <a:t>Static Friction force&gt;</a:t>
                      </a:r>
                    </a:p>
                  </a:txBody>
                  <a:tcPr marL="12700" marR="12700" marT="12700" marB="0" anchor="b">
                    <a:lnL>
                      <a:noFill/>
                    </a:lnL>
                    <a:lnR>
                      <a:noFill/>
                    </a:lnR>
                    <a:lnT>
                      <a:noFill/>
                    </a:lnT>
                    <a:lnB>
                      <a:noFill/>
                    </a:lnB>
                  </a:tcPr>
                </a:tc>
                <a:tc>
                  <a:txBody>
                    <a:bodyPr/>
                    <a:lstStyle/>
                    <a:p>
                      <a:pPr algn="r" fontAlgn="b"/>
                      <a:r>
                        <a:rPr lang="en-US" sz="1000" b="0" i="0" u="none" strike="noStrike">
                          <a:latin typeface="Arial"/>
                        </a:rPr>
                        <a:t>57.3932</a:t>
                      </a:r>
                    </a:p>
                  </a:txBody>
                  <a:tcPr marL="12700" marR="12700" marT="12700" marB="0" anchor="b">
                    <a:lnL>
                      <a:noFill/>
                    </a:lnL>
                    <a:lnR>
                      <a:noFill/>
                    </a:lnR>
                    <a:lnT>
                      <a:noFill/>
                    </a:lnT>
                    <a:lnB>
                      <a:noFill/>
                    </a:lnB>
                  </a:tcPr>
                </a:tc>
              </a:tr>
              <a:tr h="152400">
                <a:tc>
                  <a:txBody>
                    <a:bodyPr/>
                    <a:lstStyle/>
                    <a:p>
                      <a:pPr algn="r" fontAlgn="b"/>
                      <a:r>
                        <a:rPr lang="en-US" sz="1000" b="0" i="0" u="none" strike="noStrike">
                          <a:latin typeface="Arial"/>
                        </a:rPr>
                        <a:t>Kinetic Friction force&gt;</a:t>
                      </a:r>
                    </a:p>
                  </a:txBody>
                  <a:tcPr marL="12700" marR="12700" marT="12700" marB="0" anchor="b">
                    <a:lnL>
                      <a:noFill/>
                    </a:lnL>
                    <a:lnR>
                      <a:noFill/>
                    </a:lnR>
                    <a:lnT>
                      <a:noFill/>
                    </a:lnT>
                    <a:lnB>
                      <a:noFill/>
                    </a:lnB>
                  </a:tcPr>
                </a:tc>
                <a:tc>
                  <a:txBody>
                    <a:bodyPr/>
                    <a:lstStyle/>
                    <a:p>
                      <a:pPr algn="r" fontAlgn="b"/>
                      <a:r>
                        <a:rPr lang="en-US" sz="1000" b="0" i="0" u="none" strike="noStrike" dirty="0">
                          <a:latin typeface="Arial"/>
                        </a:rPr>
                        <a:t>43.8889</a:t>
                      </a:r>
                    </a:p>
                  </a:txBody>
                  <a:tcPr marL="12700" marR="12700" marT="12700" marB="0" anchor="b">
                    <a:lnL>
                      <a:noFill/>
                    </a:lnL>
                    <a:lnR>
                      <a:noFill/>
                    </a:lnR>
                    <a:lnT>
                      <a:noFill/>
                    </a:lnT>
                    <a:lnB>
                      <a:noFill/>
                    </a:lnB>
                  </a:tcPr>
                </a:tc>
              </a:tr>
            </a:tbl>
          </a:graphicData>
        </a:graphic>
      </p:graphicFrame>
      <p:grpSp>
        <p:nvGrpSpPr>
          <p:cNvPr id="9" name="Group 8"/>
          <p:cNvGrpSpPr/>
          <p:nvPr/>
        </p:nvGrpSpPr>
        <p:grpSpPr>
          <a:xfrm rot="18336651">
            <a:off x="31194" y="2980958"/>
            <a:ext cx="3969932" cy="562304"/>
            <a:chOff x="1487295" y="3400100"/>
            <a:chExt cx="3969932" cy="562304"/>
          </a:xfrm>
        </p:grpSpPr>
        <p:sp>
          <p:nvSpPr>
            <p:cNvPr id="10" name="Line 6"/>
            <p:cNvSpPr>
              <a:spLocks noChangeShapeType="1"/>
            </p:cNvSpPr>
            <p:nvPr/>
          </p:nvSpPr>
          <p:spPr bwMode="auto">
            <a:xfrm>
              <a:off x="1487295" y="3962404"/>
              <a:ext cx="3969932" cy="0"/>
            </a:xfrm>
            <a:prstGeom prst="line">
              <a:avLst/>
            </a:prstGeom>
            <a:noFill/>
            <a:ln w="76200">
              <a:solidFill>
                <a:schemeClr val="tx1"/>
              </a:solidFill>
              <a:round/>
              <a:headEnd/>
              <a:tailEnd/>
            </a:ln>
          </p:spPr>
          <p:txBody>
            <a:bodyPr>
              <a:prstTxWarp prst="textNoShape">
                <a:avLst/>
              </a:prstTxWarp>
            </a:bodyPr>
            <a:lstStyle/>
            <a:p>
              <a:endParaRPr lang="en-US"/>
            </a:p>
          </p:txBody>
        </p:sp>
        <p:sp>
          <p:nvSpPr>
            <p:cNvPr id="11" name="Rectangle 10"/>
            <p:cNvSpPr>
              <a:spLocks noChangeArrowheads="1"/>
            </p:cNvSpPr>
            <p:nvPr/>
          </p:nvSpPr>
          <p:spPr bwMode="auto">
            <a:xfrm>
              <a:off x="2895600" y="3400100"/>
              <a:ext cx="1066800" cy="533400"/>
            </a:xfrm>
            <a:prstGeom prst="rect">
              <a:avLst/>
            </a:prstGeom>
            <a:solidFill>
              <a:srgbClr val="808080"/>
            </a:solidFill>
            <a:ln w="38100">
              <a:noFill/>
              <a:miter lim="800000"/>
              <a:headEnd/>
              <a:tailEnd/>
            </a:ln>
          </p:spPr>
          <p:txBody>
            <a:bodyPr wrap="none" anchor="ctr">
              <a:prstTxWarp prst="textNoShape">
                <a:avLst/>
              </a:prstTxWarp>
            </a:bodyPr>
            <a:lstStyle/>
            <a:p>
              <a:pPr algn="ctr"/>
              <a:r>
                <a:rPr lang="en-US" dirty="0" smtClean="0"/>
                <a:t>12.0 kg</a:t>
              </a:r>
              <a:endParaRPr lang="en-US" dirty="0"/>
            </a:p>
          </p:txBody>
        </p:sp>
      </p:grpSp>
      <p:cxnSp>
        <p:nvCxnSpPr>
          <p:cNvPr id="12" name="Straight Connector 11"/>
          <p:cNvCxnSpPr/>
          <p:nvPr/>
        </p:nvCxnSpPr>
        <p:spPr>
          <a:xfrm>
            <a:off x="1088934" y="5039577"/>
            <a:ext cx="1522599" cy="100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1631216"/>
          </a:xfrm>
          <a:prstGeom prst="rect">
            <a:avLst/>
          </a:prstGeom>
          <a:noFill/>
          <a:ln w="9525">
            <a:noFill/>
            <a:miter lim="800000"/>
            <a:headEnd/>
            <a:tailEnd/>
          </a:ln>
        </p:spPr>
        <p:txBody>
          <a:bodyPr>
            <a:prstTxWarp prst="textNoShape">
              <a:avLst/>
            </a:prstTxWarp>
            <a:spAutoFit/>
          </a:bodyPr>
          <a:lstStyle/>
          <a:p>
            <a:r>
              <a:rPr lang="en-US" sz="2000" dirty="0" smtClean="0"/>
              <a:t>6c. A 12.0 kg block of wood is on an inclined plane that makes an angle of 55</a:t>
            </a:r>
            <a:r>
              <a:rPr lang="en-US" sz="2000" baseline="30000" dirty="0" smtClean="0"/>
              <a:t>o</a:t>
            </a:r>
            <a:r>
              <a:rPr lang="en-US" sz="2000" dirty="0" smtClean="0"/>
              <a:t> with the horizontal.  There is a static coefficient of friction of .85 and a kinetic of .65 between the block and the plane. </a:t>
            </a:r>
            <a:r>
              <a:rPr lang="en-US" sz="2000" dirty="0" err="1" smtClean="0"/>
              <a:t>c</a:t>
            </a:r>
            <a:r>
              <a:rPr lang="en-US" sz="2000" dirty="0" smtClean="0"/>
              <a:t>) Once it is started down the plane, what is its acceleration down the plane? </a:t>
            </a:r>
            <a:endParaRPr lang="en-US" sz="3600" dirty="0" smtClean="0"/>
          </a:p>
          <a:p>
            <a:endParaRPr lang="en-US" sz="3600" dirty="0">
              <a:latin typeface="Calibri" charset="0"/>
            </a:endParaRPr>
          </a:p>
        </p:txBody>
      </p:sp>
      <p:sp>
        <p:nvSpPr>
          <p:cNvPr id="13315" name="TextBox 4"/>
          <p:cNvSpPr txBox="1">
            <a:spLocks noChangeArrowheads="1"/>
          </p:cNvSpPr>
          <p:nvPr/>
        </p:nvSpPr>
        <p:spPr bwMode="auto">
          <a:xfrm>
            <a:off x="571500" y="5011738"/>
            <a:ext cx="2450661" cy="400110"/>
          </a:xfrm>
          <a:prstGeom prst="rect">
            <a:avLst/>
          </a:prstGeom>
          <a:noFill/>
          <a:ln w="9525">
            <a:noFill/>
            <a:miter lim="800000"/>
            <a:headEnd/>
            <a:tailEnd/>
          </a:ln>
        </p:spPr>
        <p:txBody>
          <a:bodyPr wrap="none">
            <a:prstTxWarp prst="textNoShape">
              <a:avLst/>
            </a:prstTxWarp>
            <a:spAutoFit/>
          </a:bodyPr>
          <a:lstStyle/>
          <a:p>
            <a:r>
              <a:rPr lang="en-US" sz="2000" dirty="0" err="1" smtClean="0"/>
              <a:t>c</a:t>
            </a:r>
            <a:r>
              <a:rPr lang="en-US" sz="2000" dirty="0" smtClean="0"/>
              <a:t>) -4.4 </a:t>
            </a:r>
            <a:r>
              <a:rPr lang="en-US" sz="2000" dirty="0" err="1" smtClean="0"/>
              <a:t>m/s/s</a:t>
            </a:r>
            <a:r>
              <a:rPr lang="en-US" sz="2000" dirty="0" smtClean="0"/>
              <a:t> (down)</a:t>
            </a:r>
          </a:p>
          <a:p>
            <a:endParaRPr lang="en-US" sz="2000" dirty="0">
              <a:latin typeface="Calibri" charset="0"/>
            </a:endParaRPr>
          </a:p>
        </p:txBody>
      </p:sp>
      <p:graphicFrame>
        <p:nvGraphicFramePr>
          <p:cNvPr id="4" name="Table 3"/>
          <p:cNvGraphicFramePr>
            <a:graphicFrameLocks noGrp="1"/>
          </p:cNvGraphicFramePr>
          <p:nvPr/>
        </p:nvGraphicFramePr>
        <p:xfrm>
          <a:off x="5848352" y="4700648"/>
          <a:ext cx="2870200" cy="711200"/>
        </p:xfrm>
        <a:graphic>
          <a:graphicData uri="http://schemas.openxmlformats.org/drawingml/2006/table">
            <a:tbl>
              <a:tblPr/>
              <a:tblGrid>
                <a:gridCol w="2171700"/>
                <a:gridCol w="698500"/>
              </a:tblGrid>
              <a:tr h="152400">
                <a:tc>
                  <a:txBody>
                    <a:bodyPr/>
                    <a:lstStyle/>
                    <a:p>
                      <a:pPr algn="r" fontAlgn="b"/>
                      <a:r>
                        <a:rPr lang="en-US" sz="1000" b="0" i="0" u="none" strike="noStrike">
                          <a:latin typeface="Arial"/>
                        </a:rPr>
                        <a:t>Normal force&gt;</a:t>
                      </a:r>
                    </a:p>
                  </a:txBody>
                  <a:tcPr marL="12700" marR="12700" marT="12700" marB="0" anchor="b">
                    <a:lnL>
                      <a:noFill/>
                    </a:lnL>
                    <a:lnR>
                      <a:noFill/>
                    </a:lnR>
                    <a:lnT>
                      <a:noFill/>
                    </a:lnT>
                    <a:lnB>
                      <a:noFill/>
                    </a:lnB>
                  </a:tcPr>
                </a:tc>
                <a:tc>
                  <a:txBody>
                    <a:bodyPr/>
                    <a:lstStyle/>
                    <a:p>
                      <a:pPr algn="r" fontAlgn="b"/>
                      <a:r>
                        <a:rPr lang="en-US" sz="1000" b="0" i="0" u="none" strike="noStrike">
                          <a:latin typeface="Arial"/>
                        </a:rPr>
                        <a:t>67.5214</a:t>
                      </a:r>
                    </a:p>
                  </a:txBody>
                  <a:tcPr marL="12700" marR="12700" marT="12700" marB="0" anchor="b">
                    <a:lnL>
                      <a:noFill/>
                    </a:lnL>
                    <a:lnR>
                      <a:noFill/>
                    </a:lnR>
                    <a:lnT>
                      <a:noFill/>
                    </a:lnT>
                    <a:lnB>
                      <a:noFill/>
                    </a:lnB>
                  </a:tcPr>
                </a:tc>
              </a:tr>
              <a:tr h="152400">
                <a:tc>
                  <a:txBody>
                    <a:bodyPr/>
                    <a:lstStyle/>
                    <a:p>
                      <a:pPr algn="r" fontAlgn="b"/>
                      <a:r>
                        <a:rPr lang="en-US" sz="1000" b="0" i="0" u="none" strike="noStrike">
                          <a:latin typeface="Arial"/>
                        </a:rPr>
                        <a:t>Parallel force&gt;</a:t>
                      </a:r>
                    </a:p>
                  </a:txBody>
                  <a:tcPr marL="12700" marR="12700" marT="12700" marB="0" anchor="b">
                    <a:lnL>
                      <a:noFill/>
                    </a:lnL>
                    <a:lnR>
                      <a:noFill/>
                    </a:lnR>
                    <a:lnT>
                      <a:noFill/>
                    </a:lnT>
                    <a:lnB>
                      <a:noFill/>
                    </a:lnB>
                  </a:tcPr>
                </a:tc>
                <a:tc>
                  <a:txBody>
                    <a:bodyPr/>
                    <a:lstStyle/>
                    <a:p>
                      <a:pPr algn="r" fontAlgn="b"/>
                      <a:r>
                        <a:rPr lang="en-US" sz="1000" b="0" i="0" u="none" strike="noStrike">
                          <a:latin typeface="Arial"/>
                        </a:rPr>
                        <a:t>96.4306</a:t>
                      </a:r>
                    </a:p>
                  </a:txBody>
                  <a:tcPr marL="12700" marR="12700" marT="12700" marB="0" anchor="b">
                    <a:lnL>
                      <a:noFill/>
                    </a:lnL>
                    <a:lnR>
                      <a:noFill/>
                    </a:lnR>
                    <a:lnT>
                      <a:noFill/>
                    </a:lnT>
                    <a:lnB>
                      <a:noFill/>
                    </a:lnB>
                  </a:tcPr>
                </a:tc>
              </a:tr>
              <a:tr h="152400">
                <a:tc>
                  <a:txBody>
                    <a:bodyPr/>
                    <a:lstStyle/>
                    <a:p>
                      <a:pPr algn="r" fontAlgn="b"/>
                      <a:r>
                        <a:rPr lang="en-US" sz="1000" b="0" i="0" u="none" strike="noStrike">
                          <a:latin typeface="Arial"/>
                        </a:rPr>
                        <a:t>Static Friction force&gt;</a:t>
                      </a:r>
                    </a:p>
                  </a:txBody>
                  <a:tcPr marL="12700" marR="12700" marT="12700" marB="0" anchor="b">
                    <a:lnL>
                      <a:noFill/>
                    </a:lnL>
                    <a:lnR>
                      <a:noFill/>
                    </a:lnR>
                    <a:lnT>
                      <a:noFill/>
                    </a:lnT>
                    <a:lnB>
                      <a:noFill/>
                    </a:lnB>
                  </a:tcPr>
                </a:tc>
                <a:tc>
                  <a:txBody>
                    <a:bodyPr/>
                    <a:lstStyle/>
                    <a:p>
                      <a:pPr algn="r" fontAlgn="b"/>
                      <a:r>
                        <a:rPr lang="en-US" sz="1000" b="0" i="0" u="none" strike="noStrike">
                          <a:latin typeface="Arial"/>
                        </a:rPr>
                        <a:t>57.3932</a:t>
                      </a:r>
                    </a:p>
                  </a:txBody>
                  <a:tcPr marL="12700" marR="12700" marT="12700" marB="0" anchor="b">
                    <a:lnL>
                      <a:noFill/>
                    </a:lnL>
                    <a:lnR>
                      <a:noFill/>
                    </a:lnR>
                    <a:lnT>
                      <a:noFill/>
                    </a:lnT>
                    <a:lnB>
                      <a:noFill/>
                    </a:lnB>
                  </a:tcPr>
                </a:tc>
              </a:tr>
              <a:tr h="152400">
                <a:tc>
                  <a:txBody>
                    <a:bodyPr/>
                    <a:lstStyle/>
                    <a:p>
                      <a:pPr algn="r" fontAlgn="b"/>
                      <a:r>
                        <a:rPr lang="en-US" sz="1000" b="0" i="0" u="none" strike="noStrike">
                          <a:latin typeface="Arial"/>
                        </a:rPr>
                        <a:t>Kinetic Friction force&gt;</a:t>
                      </a:r>
                    </a:p>
                  </a:txBody>
                  <a:tcPr marL="12700" marR="12700" marT="12700" marB="0" anchor="b">
                    <a:lnL>
                      <a:noFill/>
                    </a:lnL>
                    <a:lnR>
                      <a:noFill/>
                    </a:lnR>
                    <a:lnT>
                      <a:noFill/>
                    </a:lnT>
                    <a:lnB>
                      <a:noFill/>
                    </a:lnB>
                  </a:tcPr>
                </a:tc>
                <a:tc>
                  <a:txBody>
                    <a:bodyPr/>
                    <a:lstStyle/>
                    <a:p>
                      <a:pPr algn="r" fontAlgn="b"/>
                      <a:r>
                        <a:rPr lang="en-US" sz="1000" b="0" i="0" u="none" strike="noStrike" dirty="0">
                          <a:latin typeface="Arial"/>
                        </a:rPr>
                        <a:t>43.8889</a:t>
                      </a:r>
                    </a:p>
                  </a:txBody>
                  <a:tcPr marL="12700" marR="12700" marT="12700" marB="0" anchor="b">
                    <a:lnL>
                      <a:noFill/>
                    </a:lnL>
                    <a:lnR>
                      <a:noFill/>
                    </a:lnR>
                    <a:lnT>
                      <a:noFill/>
                    </a:lnT>
                    <a:lnB>
                      <a:noFill/>
                    </a:lnB>
                  </a:tcPr>
                </a:tc>
              </a:tr>
            </a:tbl>
          </a:graphicData>
        </a:graphic>
      </p:graphicFrame>
      <p:grpSp>
        <p:nvGrpSpPr>
          <p:cNvPr id="9" name="Group 8"/>
          <p:cNvGrpSpPr/>
          <p:nvPr/>
        </p:nvGrpSpPr>
        <p:grpSpPr>
          <a:xfrm rot="18336651">
            <a:off x="31194" y="2980958"/>
            <a:ext cx="3969932" cy="562304"/>
            <a:chOff x="1487295" y="3400100"/>
            <a:chExt cx="3969932" cy="562304"/>
          </a:xfrm>
        </p:grpSpPr>
        <p:sp>
          <p:nvSpPr>
            <p:cNvPr id="10" name="Line 6"/>
            <p:cNvSpPr>
              <a:spLocks noChangeShapeType="1"/>
            </p:cNvSpPr>
            <p:nvPr/>
          </p:nvSpPr>
          <p:spPr bwMode="auto">
            <a:xfrm>
              <a:off x="1487295" y="3962404"/>
              <a:ext cx="3969932" cy="0"/>
            </a:xfrm>
            <a:prstGeom prst="line">
              <a:avLst/>
            </a:prstGeom>
            <a:noFill/>
            <a:ln w="76200">
              <a:solidFill>
                <a:schemeClr val="tx1"/>
              </a:solidFill>
              <a:round/>
              <a:headEnd/>
              <a:tailEnd/>
            </a:ln>
          </p:spPr>
          <p:txBody>
            <a:bodyPr>
              <a:prstTxWarp prst="textNoShape">
                <a:avLst/>
              </a:prstTxWarp>
            </a:bodyPr>
            <a:lstStyle/>
            <a:p>
              <a:endParaRPr lang="en-US"/>
            </a:p>
          </p:txBody>
        </p:sp>
        <p:sp>
          <p:nvSpPr>
            <p:cNvPr id="11" name="Rectangle 10"/>
            <p:cNvSpPr>
              <a:spLocks noChangeArrowheads="1"/>
            </p:cNvSpPr>
            <p:nvPr/>
          </p:nvSpPr>
          <p:spPr bwMode="auto">
            <a:xfrm>
              <a:off x="2895600" y="3400100"/>
              <a:ext cx="1066800" cy="533400"/>
            </a:xfrm>
            <a:prstGeom prst="rect">
              <a:avLst/>
            </a:prstGeom>
            <a:solidFill>
              <a:srgbClr val="808080"/>
            </a:solidFill>
            <a:ln w="38100">
              <a:noFill/>
              <a:miter lim="800000"/>
              <a:headEnd/>
              <a:tailEnd/>
            </a:ln>
          </p:spPr>
          <p:txBody>
            <a:bodyPr wrap="none" anchor="ctr">
              <a:prstTxWarp prst="textNoShape">
                <a:avLst/>
              </a:prstTxWarp>
            </a:bodyPr>
            <a:lstStyle/>
            <a:p>
              <a:pPr algn="ctr"/>
              <a:r>
                <a:rPr lang="en-US" dirty="0" smtClean="0"/>
                <a:t>12.0 kg</a:t>
              </a:r>
              <a:endParaRPr lang="en-US" dirty="0"/>
            </a:p>
          </p:txBody>
        </p:sp>
      </p:grpSp>
      <p:cxnSp>
        <p:nvCxnSpPr>
          <p:cNvPr id="12" name="Straight Connector 11"/>
          <p:cNvCxnSpPr/>
          <p:nvPr/>
        </p:nvCxnSpPr>
        <p:spPr>
          <a:xfrm>
            <a:off x="1088934" y="5039577"/>
            <a:ext cx="1522599" cy="100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1631216"/>
          </a:xfrm>
          <a:prstGeom prst="rect">
            <a:avLst/>
          </a:prstGeom>
          <a:noFill/>
          <a:ln w="9525">
            <a:noFill/>
            <a:miter lim="800000"/>
            <a:headEnd/>
            <a:tailEnd/>
          </a:ln>
        </p:spPr>
        <p:txBody>
          <a:bodyPr>
            <a:prstTxWarp prst="textNoShape">
              <a:avLst/>
            </a:prstTxWarp>
            <a:spAutoFit/>
          </a:bodyPr>
          <a:lstStyle/>
          <a:p>
            <a:r>
              <a:rPr lang="en-US" sz="2000" dirty="0" smtClean="0"/>
              <a:t>6d. A 12.0 kg block of wood is on an inclined plane that makes an angle of 55</a:t>
            </a:r>
            <a:r>
              <a:rPr lang="en-US" sz="2000" baseline="30000" dirty="0" smtClean="0"/>
              <a:t>o</a:t>
            </a:r>
            <a:r>
              <a:rPr lang="en-US" sz="2000" dirty="0" smtClean="0"/>
              <a:t> with the horizontal.  There is a static coefficient of friction of .85 and a kinetic of .65 between the block and the plane. </a:t>
            </a:r>
            <a:r>
              <a:rPr lang="en-US" sz="2000" dirty="0" err="1" smtClean="0"/>
              <a:t>d</a:t>
            </a:r>
            <a:r>
              <a:rPr lang="en-US" sz="2000" dirty="0" smtClean="0"/>
              <a:t>) What force is needed to make the block start sliding up the plane if it is initially at rest? </a:t>
            </a:r>
            <a:endParaRPr lang="en-US" sz="3600" dirty="0" smtClean="0"/>
          </a:p>
          <a:p>
            <a:endParaRPr lang="en-US" sz="3600" dirty="0">
              <a:latin typeface="Calibri" charset="0"/>
            </a:endParaRPr>
          </a:p>
        </p:txBody>
      </p:sp>
      <p:sp>
        <p:nvSpPr>
          <p:cNvPr id="13315" name="TextBox 4"/>
          <p:cNvSpPr txBox="1">
            <a:spLocks noChangeArrowheads="1"/>
          </p:cNvSpPr>
          <p:nvPr/>
        </p:nvSpPr>
        <p:spPr bwMode="auto">
          <a:xfrm>
            <a:off x="571500" y="5011738"/>
            <a:ext cx="1845527" cy="400110"/>
          </a:xfrm>
          <a:prstGeom prst="rect">
            <a:avLst/>
          </a:prstGeom>
          <a:noFill/>
          <a:ln w="9525">
            <a:noFill/>
            <a:miter lim="800000"/>
            <a:headEnd/>
            <a:tailEnd/>
          </a:ln>
        </p:spPr>
        <p:txBody>
          <a:bodyPr wrap="none">
            <a:prstTxWarp prst="textNoShape">
              <a:avLst/>
            </a:prstTxWarp>
            <a:spAutoFit/>
          </a:bodyPr>
          <a:lstStyle/>
          <a:p>
            <a:r>
              <a:rPr lang="en-US" sz="2000" dirty="0" err="1" smtClean="0"/>
              <a:t>d</a:t>
            </a:r>
            <a:r>
              <a:rPr lang="en-US" sz="2000" dirty="0" smtClean="0"/>
              <a:t>) +150 N (up)</a:t>
            </a:r>
          </a:p>
          <a:p>
            <a:endParaRPr lang="en-US" sz="2000" dirty="0">
              <a:latin typeface="Calibri" charset="0"/>
            </a:endParaRPr>
          </a:p>
        </p:txBody>
      </p:sp>
      <p:graphicFrame>
        <p:nvGraphicFramePr>
          <p:cNvPr id="4" name="Table 3"/>
          <p:cNvGraphicFramePr>
            <a:graphicFrameLocks noGrp="1"/>
          </p:cNvGraphicFramePr>
          <p:nvPr/>
        </p:nvGraphicFramePr>
        <p:xfrm>
          <a:off x="5848352" y="4700648"/>
          <a:ext cx="2870200" cy="711200"/>
        </p:xfrm>
        <a:graphic>
          <a:graphicData uri="http://schemas.openxmlformats.org/drawingml/2006/table">
            <a:tbl>
              <a:tblPr/>
              <a:tblGrid>
                <a:gridCol w="2171700"/>
                <a:gridCol w="698500"/>
              </a:tblGrid>
              <a:tr h="152400">
                <a:tc>
                  <a:txBody>
                    <a:bodyPr/>
                    <a:lstStyle/>
                    <a:p>
                      <a:pPr algn="r" fontAlgn="b"/>
                      <a:r>
                        <a:rPr lang="en-US" sz="1000" b="0" i="0" u="none" strike="noStrike">
                          <a:latin typeface="Arial"/>
                        </a:rPr>
                        <a:t>Normal force&gt;</a:t>
                      </a:r>
                    </a:p>
                  </a:txBody>
                  <a:tcPr marL="12700" marR="12700" marT="12700" marB="0" anchor="b">
                    <a:lnL>
                      <a:noFill/>
                    </a:lnL>
                    <a:lnR>
                      <a:noFill/>
                    </a:lnR>
                    <a:lnT>
                      <a:noFill/>
                    </a:lnT>
                    <a:lnB>
                      <a:noFill/>
                    </a:lnB>
                  </a:tcPr>
                </a:tc>
                <a:tc>
                  <a:txBody>
                    <a:bodyPr/>
                    <a:lstStyle/>
                    <a:p>
                      <a:pPr algn="r" fontAlgn="b"/>
                      <a:r>
                        <a:rPr lang="en-US" sz="1000" b="0" i="0" u="none" strike="noStrike">
                          <a:latin typeface="Arial"/>
                        </a:rPr>
                        <a:t>67.5214</a:t>
                      </a:r>
                    </a:p>
                  </a:txBody>
                  <a:tcPr marL="12700" marR="12700" marT="12700" marB="0" anchor="b">
                    <a:lnL>
                      <a:noFill/>
                    </a:lnL>
                    <a:lnR>
                      <a:noFill/>
                    </a:lnR>
                    <a:lnT>
                      <a:noFill/>
                    </a:lnT>
                    <a:lnB>
                      <a:noFill/>
                    </a:lnB>
                  </a:tcPr>
                </a:tc>
              </a:tr>
              <a:tr h="152400">
                <a:tc>
                  <a:txBody>
                    <a:bodyPr/>
                    <a:lstStyle/>
                    <a:p>
                      <a:pPr algn="r" fontAlgn="b"/>
                      <a:r>
                        <a:rPr lang="en-US" sz="1000" b="0" i="0" u="none" strike="noStrike">
                          <a:latin typeface="Arial"/>
                        </a:rPr>
                        <a:t>Parallel force&gt;</a:t>
                      </a:r>
                    </a:p>
                  </a:txBody>
                  <a:tcPr marL="12700" marR="12700" marT="12700" marB="0" anchor="b">
                    <a:lnL>
                      <a:noFill/>
                    </a:lnL>
                    <a:lnR>
                      <a:noFill/>
                    </a:lnR>
                    <a:lnT>
                      <a:noFill/>
                    </a:lnT>
                    <a:lnB>
                      <a:noFill/>
                    </a:lnB>
                  </a:tcPr>
                </a:tc>
                <a:tc>
                  <a:txBody>
                    <a:bodyPr/>
                    <a:lstStyle/>
                    <a:p>
                      <a:pPr algn="r" fontAlgn="b"/>
                      <a:r>
                        <a:rPr lang="en-US" sz="1000" b="0" i="0" u="none" strike="noStrike">
                          <a:latin typeface="Arial"/>
                        </a:rPr>
                        <a:t>96.4306</a:t>
                      </a:r>
                    </a:p>
                  </a:txBody>
                  <a:tcPr marL="12700" marR="12700" marT="12700" marB="0" anchor="b">
                    <a:lnL>
                      <a:noFill/>
                    </a:lnL>
                    <a:lnR>
                      <a:noFill/>
                    </a:lnR>
                    <a:lnT>
                      <a:noFill/>
                    </a:lnT>
                    <a:lnB>
                      <a:noFill/>
                    </a:lnB>
                  </a:tcPr>
                </a:tc>
              </a:tr>
              <a:tr h="152400">
                <a:tc>
                  <a:txBody>
                    <a:bodyPr/>
                    <a:lstStyle/>
                    <a:p>
                      <a:pPr algn="r" fontAlgn="b"/>
                      <a:r>
                        <a:rPr lang="en-US" sz="1000" b="0" i="0" u="none" strike="noStrike">
                          <a:latin typeface="Arial"/>
                        </a:rPr>
                        <a:t>Static Friction force&gt;</a:t>
                      </a:r>
                    </a:p>
                  </a:txBody>
                  <a:tcPr marL="12700" marR="12700" marT="12700" marB="0" anchor="b">
                    <a:lnL>
                      <a:noFill/>
                    </a:lnL>
                    <a:lnR>
                      <a:noFill/>
                    </a:lnR>
                    <a:lnT>
                      <a:noFill/>
                    </a:lnT>
                    <a:lnB>
                      <a:noFill/>
                    </a:lnB>
                  </a:tcPr>
                </a:tc>
                <a:tc>
                  <a:txBody>
                    <a:bodyPr/>
                    <a:lstStyle/>
                    <a:p>
                      <a:pPr algn="r" fontAlgn="b"/>
                      <a:r>
                        <a:rPr lang="en-US" sz="1000" b="0" i="0" u="none" strike="noStrike">
                          <a:latin typeface="Arial"/>
                        </a:rPr>
                        <a:t>57.3932</a:t>
                      </a:r>
                    </a:p>
                  </a:txBody>
                  <a:tcPr marL="12700" marR="12700" marT="12700" marB="0" anchor="b">
                    <a:lnL>
                      <a:noFill/>
                    </a:lnL>
                    <a:lnR>
                      <a:noFill/>
                    </a:lnR>
                    <a:lnT>
                      <a:noFill/>
                    </a:lnT>
                    <a:lnB>
                      <a:noFill/>
                    </a:lnB>
                  </a:tcPr>
                </a:tc>
              </a:tr>
              <a:tr h="152400">
                <a:tc>
                  <a:txBody>
                    <a:bodyPr/>
                    <a:lstStyle/>
                    <a:p>
                      <a:pPr algn="r" fontAlgn="b"/>
                      <a:r>
                        <a:rPr lang="en-US" sz="1000" b="0" i="0" u="none" strike="noStrike">
                          <a:latin typeface="Arial"/>
                        </a:rPr>
                        <a:t>Kinetic Friction force&gt;</a:t>
                      </a:r>
                    </a:p>
                  </a:txBody>
                  <a:tcPr marL="12700" marR="12700" marT="12700" marB="0" anchor="b">
                    <a:lnL>
                      <a:noFill/>
                    </a:lnL>
                    <a:lnR>
                      <a:noFill/>
                    </a:lnR>
                    <a:lnT>
                      <a:noFill/>
                    </a:lnT>
                    <a:lnB>
                      <a:noFill/>
                    </a:lnB>
                  </a:tcPr>
                </a:tc>
                <a:tc>
                  <a:txBody>
                    <a:bodyPr/>
                    <a:lstStyle/>
                    <a:p>
                      <a:pPr algn="r" fontAlgn="b"/>
                      <a:r>
                        <a:rPr lang="en-US" sz="1000" b="0" i="0" u="none" strike="noStrike" dirty="0">
                          <a:latin typeface="Arial"/>
                        </a:rPr>
                        <a:t>43.8889</a:t>
                      </a:r>
                    </a:p>
                  </a:txBody>
                  <a:tcPr marL="12700" marR="12700" marT="12700" marB="0" anchor="b">
                    <a:lnL>
                      <a:noFill/>
                    </a:lnL>
                    <a:lnR>
                      <a:noFill/>
                    </a:lnR>
                    <a:lnT>
                      <a:noFill/>
                    </a:lnT>
                    <a:lnB>
                      <a:noFill/>
                    </a:lnB>
                  </a:tcPr>
                </a:tc>
              </a:tr>
            </a:tbl>
          </a:graphicData>
        </a:graphic>
      </p:graphicFrame>
      <p:grpSp>
        <p:nvGrpSpPr>
          <p:cNvPr id="9" name="Group 8"/>
          <p:cNvGrpSpPr/>
          <p:nvPr/>
        </p:nvGrpSpPr>
        <p:grpSpPr>
          <a:xfrm rot="18336651">
            <a:off x="31194" y="2980958"/>
            <a:ext cx="3969932" cy="562304"/>
            <a:chOff x="1487295" y="3400100"/>
            <a:chExt cx="3969932" cy="562304"/>
          </a:xfrm>
        </p:grpSpPr>
        <p:sp>
          <p:nvSpPr>
            <p:cNvPr id="10" name="Line 6"/>
            <p:cNvSpPr>
              <a:spLocks noChangeShapeType="1"/>
            </p:cNvSpPr>
            <p:nvPr/>
          </p:nvSpPr>
          <p:spPr bwMode="auto">
            <a:xfrm>
              <a:off x="1487295" y="3962404"/>
              <a:ext cx="3969932" cy="0"/>
            </a:xfrm>
            <a:prstGeom prst="line">
              <a:avLst/>
            </a:prstGeom>
            <a:noFill/>
            <a:ln w="76200">
              <a:solidFill>
                <a:schemeClr val="tx1"/>
              </a:solidFill>
              <a:round/>
              <a:headEnd/>
              <a:tailEnd/>
            </a:ln>
          </p:spPr>
          <p:txBody>
            <a:bodyPr>
              <a:prstTxWarp prst="textNoShape">
                <a:avLst/>
              </a:prstTxWarp>
            </a:bodyPr>
            <a:lstStyle/>
            <a:p>
              <a:endParaRPr lang="en-US"/>
            </a:p>
          </p:txBody>
        </p:sp>
        <p:sp>
          <p:nvSpPr>
            <p:cNvPr id="11" name="Rectangle 10"/>
            <p:cNvSpPr>
              <a:spLocks noChangeArrowheads="1"/>
            </p:cNvSpPr>
            <p:nvPr/>
          </p:nvSpPr>
          <p:spPr bwMode="auto">
            <a:xfrm>
              <a:off x="2895600" y="3400100"/>
              <a:ext cx="1066800" cy="533400"/>
            </a:xfrm>
            <a:prstGeom prst="rect">
              <a:avLst/>
            </a:prstGeom>
            <a:solidFill>
              <a:srgbClr val="808080"/>
            </a:solidFill>
            <a:ln w="38100">
              <a:noFill/>
              <a:miter lim="800000"/>
              <a:headEnd/>
              <a:tailEnd/>
            </a:ln>
          </p:spPr>
          <p:txBody>
            <a:bodyPr wrap="none" anchor="ctr">
              <a:prstTxWarp prst="textNoShape">
                <a:avLst/>
              </a:prstTxWarp>
            </a:bodyPr>
            <a:lstStyle/>
            <a:p>
              <a:pPr algn="ctr"/>
              <a:r>
                <a:rPr lang="en-US" dirty="0" smtClean="0"/>
                <a:t>12.0 kg</a:t>
              </a:r>
              <a:endParaRPr lang="en-US" dirty="0"/>
            </a:p>
          </p:txBody>
        </p:sp>
      </p:grpSp>
      <p:cxnSp>
        <p:nvCxnSpPr>
          <p:cNvPr id="12" name="Straight Connector 11"/>
          <p:cNvCxnSpPr/>
          <p:nvPr/>
        </p:nvCxnSpPr>
        <p:spPr>
          <a:xfrm>
            <a:off x="1088934" y="5039577"/>
            <a:ext cx="1522599" cy="100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1631216"/>
          </a:xfrm>
          <a:prstGeom prst="rect">
            <a:avLst/>
          </a:prstGeom>
          <a:noFill/>
          <a:ln w="9525">
            <a:noFill/>
            <a:miter lim="800000"/>
            <a:headEnd/>
            <a:tailEnd/>
          </a:ln>
        </p:spPr>
        <p:txBody>
          <a:bodyPr>
            <a:prstTxWarp prst="textNoShape">
              <a:avLst/>
            </a:prstTxWarp>
            <a:spAutoFit/>
          </a:bodyPr>
          <a:lstStyle/>
          <a:p>
            <a:r>
              <a:rPr lang="en-US" sz="2000" dirty="0" smtClean="0"/>
              <a:t>6e. A 12.0 kg block of wood is on an inclined plane that makes an angle of 55</a:t>
            </a:r>
            <a:r>
              <a:rPr lang="en-US" sz="2000" baseline="30000" dirty="0" smtClean="0"/>
              <a:t>o</a:t>
            </a:r>
            <a:r>
              <a:rPr lang="en-US" sz="2000" dirty="0" smtClean="0"/>
              <a:t> with the horizontal.  There is a static coefficient of friction of .85 and a kinetic of .65 between the block and the plane. </a:t>
            </a:r>
            <a:r>
              <a:rPr lang="en-US" sz="2000" dirty="0" err="1" smtClean="0"/>
              <a:t>e</a:t>
            </a:r>
            <a:r>
              <a:rPr lang="en-US" sz="2000" dirty="0" smtClean="0"/>
              <a:t>) What force would make the block slide down the plane with an acceleration of 1.50 </a:t>
            </a:r>
            <a:r>
              <a:rPr lang="en-US" sz="2000" dirty="0" err="1" smtClean="0"/>
              <a:t>m/s/s</a:t>
            </a:r>
            <a:r>
              <a:rPr lang="en-US" sz="2000" dirty="0" smtClean="0"/>
              <a:t> (down the plane)? </a:t>
            </a:r>
            <a:endParaRPr lang="en-US" sz="3600" dirty="0" smtClean="0"/>
          </a:p>
          <a:p>
            <a:endParaRPr lang="en-US" sz="3600" dirty="0">
              <a:latin typeface="Calibri" charset="0"/>
            </a:endParaRPr>
          </a:p>
        </p:txBody>
      </p:sp>
      <p:sp>
        <p:nvSpPr>
          <p:cNvPr id="13315" name="TextBox 4"/>
          <p:cNvSpPr txBox="1">
            <a:spLocks noChangeArrowheads="1"/>
          </p:cNvSpPr>
          <p:nvPr/>
        </p:nvSpPr>
        <p:spPr bwMode="auto">
          <a:xfrm>
            <a:off x="571500" y="5011738"/>
            <a:ext cx="1702885" cy="400110"/>
          </a:xfrm>
          <a:prstGeom prst="rect">
            <a:avLst/>
          </a:prstGeom>
          <a:noFill/>
          <a:ln w="9525">
            <a:noFill/>
            <a:miter lim="800000"/>
            <a:headEnd/>
            <a:tailEnd/>
          </a:ln>
        </p:spPr>
        <p:txBody>
          <a:bodyPr wrap="none">
            <a:prstTxWarp prst="textNoShape">
              <a:avLst/>
            </a:prstTxWarp>
            <a:spAutoFit/>
          </a:bodyPr>
          <a:lstStyle/>
          <a:p>
            <a:r>
              <a:rPr lang="en-US" sz="2000" dirty="0" err="1" smtClean="0"/>
              <a:t>e</a:t>
            </a:r>
            <a:r>
              <a:rPr lang="en-US" sz="2000" dirty="0" smtClean="0"/>
              <a:t>) +34 N (up)</a:t>
            </a:r>
          </a:p>
          <a:p>
            <a:endParaRPr lang="en-US" sz="2000" dirty="0">
              <a:latin typeface="Calibri" charset="0"/>
            </a:endParaRPr>
          </a:p>
        </p:txBody>
      </p:sp>
      <p:graphicFrame>
        <p:nvGraphicFramePr>
          <p:cNvPr id="4" name="Table 3"/>
          <p:cNvGraphicFramePr>
            <a:graphicFrameLocks noGrp="1"/>
          </p:cNvGraphicFramePr>
          <p:nvPr/>
        </p:nvGraphicFramePr>
        <p:xfrm>
          <a:off x="5848352" y="4700648"/>
          <a:ext cx="2870200" cy="711200"/>
        </p:xfrm>
        <a:graphic>
          <a:graphicData uri="http://schemas.openxmlformats.org/drawingml/2006/table">
            <a:tbl>
              <a:tblPr/>
              <a:tblGrid>
                <a:gridCol w="2171700"/>
                <a:gridCol w="698500"/>
              </a:tblGrid>
              <a:tr h="152400">
                <a:tc>
                  <a:txBody>
                    <a:bodyPr/>
                    <a:lstStyle/>
                    <a:p>
                      <a:pPr algn="r" fontAlgn="b"/>
                      <a:r>
                        <a:rPr lang="en-US" sz="1000" b="0" i="0" u="none" strike="noStrike">
                          <a:latin typeface="Arial"/>
                        </a:rPr>
                        <a:t>Normal force&gt;</a:t>
                      </a:r>
                    </a:p>
                  </a:txBody>
                  <a:tcPr marL="12700" marR="12700" marT="12700" marB="0" anchor="b">
                    <a:lnL>
                      <a:noFill/>
                    </a:lnL>
                    <a:lnR>
                      <a:noFill/>
                    </a:lnR>
                    <a:lnT>
                      <a:noFill/>
                    </a:lnT>
                    <a:lnB>
                      <a:noFill/>
                    </a:lnB>
                  </a:tcPr>
                </a:tc>
                <a:tc>
                  <a:txBody>
                    <a:bodyPr/>
                    <a:lstStyle/>
                    <a:p>
                      <a:pPr algn="r" fontAlgn="b"/>
                      <a:r>
                        <a:rPr lang="en-US" sz="1000" b="0" i="0" u="none" strike="noStrike">
                          <a:latin typeface="Arial"/>
                        </a:rPr>
                        <a:t>67.5214</a:t>
                      </a:r>
                    </a:p>
                  </a:txBody>
                  <a:tcPr marL="12700" marR="12700" marT="12700" marB="0" anchor="b">
                    <a:lnL>
                      <a:noFill/>
                    </a:lnL>
                    <a:lnR>
                      <a:noFill/>
                    </a:lnR>
                    <a:lnT>
                      <a:noFill/>
                    </a:lnT>
                    <a:lnB>
                      <a:noFill/>
                    </a:lnB>
                  </a:tcPr>
                </a:tc>
              </a:tr>
              <a:tr h="152400">
                <a:tc>
                  <a:txBody>
                    <a:bodyPr/>
                    <a:lstStyle/>
                    <a:p>
                      <a:pPr algn="r" fontAlgn="b"/>
                      <a:r>
                        <a:rPr lang="en-US" sz="1000" b="0" i="0" u="none" strike="noStrike">
                          <a:latin typeface="Arial"/>
                        </a:rPr>
                        <a:t>Parallel force&gt;</a:t>
                      </a:r>
                    </a:p>
                  </a:txBody>
                  <a:tcPr marL="12700" marR="12700" marT="12700" marB="0" anchor="b">
                    <a:lnL>
                      <a:noFill/>
                    </a:lnL>
                    <a:lnR>
                      <a:noFill/>
                    </a:lnR>
                    <a:lnT>
                      <a:noFill/>
                    </a:lnT>
                    <a:lnB>
                      <a:noFill/>
                    </a:lnB>
                  </a:tcPr>
                </a:tc>
                <a:tc>
                  <a:txBody>
                    <a:bodyPr/>
                    <a:lstStyle/>
                    <a:p>
                      <a:pPr algn="r" fontAlgn="b"/>
                      <a:r>
                        <a:rPr lang="en-US" sz="1000" b="0" i="0" u="none" strike="noStrike">
                          <a:latin typeface="Arial"/>
                        </a:rPr>
                        <a:t>96.4306</a:t>
                      </a:r>
                    </a:p>
                  </a:txBody>
                  <a:tcPr marL="12700" marR="12700" marT="12700" marB="0" anchor="b">
                    <a:lnL>
                      <a:noFill/>
                    </a:lnL>
                    <a:lnR>
                      <a:noFill/>
                    </a:lnR>
                    <a:lnT>
                      <a:noFill/>
                    </a:lnT>
                    <a:lnB>
                      <a:noFill/>
                    </a:lnB>
                  </a:tcPr>
                </a:tc>
              </a:tr>
              <a:tr h="152400">
                <a:tc>
                  <a:txBody>
                    <a:bodyPr/>
                    <a:lstStyle/>
                    <a:p>
                      <a:pPr algn="r" fontAlgn="b"/>
                      <a:r>
                        <a:rPr lang="en-US" sz="1000" b="0" i="0" u="none" strike="noStrike">
                          <a:latin typeface="Arial"/>
                        </a:rPr>
                        <a:t>Static Friction force&gt;</a:t>
                      </a:r>
                    </a:p>
                  </a:txBody>
                  <a:tcPr marL="12700" marR="12700" marT="12700" marB="0" anchor="b">
                    <a:lnL>
                      <a:noFill/>
                    </a:lnL>
                    <a:lnR>
                      <a:noFill/>
                    </a:lnR>
                    <a:lnT>
                      <a:noFill/>
                    </a:lnT>
                    <a:lnB>
                      <a:noFill/>
                    </a:lnB>
                  </a:tcPr>
                </a:tc>
                <a:tc>
                  <a:txBody>
                    <a:bodyPr/>
                    <a:lstStyle/>
                    <a:p>
                      <a:pPr algn="r" fontAlgn="b"/>
                      <a:r>
                        <a:rPr lang="en-US" sz="1000" b="0" i="0" u="none" strike="noStrike">
                          <a:latin typeface="Arial"/>
                        </a:rPr>
                        <a:t>57.3932</a:t>
                      </a:r>
                    </a:p>
                  </a:txBody>
                  <a:tcPr marL="12700" marR="12700" marT="12700" marB="0" anchor="b">
                    <a:lnL>
                      <a:noFill/>
                    </a:lnL>
                    <a:lnR>
                      <a:noFill/>
                    </a:lnR>
                    <a:lnT>
                      <a:noFill/>
                    </a:lnT>
                    <a:lnB>
                      <a:noFill/>
                    </a:lnB>
                  </a:tcPr>
                </a:tc>
              </a:tr>
              <a:tr h="152400">
                <a:tc>
                  <a:txBody>
                    <a:bodyPr/>
                    <a:lstStyle/>
                    <a:p>
                      <a:pPr algn="r" fontAlgn="b"/>
                      <a:r>
                        <a:rPr lang="en-US" sz="1000" b="0" i="0" u="none" strike="noStrike">
                          <a:latin typeface="Arial"/>
                        </a:rPr>
                        <a:t>Kinetic Friction force&gt;</a:t>
                      </a:r>
                    </a:p>
                  </a:txBody>
                  <a:tcPr marL="12700" marR="12700" marT="12700" marB="0" anchor="b">
                    <a:lnL>
                      <a:noFill/>
                    </a:lnL>
                    <a:lnR>
                      <a:noFill/>
                    </a:lnR>
                    <a:lnT>
                      <a:noFill/>
                    </a:lnT>
                    <a:lnB>
                      <a:noFill/>
                    </a:lnB>
                  </a:tcPr>
                </a:tc>
                <a:tc>
                  <a:txBody>
                    <a:bodyPr/>
                    <a:lstStyle/>
                    <a:p>
                      <a:pPr algn="r" fontAlgn="b"/>
                      <a:r>
                        <a:rPr lang="en-US" sz="1000" b="0" i="0" u="none" strike="noStrike" dirty="0">
                          <a:latin typeface="Arial"/>
                        </a:rPr>
                        <a:t>43.8889</a:t>
                      </a:r>
                    </a:p>
                  </a:txBody>
                  <a:tcPr marL="12700" marR="12700" marT="12700" marB="0" anchor="b">
                    <a:lnL>
                      <a:noFill/>
                    </a:lnL>
                    <a:lnR>
                      <a:noFill/>
                    </a:lnR>
                    <a:lnT>
                      <a:noFill/>
                    </a:lnT>
                    <a:lnB>
                      <a:noFill/>
                    </a:lnB>
                  </a:tcPr>
                </a:tc>
              </a:tr>
            </a:tbl>
          </a:graphicData>
        </a:graphic>
      </p:graphicFrame>
      <p:grpSp>
        <p:nvGrpSpPr>
          <p:cNvPr id="9" name="Group 8"/>
          <p:cNvGrpSpPr/>
          <p:nvPr/>
        </p:nvGrpSpPr>
        <p:grpSpPr>
          <a:xfrm rot="18336651">
            <a:off x="31194" y="2980958"/>
            <a:ext cx="3969932" cy="562304"/>
            <a:chOff x="1487295" y="3400100"/>
            <a:chExt cx="3969932" cy="562304"/>
          </a:xfrm>
        </p:grpSpPr>
        <p:sp>
          <p:nvSpPr>
            <p:cNvPr id="10" name="Line 6"/>
            <p:cNvSpPr>
              <a:spLocks noChangeShapeType="1"/>
            </p:cNvSpPr>
            <p:nvPr/>
          </p:nvSpPr>
          <p:spPr bwMode="auto">
            <a:xfrm>
              <a:off x="1487295" y="3962404"/>
              <a:ext cx="3969932" cy="0"/>
            </a:xfrm>
            <a:prstGeom prst="line">
              <a:avLst/>
            </a:prstGeom>
            <a:noFill/>
            <a:ln w="76200">
              <a:solidFill>
                <a:schemeClr val="tx1"/>
              </a:solidFill>
              <a:round/>
              <a:headEnd/>
              <a:tailEnd/>
            </a:ln>
          </p:spPr>
          <p:txBody>
            <a:bodyPr>
              <a:prstTxWarp prst="textNoShape">
                <a:avLst/>
              </a:prstTxWarp>
            </a:bodyPr>
            <a:lstStyle/>
            <a:p>
              <a:endParaRPr lang="en-US"/>
            </a:p>
          </p:txBody>
        </p:sp>
        <p:sp>
          <p:nvSpPr>
            <p:cNvPr id="11" name="Rectangle 10"/>
            <p:cNvSpPr>
              <a:spLocks noChangeArrowheads="1"/>
            </p:cNvSpPr>
            <p:nvPr/>
          </p:nvSpPr>
          <p:spPr bwMode="auto">
            <a:xfrm>
              <a:off x="2895600" y="3400100"/>
              <a:ext cx="1066800" cy="533400"/>
            </a:xfrm>
            <a:prstGeom prst="rect">
              <a:avLst/>
            </a:prstGeom>
            <a:solidFill>
              <a:srgbClr val="808080"/>
            </a:solidFill>
            <a:ln w="38100">
              <a:noFill/>
              <a:miter lim="800000"/>
              <a:headEnd/>
              <a:tailEnd/>
            </a:ln>
          </p:spPr>
          <p:txBody>
            <a:bodyPr wrap="none" anchor="ctr">
              <a:prstTxWarp prst="textNoShape">
                <a:avLst/>
              </a:prstTxWarp>
            </a:bodyPr>
            <a:lstStyle/>
            <a:p>
              <a:pPr algn="ctr"/>
              <a:r>
                <a:rPr lang="en-US" dirty="0" smtClean="0"/>
                <a:t>12.0 kg</a:t>
              </a:r>
              <a:endParaRPr lang="en-US" dirty="0"/>
            </a:p>
          </p:txBody>
        </p:sp>
      </p:grpSp>
      <p:cxnSp>
        <p:nvCxnSpPr>
          <p:cNvPr id="12" name="Straight Connector 11"/>
          <p:cNvCxnSpPr/>
          <p:nvPr/>
        </p:nvCxnSpPr>
        <p:spPr>
          <a:xfrm>
            <a:off x="1088934" y="5039577"/>
            <a:ext cx="1522599" cy="100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1631216"/>
          </a:xfrm>
          <a:prstGeom prst="rect">
            <a:avLst/>
          </a:prstGeom>
          <a:noFill/>
          <a:ln w="9525">
            <a:noFill/>
            <a:miter lim="800000"/>
            <a:headEnd/>
            <a:tailEnd/>
          </a:ln>
        </p:spPr>
        <p:txBody>
          <a:bodyPr>
            <a:prstTxWarp prst="textNoShape">
              <a:avLst/>
            </a:prstTxWarp>
            <a:spAutoFit/>
          </a:bodyPr>
          <a:lstStyle/>
          <a:p>
            <a:r>
              <a:rPr lang="en-US" sz="2000" dirty="0" smtClean="0"/>
              <a:t>6f. A 12.0 kg block of wood is on an inclined plane that makes an angle of 55</a:t>
            </a:r>
            <a:r>
              <a:rPr lang="en-US" sz="2000" baseline="30000" dirty="0" smtClean="0"/>
              <a:t>o</a:t>
            </a:r>
            <a:r>
              <a:rPr lang="en-US" sz="2000" dirty="0" smtClean="0"/>
              <a:t> with the horizontal.  There is a static coefficient of friction of .85 and a kinetic of .65 between the block and the plane. </a:t>
            </a:r>
          </a:p>
          <a:p>
            <a:r>
              <a:rPr lang="en-US" sz="2000" dirty="0" err="1" smtClean="0"/>
              <a:t>f</a:t>
            </a:r>
            <a:r>
              <a:rPr lang="en-US" sz="2000" dirty="0" smtClean="0"/>
              <a:t>) What force would make the block slide up the plane with an acceleration of 5.4 </a:t>
            </a:r>
            <a:r>
              <a:rPr lang="en-US" sz="2000" dirty="0" err="1" smtClean="0"/>
              <a:t>m/s/s</a:t>
            </a:r>
            <a:r>
              <a:rPr lang="en-US" sz="2000" dirty="0" smtClean="0"/>
              <a:t> (up the plane)?  </a:t>
            </a:r>
            <a:endParaRPr lang="en-US" sz="3600" dirty="0" smtClean="0"/>
          </a:p>
          <a:p>
            <a:endParaRPr lang="en-US" sz="3600" dirty="0">
              <a:latin typeface="Calibri" charset="0"/>
            </a:endParaRPr>
          </a:p>
        </p:txBody>
      </p:sp>
      <p:sp>
        <p:nvSpPr>
          <p:cNvPr id="13315" name="TextBox 4"/>
          <p:cNvSpPr txBox="1">
            <a:spLocks noChangeArrowheads="1"/>
          </p:cNvSpPr>
          <p:nvPr/>
        </p:nvSpPr>
        <p:spPr bwMode="auto">
          <a:xfrm>
            <a:off x="571500" y="5068943"/>
            <a:ext cx="2353896" cy="400110"/>
          </a:xfrm>
          <a:prstGeom prst="rect">
            <a:avLst/>
          </a:prstGeom>
          <a:noFill/>
          <a:ln w="9525">
            <a:noFill/>
            <a:miter lim="800000"/>
            <a:headEnd/>
            <a:tailEnd/>
          </a:ln>
        </p:spPr>
        <p:txBody>
          <a:bodyPr wrap="none">
            <a:prstTxWarp prst="textNoShape">
              <a:avLst/>
            </a:prstTxWarp>
            <a:spAutoFit/>
          </a:bodyPr>
          <a:lstStyle/>
          <a:p>
            <a:r>
              <a:rPr lang="en-US" sz="2000" dirty="0" err="1" smtClean="0"/>
              <a:t>f</a:t>
            </a:r>
            <a:r>
              <a:rPr lang="en-US" sz="2000" dirty="0" smtClean="0"/>
              <a:t>) +2.0 </a:t>
            </a:r>
            <a:r>
              <a:rPr lang="en-US" sz="2000" dirty="0" err="1" smtClean="0"/>
              <a:t>x</a:t>
            </a:r>
            <a:r>
              <a:rPr lang="en-US" sz="2000" dirty="0" smtClean="0"/>
              <a:t> 10</a:t>
            </a:r>
            <a:r>
              <a:rPr lang="en-US" sz="2000" baseline="30000" dirty="0" smtClean="0"/>
              <a:t>2</a:t>
            </a:r>
            <a:r>
              <a:rPr lang="en-US" sz="2000" dirty="0" smtClean="0"/>
              <a:t> N (up)</a:t>
            </a:r>
          </a:p>
          <a:p>
            <a:endParaRPr lang="en-US" sz="2000" dirty="0">
              <a:latin typeface="Calibri" charset="0"/>
            </a:endParaRPr>
          </a:p>
        </p:txBody>
      </p:sp>
      <p:graphicFrame>
        <p:nvGraphicFramePr>
          <p:cNvPr id="4" name="Table 3"/>
          <p:cNvGraphicFramePr>
            <a:graphicFrameLocks noGrp="1"/>
          </p:cNvGraphicFramePr>
          <p:nvPr/>
        </p:nvGraphicFramePr>
        <p:xfrm>
          <a:off x="5848352" y="4700648"/>
          <a:ext cx="2870200" cy="711200"/>
        </p:xfrm>
        <a:graphic>
          <a:graphicData uri="http://schemas.openxmlformats.org/drawingml/2006/table">
            <a:tbl>
              <a:tblPr/>
              <a:tblGrid>
                <a:gridCol w="2171700"/>
                <a:gridCol w="698500"/>
              </a:tblGrid>
              <a:tr h="152400">
                <a:tc>
                  <a:txBody>
                    <a:bodyPr/>
                    <a:lstStyle/>
                    <a:p>
                      <a:pPr algn="r" fontAlgn="b"/>
                      <a:r>
                        <a:rPr lang="en-US" sz="1000" b="0" i="0" u="none" strike="noStrike">
                          <a:latin typeface="Arial"/>
                        </a:rPr>
                        <a:t>Normal force&gt;</a:t>
                      </a:r>
                    </a:p>
                  </a:txBody>
                  <a:tcPr marL="12700" marR="12700" marT="12700" marB="0" anchor="b">
                    <a:lnL>
                      <a:noFill/>
                    </a:lnL>
                    <a:lnR>
                      <a:noFill/>
                    </a:lnR>
                    <a:lnT>
                      <a:noFill/>
                    </a:lnT>
                    <a:lnB>
                      <a:noFill/>
                    </a:lnB>
                  </a:tcPr>
                </a:tc>
                <a:tc>
                  <a:txBody>
                    <a:bodyPr/>
                    <a:lstStyle/>
                    <a:p>
                      <a:pPr algn="r" fontAlgn="b"/>
                      <a:r>
                        <a:rPr lang="en-US" sz="1000" b="0" i="0" u="none" strike="noStrike">
                          <a:latin typeface="Arial"/>
                        </a:rPr>
                        <a:t>67.5214</a:t>
                      </a:r>
                    </a:p>
                  </a:txBody>
                  <a:tcPr marL="12700" marR="12700" marT="12700" marB="0" anchor="b">
                    <a:lnL>
                      <a:noFill/>
                    </a:lnL>
                    <a:lnR>
                      <a:noFill/>
                    </a:lnR>
                    <a:lnT>
                      <a:noFill/>
                    </a:lnT>
                    <a:lnB>
                      <a:noFill/>
                    </a:lnB>
                  </a:tcPr>
                </a:tc>
              </a:tr>
              <a:tr h="152400">
                <a:tc>
                  <a:txBody>
                    <a:bodyPr/>
                    <a:lstStyle/>
                    <a:p>
                      <a:pPr algn="r" fontAlgn="b"/>
                      <a:r>
                        <a:rPr lang="en-US" sz="1000" b="0" i="0" u="none" strike="noStrike">
                          <a:latin typeface="Arial"/>
                        </a:rPr>
                        <a:t>Parallel force&gt;</a:t>
                      </a:r>
                    </a:p>
                  </a:txBody>
                  <a:tcPr marL="12700" marR="12700" marT="12700" marB="0" anchor="b">
                    <a:lnL>
                      <a:noFill/>
                    </a:lnL>
                    <a:lnR>
                      <a:noFill/>
                    </a:lnR>
                    <a:lnT>
                      <a:noFill/>
                    </a:lnT>
                    <a:lnB>
                      <a:noFill/>
                    </a:lnB>
                  </a:tcPr>
                </a:tc>
                <a:tc>
                  <a:txBody>
                    <a:bodyPr/>
                    <a:lstStyle/>
                    <a:p>
                      <a:pPr algn="r" fontAlgn="b"/>
                      <a:r>
                        <a:rPr lang="en-US" sz="1000" b="0" i="0" u="none" strike="noStrike">
                          <a:latin typeface="Arial"/>
                        </a:rPr>
                        <a:t>96.4306</a:t>
                      </a:r>
                    </a:p>
                  </a:txBody>
                  <a:tcPr marL="12700" marR="12700" marT="12700" marB="0" anchor="b">
                    <a:lnL>
                      <a:noFill/>
                    </a:lnL>
                    <a:lnR>
                      <a:noFill/>
                    </a:lnR>
                    <a:lnT>
                      <a:noFill/>
                    </a:lnT>
                    <a:lnB>
                      <a:noFill/>
                    </a:lnB>
                  </a:tcPr>
                </a:tc>
              </a:tr>
              <a:tr h="152400">
                <a:tc>
                  <a:txBody>
                    <a:bodyPr/>
                    <a:lstStyle/>
                    <a:p>
                      <a:pPr algn="r" fontAlgn="b"/>
                      <a:r>
                        <a:rPr lang="en-US" sz="1000" b="0" i="0" u="none" strike="noStrike">
                          <a:latin typeface="Arial"/>
                        </a:rPr>
                        <a:t>Static Friction force&gt;</a:t>
                      </a:r>
                    </a:p>
                  </a:txBody>
                  <a:tcPr marL="12700" marR="12700" marT="12700" marB="0" anchor="b">
                    <a:lnL>
                      <a:noFill/>
                    </a:lnL>
                    <a:lnR>
                      <a:noFill/>
                    </a:lnR>
                    <a:lnT>
                      <a:noFill/>
                    </a:lnT>
                    <a:lnB>
                      <a:noFill/>
                    </a:lnB>
                  </a:tcPr>
                </a:tc>
                <a:tc>
                  <a:txBody>
                    <a:bodyPr/>
                    <a:lstStyle/>
                    <a:p>
                      <a:pPr algn="r" fontAlgn="b"/>
                      <a:r>
                        <a:rPr lang="en-US" sz="1000" b="0" i="0" u="none" strike="noStrike">
                          <a:latin typeface="Arial"/>
                        </a:rPr>
                        <a:t>57.3932</a:t>
                      </a:r>
                    </a:p>
                  </a:txBody>
                  <a:tcPr marL="12700" marR="12700" marT="12700" marB="0" anchor="b">
                    <a:lnL>
                      <a:noFill/>
                    </a:lnL>
                    <a:lnR>
                      <a:noFill/>
                    </a:lnR>
                    <a:lnT>
                      <a:noFill/>
                    </a:lnT>
                    <a:lnB>
                      <a:noFill/>
                    </a:lnB>
                  </a:tcPr>
                </a:tc>
              </a:tr>
              <a:tr h="152400">
                <a:tc>
                  <a:txBody>
                    <a:bodyPr/>
                    <a:lstStyle/>
                    <a:p>
                      <a:pPr algn="r" fontAlgn="b"/>
                      <a:r>
                        <a:rPr lang="en-US" sz="1000" b="0" i="0" u="none" strike="noStrike">
                          <a:latin typeface="Arial"/>
                        </a:rPr>
                        <a:t>Kinetic Friction force&gt;</a:t>
                      </a:r>
                    </a:p>
                  </a:txBody>
                  <a:tcPr marL="12700" marR="12700" marT="12700" marB="0" anchor="b">
                    <a:lnL>
                      <a:noFill/>
                    </a:lnL>
                    <a:lnR>
                      <a:noFill/>
                    </a:lnR>
                    <a:lnT>
                      <a:noFill/>
                    </a:lnT>
                    <a:lnB>
                      <a:noFill/>
                    </a:lnB>
                  </a:tcPr>
                </a:tc>
                <a:tc>
                  <a:txBody>
                    <a:bodyPr/>
                    <a:lstStyle/>
                    <a:p>
                      <a:pPr algn="r" fontAlgn="b"/>
                      <a:r>
                        <a:rPr lang="en-US" sz="1000" b="0" i="0" u="none" strike="noStrike" dirty="0">
                          <a:latin typeface="Arial"/>
                        </a:rPr>
                        <a:t>43.8889</a:t>
                      </a:r>
                    </a:p>
                  </a:txBody>
                  <a:tcPr marL="12700" marR="12700" marT="12700" marB="0" anchor="b">
                    <a:lnL>
                      <a:noFill/>
                    </a:lnL>
                    <a:lnR>
                      <a:noFill/>
                    </a:lnR>
                    <a:lnT>
                      <a:noFill/>
                    </a:lnT>
                    <a:lnB>
                      <a:noFill/>
                    </a:lnB>
                  </a:tcPr>
                </a:tc>
              </a:tr>
            </a:tbl>
          </a:graphicData>
        </a:graphic>
      </p:graphicFrame>
      <p:grpSp>
        <p:nvGrpSpPr>
          <p:cNvPr id="5" name="Group 4"/>
          <p:cNvGrpSpPr/>
          <p:nvPr/>
        </p:nvGrpSpPr>
        <p:grpSpPr>
          <a:xfrm rot="18336651">
            <a:off x="31194" y="2980958"/>
            <a:ext cx="3969932" cy="562304"/>
            <a:chOff x="1487295" y="3400100"/>
            <a:chExt cx="3969932" cy="562304"/>
          </a:xfrm>
        </p:grpSpPr>
        <p:sp>
          <p:nvSpPr>
            <p:cNvPr id="6" name="Line 6"/>
            <p:cNvSpPr>
              <a:spLocks noChangeShapeType="1"/>
            </p:cNvSpPr>
            <p:nvPr/>
          </p:nvSpPr>
          <p:spPr bwMode="auto">
            <a:xfrm>
              <a:off x="1487295" y="3962404"/>
              <a:ext cx="3969932" cy="0"/>
            </a:xfrm>
            <a:prstGeom prst="line">
              <a:avLst/>
            </a:prstGeom>
            <a:noFill/>
            <a:ln w="76200">
              <a:solidFill>
                <a:schemeClr val="tx1"/>
              </a:solidFill>
              <a:round/>
              <a:headEnd/>
              <a:tailEnd/>
            </a:ln>
          </p:spPr>
          <p:txBody>
            <a:bodyPr>
              <a:prstTxWarp prst="textNoShape">
                <a:avLst/>
              </a:prstTxWarp>
            </a:bodyPr>
            <a:lstStyle/>
            <a:p>
              <a:endParaRPr lang="en-US"/>
            </a:p>
          </p:txBody>
        </p:sp>
        <p:sp>
          <p:nvSpPr>
            <p:cNvPr id="7" name="Rectangle 6"/>
            <p:cNvSpPr>
              <a:spLocks noChangeArrowheads="1"/>
            </p:cNvSpPr>
            <p:nvPr/>
          </p:nvSpPr>
          <p:spPr bwMode="auto">
            <a:xfrm>
              <a:off x="2895600" y="3400100"/>
              <a:ext cx="1066800" cy="533400"/>
            </a:xfrm>
            <a:prstGeom prst="rect">
              <a:avLst/>
            </a:prstGeom>
            <a:solidFill>
              <a:srgbClr val="808080"/>
            </a:solidFill>
            <a:ln w="38100">
              <a:noFill/>
              <a:miter lim="800000"/>
              <a:headEnd/>
              <a:tailEnd/>
            </a:ln>
          </p:spPr>
          <p:txBody>
            <a:bodyPr wrap="none" anchor="ctr">
              <a:prstTxWarp prst="textNoShape">
                <a:avLst/>
              </a:prstTxWarp>
            </a:bodyPr>
            <a:lstStyle/>
            <a:p>
              <a:pPr algn="ctr"/>
              <a:r>
                <a:rPr lang="en-US" dirty="0" smtClean="0"/>
                <a:t>12.0 kg</a:t>
              </a:r>
              <a:endParaRPr lang="en-US" dirty="0"/>
            </a:p>
          </p:txBody>
        </p:sp>
      </p:grpSp>
      <p:cxnSp>
        <p:nvCxnSpPr>
          <p:cNvPr id="8" name="Straight Connector 7"/>
          <p:cNvCxnSpPr/>
          <p:nvPr/>
        </p:nvCxnSpPr>
        <p:spPr>
          <a:xfrm>
            <a:off x="1088934" y="5039577"/>
            <a:ext cx="1522599" cy="100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1015663"/>
          </a:xfrm>
          <a:prstGeom prst="rect">
            <a:avLst/>
          </a:prstGeom>
          <a:noFill/>
          <a:ln w="9525">
            <a:noFill/>
            <a:miter lim="800000"/>
            <a:headEnd/>
            <a:tailEnd/>
          </a:ln>
        </p:spPr>
        <p:txBody>
          <a:bodyPr>
            <a:prstTxWarp prst="textNoShape">
              <a:avLst/>
            </a:prstTxWarp>
            <a:spAutoFit/>
          </a:bodyPr>
          <a:lstStyle/>
          <a:p>
            <a:r>
              <a:rPr lang="en-US" sz="2000" dirty="0" smtClean="0"/>
              <a:t>7a It takes a force of 275 N to slide a 26.0 kg box up a 50.0</a:t>
            </a:r>
            <a:r>
              <a:rPr lang="en-US" sz="2000" baseline="30000" dirty="0" smtClean="0"/>
              <a:t>o</a:t>
            </a:r>
            <a:r>
              <a:rPr lang="en-US" sz="2000" dirty="0" smtClean="0"/>
              <a:t> inclined plane at a constant velocity. a) What is the force of friction opposing the motion?</a:t>
            </a:r>
          </a:p>
          <a:p>
            <a:endParaRPr lang="en-US" sz="2000" dirty="0">
              <a:latin typeface="Calibri" charset="0"/>
            </a:endParaRPr>
          </a:p>
        </p:txBody>
      </p:sp>
      <p:sp>
        <p:nvSpPr>
          <p:cNvPr id="13315" name="TextBox 4"/>
          <p:cNvSpPr txBox="1">
            <a:spLocks noChangeArrowheads="1"/>
          </p:cNvSpPr>
          <p:nvPr/>
        </p:nvSpPr>
        <p:spPr bwMode="auto">
          <a:xfrm>
            <a:off x="298490" y="5011738"/>
            <a:ext cx="2180279" cy="400110"/>
          </a:xfrm>
          <a:prstGeom prst="rect">
            <a:avLst/>
          </a:prstGeom>
          <a:noFill/>
          <a:ln w="9525">
            <a:noFill/>
            <a:miter lim="800000"/>
            <a:headEnd/>
            <a:tailEnd/>
          </a:ln>
        </p:spPr>
        <p:txBody>
          <a:bodyPr wrap="none">
            <a:prstTxWarp prst="textNoShape">
              <a:avLst/>
            </a:prstTxWarp>
            <a:spAutoFit/>
          </a:bodyPr>
          <a:lstStyle/>
          <a:p>
            <a:r>
              <a:rPr lang="en-US" sz="2000" dirty="0" smtClean="0"/>
              <a:t>a) -79.8 N (down)</a:t>
            </a:r>
          </a:p>
          <a:p>
            <a:endParaRPr lang="en-US" sz="2000" dirty="0">
              <a:latin typeface="Calibri" charset="0"/>
            </a:endParaRPr>
          </a:p>
        </p:txBody>
      </p:sp>
      <p:grpSp>
        <p:nvGrpSpPr>
          <p:cNvPr id="4" name="Group 3"/>
          <p:cNvGrpSpPr/>
          <p:nvPr/>
        </p:nvGrpSpPr>
        <p:grpSpPr>
          <a:xfrm rot="18552686">
            <a:off x="-60334" y="2923753"/>
            <a:ext cx="3969932" cy="562304"/>
            <a:chOff x="1487295" y="3400100"/>
            <a:chExt cx="3969932" cy="562304"/>
          </a:xfrm>
        </p:grpSpPr>
        <p:sp>
          <p:nvSpPr>
            <p:cNvPr id="5" name="Line 6"/>
            <p:cNvSpPr>
              <a:spLocks noChangeShapeType="1"/>
            </p:cNvSpPr>
            <p:nvPr/>
          </p:nvSpPr>
          <p:spPr bwMode="auto">
            <a:xfrm>
              <a:off x="1487295" y="3962404"/>
              <a:ext cx="3969932" cy="0"/>
            </a:xfrm>
            <a:prstGeom prst="line">
              <a:avLst/>
            </a:prstGeom>
            <a:noFill/>
            <a:ln w="76200">
              <a:solidFill>
                <a:schemeClr val="tx1"/>
              </a:solidFill>
              <a:round/>
              <a:headEnd/>
              <a:tailEnd/>
            </a:ln>
          </p:spPr>
          <p:txBody>
            <a:bodyPr>
              <a:prstTxWarp prst="textNoShape">
                <a:avLst/>
              </a:prstTxWarp>
            </a:bodyPr>
            <a:lstStyle/>
            <a:p>
              <a:endParaRPr lang="en-US"/>
            </a:p>
          </p:txBody>
        </p:sp>
        <p:sp>
          <p:nvSpPr>
            <p:cNvPr id="6" name="Rectangle 5"/>
            <p:cNvSpPr>
              <a:spLocks noChangeArrowheads="1"/>
            </p:cNvSpPr>
            <p:nvPr/>
          </p:nvSpPr>
          <p:spPr bwMode="auto">
            <a:xfrm>
              <a:off x="2895600" y="3400100"/>
              <a:ext cx="1066800" cy="533400"/>
            </a:xfrm>
            <a:prstGeom prst="rect">
              <a:avLst/>
            </a:prstGeom>
            <a:solidFill>
              <a:srgbClr val="808080"/>
            </a:solidFill>
            <a:ln w="38100">
              <a:noFill/>
              <a:miter lim="800000"/>
              <a:headEnd/>
              <a:tailEnd/>
            </a:ln>
          </p:spPr>
          <p:txBody>
            <a:bodyPr wrap="none" anchor="ctr">
              <a:prstTxWarp prst="textNoShape">
                <a:avLst/>
              </a:prstTxWarp>
            </a:bodyPr>
            <a:lstStyle/>
            <a:p>
              <a:pPr algn="ctr"/>
              <a:r>
                <a:rPr lang="en-US" dirty="0" smtClean="0"/>
                <a:t>26.0 kg</a:t>
              </a:r>
              <a:endParaRPr lang="en-US" dirty="0"/>
            </a:p>
          </p:txBody>
        </p:sp>
      </p:grpSp>
      <p:cxnSp>
        <p:nvCxnSpPr>
          <p:cNvPr id="7" name="Straight Connector 6"/>
          <p:cNvCxnSpPr/>
          <p:nvPr/>
        </p:nvCxnSpPr>
        <p:spPr>
          <a:xfrm>
            <a:off x="930219" y="4920634"/>
            <a:ext cx="1522599" cy="100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1015663"/>
          </a:xfrm>
          <a:prstGeom prst="rect">
            <a:avLst/>
          </a:prstGeom>
          <a:noFill/>
          <a:ln w="9525">
            <a:noFill/>
            <a:miter lim="800000"/>
            <a:headEnd/>
            <a:tailEnd/>
          </a:ln>
        </p:spPr>
        <p:txBody>
          <a:bodyPr>
            <a:prstTxWarp prst="textNoShape">
              <a:avLst/>
            </a:prstTxWarp>
            <a:spAutoFit/>
          </a:bodyPr>
          <a:lstStyle/>
          <a:p>
            <a:r>
              <a:rPr lang="en-US" sz="2000" dirty="0" smtClean="0"/>
              <a:t>7b It takes a force of 275 N to slide a 26.0 kg box up a 50.0</a:t>
            </a:r>
            <a:r>
              <a:rPr lang="en-US" sz="2000" baseline="30000" dirty="0" smtClean="0"/>
              <a:t>o</a:t>
            </a:r>
            <a:r>
              <a:rPr lang="en-US" sz="2000" dirty="0" smtClean="0"/>
              <a:t> inclined plane at a constant velocity.  </a:t>
            </a:r>
            <a:r>
              <a:rPr lang="en-US" sz="2000" dirty="0" err="1" smtClean="0"/>
              <a:t>b</a:t>
            </a:r>
            <a:r>
              <a:rPr lang="en-US" sz="2000" dirty="0" smtClean="0"/>
              <a:t>) What is the coefficient of friction between the box and the plane?</a:t>
            </a:r>
          </a:p>
          <a:p>
            <a:endParaRPr lang="en-US" sz="2000" dirty="0">
              <a:latin typeface="Calibri" charset="0"/>
            </a:endParaRPr>
          </a:p>
        </p:txBody>
      </p:sp>
      <p:sp>
        <p:nvSpPr>
          <p:cNvPr id="13315" name="TextBox 4"/>
          <p:cNvSpPr txBox="1">
            <a:spLocks noChangeArrowheads="1"/>
          </p:cNvSpPr>
          <p:nvPr/>
        </p:nvSpPr>
        <p:spPr bwMode="auto">
          <a:xfrm>
            <a:off x="298490" y="5011738"/>
            <a:ext cx="983162" cy="400110"/>
          </a:xfrm>
          <a:prstGeom prst="rect">
            <a:avLst/>
          </a:prstGeom>
          <a:noFill/>
          <a:ln w="9525">
            <a:noFill/>
            <a:miter lim="800000"/>
            <a:headEnd/>
            <a:tailEnd/>
          </a:ln>
        </p:spPr>
        <p:txBody>
          <a:bodyPr wrap="none">
            <a:prstTxWarp prst="textNoShape">
              <a:avLst/>
            </a:prstTxWarp>
            <a:spAutoFit/>
          </a:bodyPr>
          <a:lstStyle/>
          <a:p>
            <a:r>
              <a:rPr lang="en-US" sz="2000" dirty="0" err="1" smtClean="0"/>
              <a:t>b</a:t>
            </a:r>
            <a:r>
              <a:rPr lang="en-US" sz="2000" dirty="0" smtClean="0"/>
              <a:t>) .487</a:t>
            </a:r>
          </a:p>
          <a:p>
            <a:endParaRPr lang="en-US" sz="2000" dirty="0">
              <a:latin typeface="Calibri" charset="0"/>
            </a:endParaRPr>
          </a:p>
        </p:txBody>
      </p:sp>
      <p:grpSp>
        <p:nvGrpSpPr>
          <p:cNvPr id="4" name="Group 3"/>
          <p:cNvGrpSpPr/>
          <p:nvPr/>
        </p:nvGrpSpPr>
        <p:grpSpPr>
          <a:xfrm rot="18552686">
            <a:off x="-60334" y="2923753"/>
            <a:ext cx="3969932" cy="562304"/>
            <a:chOff x="1487295" y="3400100"/>
            <a:chExt cx="3969932" cy="562304"/>
          </a:xfrm>
        </p:grpSpPr>
        <p:sp>
          <p:nvSpPr>
            <p:cNvPr id="5" name="Line 6"/>
            <p:cNvSpPr>
              <a:spLocks noChangeShapeType="1"/>
            </p:cNvSpPr>
            <p:nvPr/>
          </p:nvSpPr>
          <p:spPr bwMode="auto">
            <a:xfrm>
              <a:off x="1487295" y="3962404"/>
              <a:ext cx="3969932" cy="0"/>
            </a:xfrm>
            <a:prstGeom prst="line">
              <a:avLst/>
            </a:prstGeom>
            <a:noFill/>
            <a:ln w="76200">
              <a:solidFill>
                <a:schemeClr val="tx1"/>
              </a:solidFill>
              <a:round/>
              <a:headEnd/>
              <a:tailEnd/>
            </a:ln>
          </p:spPr>
          <p:txBody>
            <a:bodyPr>
              <a:prstTxWarp prst="textNoShape">
                <a:avLst/>
              </a:prstTxWarp>
            </a:bodyPr>
            <a:lstStyle/>
            <a:p>
              <a:endParaRPr lang="en-US"/>
            </a:p>
          </p:txBody>
        </p:sp>
        <p:sp>
          <p:nvSpPr>
            <p:cNvPr id="6" name="Rectangle 5"/>
            <p:cNvSpPr>
              <a:spLocks noChangeArrowheads="1"/>
            </p:cNvSpPr>
            <p:nvPr/>
          </p:nvSpPr>
          <p:spPr bwMode="auto">
            <a:xfrm>
              <a:off x="2895600" y="3400100"/>
              <a:ext cx="1066800" cy="533400"/>
            </a:xfrm>
            <a:prstGeom prst="rect">
              <a:avLst/>
            </a:prstGeom>
            <a:solidFill>
              <a:srgbClr val="808080"/>
            </a:solidFill>
            <a:ln w="38100">
              <a:noFill/>
              <a:miter lim="800000"/>
              <a:headEnd/>
              <a:tailEnd/>
            </a:ln>
          </p:spPr>
          <p:txBody>
            <a:bodyPr wrap="none" anchor="ctr">
              <a:prstTxWarp prst="textNoShape">
                <a:avLst/>
              </a:prstTxWarp>
            </a:bodyPr>
            <a:lstStyle/>
            <a:p>
              <a:pPr algn="ctr"/>
              <a:r>
                <a:rPr lang="en-US" dirty="0" smtClean="0"/>
                <a:t>26.0 kg</a:t>
              </a:r>
              <a:endParaRPr lang="en-US" dirty="0"/>
            </a:p>
          </p:txBody>
        </p:sp>
      </p:grpSp>
      <p:cxnSp>
        <p:nvCxnSpPr>
          <p:cNvPr id="7" name="Straight Connector 6"/>
          <p:cNvCxnSpPr/>
          <p:nvPr/>
        </p:nvCxnSpPr>
        <p:spPr>
          <a:xfrm>
            <a:off x="930219" y="4920634"/>
            <a:ext cx="1522599" cy="100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1015663"/>
          </a:xfrm>
          <a:prstGeom prst="rect">
            <a:avLst/>
          </a:prstGeom>
          <a:noFill/>
          <a:ln w="9525">
            <a:noFill/>
            <a:miter lim="800000"/>
            <a:headEnd/>
            <a:tailEnd/>
          </a:ln>
        </p:spPr>
        <p:txBody>
          <a:bodyPr>
            <a:prstTxWarp prst="textNoShape">
              <a:avLst/>
            </a:prstTxWarp>
            <a:spAutoFit/>
          </a:bodyPr>
          <a:lstStyle/>
          <a:p>
            <a:r>
              <a:rPr lang="en-US" sz="2000" dirty="0" smtClean="0"/>
              <a:t>7c It takes a force of 275 N to slide a 26.0 kg box up a 50.0</a:t>
            </a:r>
            <a:r>
              <a:rPr lang="en-US" sz="2000" baseline="30000" dirty="0" smtClean="0"/>
              <a:t>o</a:t>
            </a:r>
            <a:r>
              <a:rPr lang="en-US" sz="2000" dirty="0" smtClean="0"/>
              <a:t> inclined plane at a constant velocity. </a:t>
            </a:r>
            <a:r>
              <a:rPr lang="en-US" sz="2000" dirty="0" err="1" smtClean="0"/>
              <a:t>c</a:t>
            </a:r>
            <a:r>
              <a:rPr lang="en-US" sz="2000" dirty="0" smtClean="0"/>
              <a:t>) If the box were to slide freely down the plane, what would be its acceleration?</a:t>
            </a:r>
          </a:p>
          <a:p>
            <a:endParaRPr lang="en-US" sz="2000" dirty="0">
              <a:latin typeface="Calibri" charset="0"/>
            </a:endParaRPr>
          </a:p>
        </p:txBody>
      </p:sp>
      <p:sp>
        <p:nvSpPr>
          <p:cNvPr id="13315" name="TextBox 4"/>
          <p:cNvSpPr txBox="1">
            <a:spLocks noChangeArrowheads="1"/>
          </p:cNvSpPr>
          <p:nvPr/>
        </p:nvSpPr>
        <p:spPr bwMode="auto">
          <a:xfrm>
            <a:off x="298490" y="5011738"/>
            <a:ext cx="2593303" cy="400110"/>
          </a:xfrm>
          <a:prstGeom prst="rect">
            <a:avLst/>
          </a:prstGeom>
          <a:noFill/>
          <a:ln w="9525">
            <a:noFill/>
            <a:miter lim="800000"/>
            <a:headEnd/>
            <a:tailEnd/>
          </a:ln>
        </p:spPr>
        <p:txBody>
          <a:bodyPr wrap="none">
            <a:prstTxWarp prst="textNoShape">
              <a:avLst/>
            </a:prstTxWarp>
            <a:spAutoFit/>
          </a:bodyPr>
          <a:lstStyle/>
          <a:p>
            <a:r>
              <a:rPr lang="en-US" sz="2000" dirty="0" err="1" smtClean="0"/>
              <a:t>c</a:t>
            </a:r>
            <a:r>
              <a:rPr lang="en-US" sz="2000" dirty="0" smtClean="0"/>
              <a:t>) -4.44 </a:t>
            </a:r>
            <a:r>
              <a:rPr lang="en-US" sz="2000" dirty="0" err="1" smtClean="0"/>
              <a:t>m/s/s</a:t>
            </a:r>
            <a:r>
              <a:rPr lang="en-US" sz="2000" dirty="0" smtClean="0"/>
              <a:t> (down)</a:t>
            </a:r>
          </a:p>
          <a:p>
            <a:endParaRPr lang="en-US" sz="2000" dirty="0">
              <a:latin typeface="Calibri" charset="0"/>
            </a:endParaRPr>
          </a:p>
        </p:txBody>
      </p:sp>
      <p:grpSp>
        <p:nvGrpSpPr>
          <p:cNvPr id="4" name="Group 3"/>
          <p:cNvGrpSpPr/>
          <p:nvPr/>
        </p:nvGrpSpPr>
        <p:grpSpPr>
          <a:xfrm rot="18552686">
            <a:off x="-60334" y="2923753"/>
            <a:ext cx="3969932" cy="562304"/>
            <a:chOff x="1487295" y="3400100"/>
            <a:chExt cx="3969932" cy="562304"/>
          </a:xfrm>
        </p:grpSpPr>
        <p:sp>
          <p:nvSpPr>
            <p:cNvPr id="5" name="Line 6"/>
            <p:cNvSpPr>
              <a:spLocks noChangeShapeType="1"/>
            </p:cNvSpPr>
            <p:nvPr/>
          </p:nvSpPr>
          <p:spPr bwMode="auto">
            <a:xfrm>
              <a:off x="1487295" y="3962404"/>
              <a:ext cx="3969932" cy="0"/>
            </a:xfrm>
            <a:prstGeom prst="line">
              <a:avLst/>
            </a:prstGeom>
            <a:noFill/>
            <a:ln w="76200">
              <a:solidFill>
                <a:schemeClr val="tx1"/>
              </a:solidFill>
              <a:round/>
              <a:headEnd/>
              <a:tailEnd/>
            </a:ln>
          </p:spPr>
          <p:txBody>
            <a:bodyPr>
              <a:prstTxWarp prst="textNoShape">
                <a:avLst/>
              </a:prstTxWarp>
            </a:bodyPr>
            <a:lstStyle/>
            <a:p>
              <a:endParaRPr lang="en-US"/>
            </a:p>
          </p:txBody>
        </p:sp>
        <p:sp>
          <p:nvSpPr>
            <p:cNvPr id="6" name="Rectangle 5"/>
            <p:cNvSpPr>
              <a:spLocks noChangeArrowheads="1"/>
            </p:cNvSpPr>
            <p:nvPr/>
          </p:nvSpPr>
          <p:spPr bwMode="auto">
            <a:xfrm>
              <a:off x="2895600" y="3400100"/>
              <a:ext cx="1066800" cy="533400"/>
            </a:xfrm>
            <a:prstGeom prst="rect">
              <a:avLst/>
            </a:prstGeom>
            <a:solidFill>
              <a:srgbClr val="808080"/>
            </a:solidFill>
            <a:ln w="38100">
              <a:noFill/>
              <a:miter lim="800000"/>
              <a:headEnd/>
              <a:tailEnd/>
            </a:ln>
          </p:spPr>
          <p:txBody>
            <a:bodyPr wrap="none" anchor="ctr">
              <a:prstTxWarp prst="textNoShape">
                <a:avLst/>
              </a:prstTxWarp>
            </a:bodyPr>
            <a:lstStyle/>
            <a:p>
              <a:pPr algn="ctr"/>
              <a:r>
                <a:rPr lang="en-US" dirty="0" smtClean="0"/>
                <a:t>26.0 kg</a:t>
              </a:r>
              <a:endParaRPr lang="en-US" dirty="0"/>
            </a:p>
          </p:txBody>
        </p:sp>
      </p:grpSp>
      <p:cxnSp>
        <p:nvCxnSpPr>
          <p:cNvPr id="7" name="Straight Connector 6"/>
          <p:cNvCxnSpPr/>
          <p:nvPr/>
        </p:nvCxnSpPr>
        <p:spPr>
          <a:xfrm>
            <a:off x="930219" y="4920634"/>
            <a:ext cx="1522599" cy="100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1015663"/>
          </a:xfrm>
          <a:prstGeom prst="rect">
            <a:avLst/>
          </a:prstGeom>
          <a:noFill/>
          <a:ln w="9525">
            <a:noFill/>
            <a:miter lim="800000"/>
            <a:headEnd/>
            <a:tailEnd/>
          </a:ln>
        </p:spPr>
        <p:txBody>
          <a:bodyPr>
            <a:prstTxWarp prst="textNoShape">
              <a:avLst/>
            </a:prstTxWarp>
            <a:spAutoFit/>
          </a:bodyPr>
          <a:lstStyle/>
          <a:p>
            <a:r>
              <a:rPr lang="en-US" sz="2000" dirty="0" smtClean="0"/>
              <a:t>7d It takes a force of 275 N to slide a 26.0 kg box up a 50.0</a:t>
            </a:r>
            <a:r>
              <a:rPr lang="en-US" sz="2000" baseline="30000" dirty="0" smtClean="0"/>
              <a:t>o</a:t>
            </a:r>
            <a:r>
              <a:rPr lang="en-US" sz="2000" dirty="0" smtClean="0"/>
              <a:t> inclined plane at a constant velocity. </a:t>
            </a:r>
            <a:r>
              <a:rPr lang="en-US" sz="2000" dirty="0" err="1" smtClean="0"/>
              <a:t>d</a:t>
            </a:r>
            <a:r>
              <a:rPr lang="en-US" sz="2000" dirty="0" smtClean="0"/>
              <a:t>) What force would make the box slide up the plane with an acceleration of 6.2 </a:t>
            </a:r>
            <a:r>
              <a:rPr lang="en-US" sz="2000" dirty="0" err="1" smtClean="0"/>
              <a:t>m/s/s</a:t>
            </a:r>
            <a:r>
              <a:rPr lang="en-US" sz="2000" dirty="0" smtClean="0"/>
              <a:t> (up the plane)?</a:t>
            </a:r>
          </a:p>
          <a:p>
            <a:endParaRPr lang="en-US" sz="2000" dirty="0">
              <a:latin typeface="Calibri" charset="0"/>
            </a:endParaRPr>
          </a:p>
        </p:txBody>
      </p:sp>
      <p:sp>
        <p:nvSpPr>
          <p:cNvPr id="13315" name="TextBox 4"/>
          <p:cNvSpPr txBox="1">
            <a:spLocks noChangeArrowheads="1"/>
          </p:cNvSpPr>
          <p:nvPr/>
        </p:nvSpPr>
        <p:spPr bwMode="auto">
          <a:xfrm>
            <a:off x="298490" y="5011738"/>
            <a:ext cx="1845527" cy="400110"/>
          </a:xfrm>
          <a:prstGeom prst="rect">
            <a:avLst/>
          </a:prstGeom>
          <a:noFill/>
          <a:ln w="9525">
            <a:noFill/>
            <a:miter lim="800000"/>
            <a:headEnd/>
            <a:tailEnd/>
          </a:ln>
        </p:spPr>
        <p:txBody>
          <a:bodyPr wrap="none">
            <a:prstTxWarp prst="textNoShape">
              <a:avLst/>
            </a:prstTxWarp>
            <a:spAutoFit/>
          </a:bodyPr>
          <a:lstStyle/>
          <a:p>
            <a:r>
              <a:rPr lang="en-US" sz="2000" dirty="0" err="1" smtClean="0"/>
              <a:t>d</a:t>
            </a:r>
            <a:r>
              <a:rPr lang="en-US" sz="2000" dirty="0" smtClean="0"/>
              <a:t>) +436 N (up)</a:t>
            </a:r>
          </a:p>
          <a:p>
            <a:endParaRPr lang="en-US" sz="2000" dirty="0">
              <a:latin typeface="Calibri" charset="0"/>
            </a:endParaRPr>
          </a:p>
        </p:txBody>
      </p:sp>
      <p:grpSp>
        <p:nvGrpSpPr>
          <p:cNvPr id="4" name="Group 3"/>
          <p:cNvGrpSpPr/>
          <p:nvPr/>
        </p:nvGrpSpPr>
        <p:grpSpPr>
          <a:xfrm rot="18552686">
            <a:off x="-60334" y="2923753"/>
            <a:ext cx="3969932" cy="562304"/>
            <a:chOff x="1487295" y="3400100"/>
            <a:chExt cx="3969932" cy="562304"/>
          </a:xfrm>
        </p:grpSpPr>
        <p:sp>
          <p:nvSpPr>
            <p:cNvPr id="5" name="Line 6"/>
            <p:cNvSpPr>
              <a:spLocks noChangeShapeType="1"/>
            </p:cNvSpPr>
            <p:nvPr/>
          </p:nvSpPr>
          <p:spPr bwMode="auto">
            <a:xfrm>
              <a:off x="1487295" y="3962404"/>
              <a:ext cx="3969932" cy="0"/>
            </a:xfrm>
            <a:prstGeom prst="line">
              <a:avLst/>
            </a:prstGeom>
            <a:noFill/>
            <a:ln w="76200">
              <a:solidFill>
                <a:schemeClr val="tx1"/>
              </a:solidFill>
              <a:round/>
              <a:headEnd/>
              <a:tailEnd/>
            </a:ln>
          </p:spPr>
          <p:txBody>
            <a:bodyPr>
              <a:prstTxWarp prst="textNoShape">
                <a:avLst/>
              </a:prstTxWarp>
            </a:bodyPr>
            <a:lstStyle/>
            <a:p>
              <a:endParaRPr lang="en-US"/>
            </a:p>
          </p:txBody>
        </p:sp>
        <p:sp>
          <p:nvSpPr>
            <p:cNvPr id="6" name="Rectangle 5"/>
            <p:cNvSpPr>
              <a:spLocks noChangeArrowheads="1"/>
            </p:cNvSpPr>
            <p:nvPr/>
          </p:nvSpPr>
          <p:spPr bwMode="auto">
            <a:xfrm>
              <a:off x="2895600" y="3400100"/>
              <a:ext cx="1066800" cy="533400"/>
            </a:xfrm>
            <a:prstGeom prst="rect">
              <a:avLst/>
            </a:prstGeom>
            <a:solidFill>
              <a:srgbClr val="808080"/>
            </a:solidFill>
            <a:ln w="38100">
              <a:noFill/>
              <a:miter lim="800000"/>
              <a:headEnd/>
              <a:tailEnd/>
            </a:ln>
          </p:spPr>
          <p:txBody>
            <a:bodyPr wrap="none" anchor="ctr">
              <a:prstTxWarp prst="textNoShape">
                <a:avLst/>
              </a:prstTxWarp>
            </a:bodyPr>
            <a:lstStyle/>
            <a:p>
              <a:pPr algn="ctr"/>
              <a:r>
                <a:rPr lang="en-US" dirty="0" smtClean="0"/>
                <a:t>26.0 kg</a:t>
              </a:r>
              <a:endParaRPr lang="en-US" dirty="0"/>
            </a:p>
          </p:txBody>
        </p:sp>
      </p:grpSp>
      <p:cxnSp>
        <p:nvCxnSpPr>
          <p:cNvPr id="7" name="Straight Connector 6"/>
          <p:cNvCxnSpPr/>
          <p:nvPr/>
        </p:nvCxnSpPr>
        <p:spPr>
          <a:xfrm>
            <a:off x="930219" y="4920634"/>
            <a:ext cx="1522599" cy="100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1938992"/>
          </a:xfrm>
          <a:prstGeom prst="rect">
            <a:avLst/>
          </a:prstGeom>
          <a:noFill/>
          <a:ln w="9525">
            <a:noFill/>
            <a:miter lim="800000"/>
            <a:headEnd/>
            <a:tailEnd/>
          </a:ln>
        </p:spPr>
        <p:txBody>
          <a:bodyPr wrap="square">
            <a:prstTxWarp prst="textNoShape">
              <a:avLst/>
            </a:prstTxWarp>
            <a:spAutoFit/>
          </a:bodyPr>
          <a:lstStyle/>
          <a:p>
            <a:r>
              <a:rPr lang="en-US" sz="2400" dirty="0" smtClean="0"/>
              <a:t>1c. A 2.15 kg block of wood is on a frictionless inclined plane that makes an angle of 35.0</a:t>
            </a:r>
            <a:r>
              <a:rPr lang="en-US" sz="2400" baseline="30000" dirty="0" smtClean="0"/>
              <a:t>o</a:t>
            </a:r>
            <a:r>
              <a:rPr lang="en-US" sz="2400" dirty="0" smtClean="0"/>
              <a:t> with the horizontal. </a:t>
            </a:r>
            <a:r>
              <a:rPr lang="en-US" sz="2400" dirty="0" err="1" smtClean="0"/>
              <a:t>c</a:t>
            </a:r>
            <a:r>
              <a:rPr lang="en-US" sz="2400" dirty="0" smtClean="0"/>
              <a:t>) What force in what direction would prevent it from accelerating down the plane?</a:t>
            </a:r>
          </a:p>
          <a:p>
            <a:endParaRPr lang="en-US" sz="2400" dirty="0" smtClean="0"/>
          </a:p>
          <a:p>
            <a:endParaRPr lang="en-US" sz="2400" dirty="0">
              <a:latin typeface="Calibri" charset="0"/>
            </a:endParaRPr>
          </a:p>
        </p:txBody>
      </p:sp>
      <p:sp>
        <p:nvSpPr>
          <p:cNvPr id="13315" name="TextBox 4"/>
          <p:cNvSpPr txBox="1">
            <a:spLocks noChangeArrowheads="1"/>
          </p:cNvSpPr>
          <p:nvPr/>
        </p:nvSpPr>
        <p:spPr bwMode="auto">
          <a:xfrm>
            <a:off x="571500" y="5011738"/>
            <a:ext cx="2245927" cy="461665"/>
          </a:xfrm>
          <a:prstGeom prst="rect">
            <a:avLst/>
          </a:prstGeom>
          <a:noFill/>
          <a:ln w="9525">
            <a:noFill/>
            <a:miter lim="800000"/>
            <a:headEnd/>
            <a:tailEnd/>
          </a:ln>
        </p:spPr>
        <p:txBody>
          <a:bodyPr wrap="none">
            <a:prstTxWarp prst="textNoShape">
              <a:avLst/>
            </a:prstTxWarp>
            <a:spAutoFit/>
          </a:bodyPr>
          <a:lstStyle/>
          <a:p>
            <a:r>
              <a:rPr lang="en-US" sz="2400" dirty="0" err="1" smtClean="0"/>
              <a:t>c</a:t>
            </a:r>
            <a:r>
              <a:rPr lang="en-US" sz="2400" dirty="0" smtClean="0"/>
              <a:t>) +12.1 N (up)</a:t>
            </a:r>
          </a:p>
          <a:p>
            <a:endParaRPr lang="en-US" sz="2400" dirty="0">
              <a:latin typeface="Calibri" charset="0"/>
            </a:endParaRPr>
          </a:p>
        </p:txBody>
      </p:sp>
      <p:graphicFrame>
        <p:nvGraphicFramePr>
          <p:cNvPr id="4" name="Table 3"/>
          <p:cNvGraphicFramePr>
            <a:graphicFrameLocks noGrp="1"/>
          </p:cNvGraphicFramePr>
          <p:nvPr/>
        </p:nvGraphicFramePr>
        <p:xfrm>
          <a:off x="6007100" y="5117803"/>
          <a:ext cx="2870200" cy="355600"/>
        </p:xfrm>
        <a:graphic>
          <a:graphicData uri="http://schemas.openxmlformats.org/drawingml/2006/table">
            <a:tbl>
              <a:tblPr/>
              <a:tblGrid>
                <a:gridCol w="2171700"/>
                <a:gridCol w="698500"/>
              </a:tblGrid>
              <a:tr h="152400">
                <a:tc>
                  <a:txBody>
                    <a:bodyPr/>
                    <a:lstStyle/>
                    <a:p>
                      <a:pPr algn="r" fontAlgn="b"/>
                      <a:r>
                        <a:rPr lang="en-US" sz="1000" b="0" i="0" u="none" strike="noStrike">
                          <a:latin typeface="Arial"/>
                        </a:rPr>
                        <a:t>Normal force&gt;</a:t>
                      </a:r>
                    </a:p>
                  </a:txBody>
                  <a:tcPr marL="12700" marR="12700" marT="12700" marB="0" anchor="b">
                    <a:lnL>
                      <a:noFill/>
                    </a:lnL>
                    <a:lnR>
                      <a:noFill/>
                    </a:lnR>
                    <a:lnT>
                      <a:noFill/>
                    </a:lnT>
                    <a:lnB>
                      <a:noFill/>
                    </a:lnB>
                  </a:tcPr>
                </a:tc>
                <a:tc>
                  <a:txBody>
                    <a:bodyPr/>
                    <a:lstStyle/>
                    <a:p>
                      <a:pPr algn="r" fontAlgn="b"/>
                      <a:r>
                        <a:rPr lang="en-US" sz="1000" b="0" i="0" u="none" strike="noStrike">
                          <a:latin typeface="Arial"/>
                        </a:rPr>
                        <a:t>17.2771</a:t>
                      </a:r>
                    </a:p>
                  </a:txBody>
                  <a:tcPr marL="12700" marR="12700" marT="12700" marB="0" anchor="b">
                    <a:lnL>
                      <a:noFill/>
                    </a:lnL>
                    <a:lnR>
                      <a:noFill/>
                    </a:lnR>
                    <a:lnT>
                      <a:noFill/>
                    </a:lnT>
                    <a:lnB>
                      <a:noFill/>
                    </a:lnB>
                  </a:tcPr>
                </a:tc>
              </a:tr>
              <a:tr h="152400">
                <a:tc>
                  <a:txBody>
                    <a:bodyPr/>
                    <a:lstStyle/>
                    <a:p>
                      <a:pPr algn="r" fontAlgn="b"/>
                      <a:r>
                        <a:rPr lang="en-US" sz="1000" b="0" i="0" u="none" strike="noStrike">
                          <a:latin typeface="Arial"/>
                        </a:rPr>
                        <a:t>Parallel force&gt;</a:t>
                      </a:r>
                    </a:p>
                  </a:txBody>
                  <a:tcPr marL="12700" marR="12700" marT="12700" marB="0" anchor="b">
                    <a:lnL>
                      <a:noFill/>
                    </a:lnL>
                    <a:lnR>
                      <a:noFill/>
                    </a:lnR>
                    <a:lnT>
                      <a:noFill/>
                    </a:lnT>
                    <a:lnB>
                      <a:noFill/>
                    </a:lnB>
                  </a:tcPr>
                </a:tc>
                <a:tc>
                  <a:txBody>
                    <a:bodyPr/>
                    <a:lstStyle/>
                    <a:p>
                      <a:pPr algn="r" fontAlgn="b"/>
                      <a:r>
                        <a:rPr lang="en-US" sz="1000" b="0" i="0" u="none" strike="noStrike" dirty="0">
                          <a:latin typeface="Arial"/>
                        </a:rPr>
                        <a:t>12.0976</a:t>
                      </a:r>
                    </a:p>
                  </a:txBody>
                  <a:tcPr marL="12700" marR="12700" marT="12700" marB="0" anchor="b">
                    <a:lnL>
                      <a:noFill/>
                    </a:lnL>
                    <a:lnR>
                      <a:noFill/>
                    </a:lnR>
                    <a:lnT>
                      <a:noFill/>
                    </a:lnT>
                    <a:lnB>
                      <a:noFill/>
                    </a:lnB>
                  </a:tcPr>
                </a:tc>
              </a:tr>
            </a:tbl>
          </a:graphicData>
        </a:graphic>
      </p:graphicFrame>
      <p:grpSp>
        <p:nvGrpSpPr>
          <p:cNvPr id="5" name="Group 4"/>
          <p:cNvGrpSpPr/>
          <p:nvPr/>
        </p:nvGrpSpPr>
        <p:grpSpPr>
          <a:xfrm rot="19595844">
            <a:off x="-106098" y="2580523"/>
            <a:ext cx="3969932" cy="562304"/>
            <a:chOff x="1487295" y="3400100"/>
            <a:chExt cx="3969932" cy="562304"/>
          </a:xfrm>
        </p:grpSpPr>
        <p:sp>
          <p:nvSpPr>
            <p:cNvPr id="6" name="Line 6"/>
            <p:cNvSpPr>
              <a:spLocks noChangeShapeType="1"/>
            </p:cNvSpPr>
            <p:nvPr/>
          </p:nvSpPr>
          <p:spPr bwMode="auto">
            <a:xfrm>
              <a:off x="1487295" y="3962404"/>
              <a:ext cx="3969932" cy="0"/>
            </a:xfrm>
            <a:prstGeom prst="line">
              <a:avLst/>
            </a:prstGeom>
            <a:noFill/>
            <a:ln w="76200">
              <a:solidFill>
                <a:schemeClr val="tx1"/>
              </a:solidFill>
              <a:round/>
              <a:headEnd/>
              <a:tailEnd/>
            </a:ln>
          </p:spPr>
          <p:txBody>
            <a:bodyPr>
              <a:prstTxWarp prst="textNoShape">
                <a:avLst/>
              </a:prstTxWarp>
            </a:bodyPr>
            <a:lstStyle/>
            <a:p>
              <a:endParaRPr lang="en-US"/>
            </a:p>
          </p:txBody>
        </p:sp>
        <p:sp>
          <p:nvSpPr>
            <p:cNvPr id="7" name="Rectangle 7"/>
            <p:cNvSpPr>
              <a:spLocks noChangeArrowheads="1"/>
            </p:cNvSpPr>
            <p:nvPr/>
          </p:nvSpPr>
          <p:spPr bwMode="auto">
            <a:xfrm>
              <a:off x="2895600" y="3400100"/>
              <a:ext cx="1066800" cy="533400"/>
            </a:xfrm>
            <a:prstGeom prst="rect">
              <a:avLst/>
            </a:prstGeom>
            <a:solidFill>
              <a:srgbClr val="808080"/>
            </a:solidFill>
            <a:ln w="38100">
              <a:noFill/>
              <a:miter lim="800000"/>
              <a:headEnd/>
              <a:tailEnd/>
            </a:ln>
          </p:spPr>
          <p:txBody>
            <a:bodyPr wrap="none" anchor="ctr">
              <a:prstTxWarp prst="textNoShape">
                <a:avLst/>
              </a:prstTxWarp>
            </a:bodyPr>
            <a:lstStyle/>
            <a:p>
              <a:pPr algn="ctr"/>
              <a:r>
                <a:rPr lang="en-US" dirty="0" smtClean="0"/>
                <a:t>2.15 </a:t>
              </a:r>
              <a:r>
                <a:rPr lang="en-US" dirty="0"/>
                <a:t>kg</a:t>
              </a:r>
            </a:p>
          </p:txBody>
        </p:sp>
      </p:grpSp>
      <p:cxnSp>
        <p:nvCxnSpPr>
          <p:cNvPr id="8" name="Straight Connector 7"/>
          <p:cNvCxnSpPr/>
          <p:nvPr/>
        </p:nvCxnSpPr>
        <p:spPr>
          <a:xfrm>
            <a:off x="376551" y="4189148"/>
            <a:ext cx="1522599" cy="100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1631216"/>
          </a:xfrm>
          <a:prstGeom prst="rect">
            <a:avLst/>
          </a:prstGeom>
          <a:noFill/>
          <a:ln w="9525">
            <a:noFill/>
            <a:miter lim="800000"/>
            <a:headEnd/>
            <a:tailEnd/>
          </a:ln>
        </p:spPr>
        <p:txBody>
          <a:bodyPr>
            <a:prstTxWarp prst="textNoShape">
              <a:avLst/>
            </a:prstTxWarp>
            <a:spAutoFit/>
          </a:bodyPr>
          <a:lstStyle/>
          <a:p>
            <a:r>
              <a:rPr lang="en-US" sz="2000" dirty="0" smtClean="0"/>
              <a:t>8a. A piece of candy is on an inclined plane that makes an angle of 23</a:t>
            </a:r>
            <a:r>
              <a:rPr lang="en-US" sz="2000" baseline="30000" dirty="0" smtClean="0"/>
              <a:t>o</a:t>
            </a:r>
            <a:r>
              <a:rPr lang="en-US" sz="2000" dirty="0" smtClean="0"/>
              <a:t> with the horizontal.  There is a static coefficient of friction of .72 and a kinetic of .30 between the candy and the plane.  a) If the candy is initially at rest on the plane, will it start to slide down the plane all by itself?</a:t>
            </a:r>
          </a:p>
          <a:p>
            <a:endParaRPr lang="en-US" sz="2000" dirty="0">
              <a:latin typeface="Calibri" charset="0"/>
            </a:endParaRPr>
          </a:p>
        </p:txBody>
      </p:sp>
      <p:sp>
        <p:nvSpPr>
          <p:cNvPr id="13315" name="TextBox 4"/>
          <p:cNvSpPr txBox="1">
            <a:spLocks noChangeArrowheads="1"/>
          </p:cNvSpPr>
          <p:nvPr/>
        </p:nvSpPr>
        <p:spPr bwMode="auto">
          <a:xfrm>
            <a:off x="571500" y="5011738"/>
            <a:ext cx="1097125" cy="400110"/>
          </a:xfrm>
          <a:prstGeom prst="rect">
            <a:avLst/>
          </a:prstGeom>
          <a:noFill/>
          <a:ln w="9525">
            <a:noFill/>
            <a:miter lim="800000"/>
            <a:headEnd/>
            <a:tailEnd/>
          </a:ln>
        </p:spPr>
        <p:txBody>
          <a:bodyPr wrap="none">
            <a:prstTxWarp prst="textNoShape">
              <a:avLst/>
            </a:prstTxWarp>
            <a:spAutoFit/>
          </a:bodyPr>
          <a:lstStyle/>
          <a:p>
            <a:r>
              <a:rPr lang="en-US" sz="2000" dirty="0" smtClean="0"/>
              <a:t>a) Nope</a:t>
            </a:r>
          </a:p>
          <a:p>
            <a:endParaRPr lang="en-US" sz="2000" dirty="0">
              <a:latin typeface="Calibri" charset="0"/>
            </a:endParaRPr>
          </a:p>
        </p:txBody>
      </p:sp>
      <p:grpSp>
        <p:nvGrpSpPr>
          <p:cNvPr id="4" name="Group 3"/>
          <p:cNvGrpSpPr/>
          <p:nvPr/>
        </p:nvGrpSpPr>
        <p:grpSpPr>
          <a:xfrm rot="20340458">
            <a:off x="31194" y="2980958"/>
            <a:ext cx="3969932" cy="562304"/>
            <a:chOff x="1487295" y="3400100"/>
            <a:chExt cx="3969932" cy="562304"/>
          </a:xfrm>
        </p:grpSpPr>
        <p:sp>
          <p:nvSpPr>
            <p:cNvPr id="5" name="Line 6"/>
            <p:cNvSpPr>
              <a:spLocks noChangeShapeType="1"/>
            </p:cNvSpPr>
            <p:nvPr/>
          </p:nvSpPr>
          <p:spPr bwMode="auto">
            <a:xfrm>
              <a:off x="1487295" y="3962404"/>
              <a:ext cx="3969932" cy="0"/>
            </a:xfrm>
            <a:prstGeom prst="line">
              <a:avLst/>
            </a:prstGeom>
            <a:noFill/>
            <a:ln w="76200">
              <a:solidFill>
                <a:schemeClr val="tx1"/>
              </a:solidFill>
              <a:round/>
              <a:headEnd/>
              <a:tailEnd/>
            </a:ln>
          </p:spPr>
          <p:txBody>
            <a:bodyPr>
              <a:prstTxWarp prst="textNoShape">
                <a:avLst/>
              </a:prstTxWarp>
            </a:bodyPr>
            <a:lstStyle/>
            <a:p>
              <a:endParaRPr lang="en-US"/>
            </a:p>
          </p:txBody>
        </p:sp>
        <p:sp>
          <p:nvSpPr>
            <p:cNvPr id="6" name="Rectangle 5"/>
            <p:cNvSpPr>
              <a:spLocks noChangeArrowheads="1"/>
            </p:cNvSpPr>
            <p:nvPr/>
          </p:nvSpPr>
          <p:spPr bwMode="auto">
            <a:xfrm>
              <a:off x="2895600" y="3400100"/>
              <a:ext cx="1066800" cy="533400"/>
            </a:xfrm>
            <a:prstGeom prst="rect">
              <a:avLst/>
            </a:prstGeom>
            <a:solidFill>
              <a:srgbClr val="808080"/>
            </a:solidFill>
            <a:ln w="38100">
              <a:noFill/>
              <a:miter lim="800000"/>
              <a:headEnd/>
              <a:tailEnd/>
            </a:ln>
          </p:spPr>
          <p:txBody>
            <a:bodyPr wrap="none" anchor="ctr">
              <a:prstTxWarp prst="textNoShape">
                <a:avLst/>
              </a:prstTxWarp>
            </a:bodyPr>
            <a:lstStyle/>
            <a:p>
              <a:pPr algn="ctr"/>
              <a:r>
                <a:rPr lang="en-US" dirty="0" smtClean="0"/>
                <a:t>candy</a:t>
              </a:r>
              <a:endParaRPr lang="en-US" dirty="0"/>
            </a:p>
          </p:txBody>
        </p:sp>
      </p:grpSp>
      <p:cxnSp>
        <p:nvCxnSpPr>
          <p:cNvPr id="7" name="Straight Connector 6"/>
          <p:cNvCxnSpPr/>
          <p:nvPr/>
        </p:nvCxnSpPr>
        <p:spPr>
          <a:xfrm>
            <a:off x="327634" y="4235703"/>
            <a:ext cx="1522599" cy="100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1323439"/>
          </a:xfrm>
          <a:prstGeom prst="rect">
            <a:avLst/>
          </a:prstGeom>
          <a:noFill/>
          <a:ln w="9525">
            <a:noFill/>
            <a:miter lim="800000"/>
            <a:headEnd/>
            <a:tailEnd/>
          </a:ln>
        </p:spPr>
        <p:txBody>
          <a:bodyPr>
            <a:prstTxWarp prst="textNoShape">
              <a:avLst/>
            </a:prstTxWarp>
            <a:spAutoFit/>
          </a:bodyPr>
          <a:lstStyle/>
          <a:p>
            <a:r>
              <a:rPr lang="en-US" sz="2000" dirty="0" smtClean="0"/>
              <a:t>8b. A piece of candy is on an inclined plane that makes an angle of 23</a:t>
            </a:r>
            <a:r>
              <a:rPr lang="en-US" sz="2000" baseline="30000" dirty="0" smtClean="0"/>
              <a:t>o</a:t>
            </a:r>
            <a:r>
              <a:rPr lang="en-US" sz="2000" dirty="0" smtClean="0"/>
              <a:t> with the horizontal.  There is a static coefficient of friction of .72 and a kinetic of .30 between the candy and the plane. </a:t>
            </a:r>
            <a:r>
              <a:rPr lang="en-US" sz="2000" dirty="0" err="1" smtClean="0"/>
              <a:t>b</a:t>
            </a:r>
            <a:r>
              <a:rPr lang="en-US" sz="2000" dirty="0" smtClean="0"/>
              <a:t>) Once it is started down the plane, what is its acceleration down the plane?</a:t>
            </a:r>
          </a:p>
          <a:p>
            <a:endParaRPr lang="en-US" sz="2000" dirty="0">
              <a:latin typeface="Calibri" charset="0"/>
            </a:endParaRPr>
          </a:p>
        </p:txBody>
      </p:sp>
      <p:sp>
        <p:nvSpPr>
          <p:cNvPr id="13315" name="TextBox 4"/>
          <p:cNvSpPr txBox="1">
            <a:spLocks noChangeArrowheads="1"/>
          </p:cNvSpPr>
          <p:nvPr/>
        </p:nvSpPr>
        <p:spPr bwMode="auto">
          <a:xfrm>
            <a:off x="571500" y="5011738"/>
            <a:ext cx="2550473" cy="400110"/>
          </a:xfrm>
          <a:prstGeom prst="rect">
            <a:avLst/>
          </a:prstGeom>
          <a:noFill/>
          <a:ln w="9525">
            <a:noFill/>
            <a:miter lim="800000"/>
            <a:headEnd/>
            <a:tailEnd/>
          </a:ln>
        </p:spPr>
        <p:txBody>
          <a:bodyPr wrap="none">
            <a:prstTxWarp prst="textNoShape">
              <a:avLst/>
            </a:prstTxWarp>
            <a:spAutoFit/>
          </a:bodyPr>
          <a:lstStyle/>
          <a:p>
            <a:r>
              <a:rPr lang="en-US" sz="2000" dirty="0" err="1" smtClean="0"/>
              <a:t>b</a:t>
            </a:r>
            <a:r>
              <a:rPr lang="en-US" sz="2000" dirty="0" smtClean="0"/>
              <a:t>) -1.1 </a:t>
            </a:r>
            <a:r>
              <a:rPr lang="en-US" sz="2000" dirty="0" err="1" smtClean="0"/>
              <a:t>m/s/s</a:t>
            </a:r>
            <a:r>
              <a:rPr lang="en-US" sz="2000" dirty="0" smtClean="0"/>
              <a:t> (down)</a:t>
            </a:r>
          </a:p>
          <a:p>
            <a:endParaRPr lang="en-US" sz="2000" dirty="0">
              <a:latin typeface="Calibri" charset="0"/>
            </a:endParaRPr>
          </a:p>
        </p:txBody>
      </p:sp>
      <p:grpSp>
        <p:nvGrpSpPr>
          <p:cNvPr id="4" name="Group 3"/>
          <p:cNvGrpSpPr/>
          <p:nvPr/>
        </p:nvGrpSpPr>
        <p:grpSpPr>
          <a:xfrm rot="20340458">
            <a:off x="31194" y="2980958"/>
            <a:ext cx="3969932" cy="562304"/>
            <a:chOff x="1487295" y="3400100"/>
            <a:chExt cx="3969932" cy="562304"/>
          </a:xfrm>
        </p:grpSpPr>
        <p:sp>
          <p:nvSpPr>
            <p:cNvPr id="5" name="Line 6"/>
            <p:cNvSpPr>
              <a:spLocks noChangeShapeType="1"/>
            </p:cNvSpPr>
            <p:nvPr/>
          </p:nvSpPr>
          <p:spPr bwMode="auto">
            <a:xfrm>
              <a:off x="1487295" y="3962404"/>
              <a:ext cx="3969932" cy="0"/>
            </a:xfrm>
            <a:prstGeom prst="line">
              <a:avLst/>
            </a:prstGeom>
            <a:noFill/>
            <a:ln w="76200">
              <a:solidFill>
                <a:schemeClr val="tx1"/>
              </a:solidFill>
              <a:round/>
              <a:headEnd/>
              <a:tailEnd/>
            </a:ln>
          </p:spPr>
          <p:txBody>
            <a:bodyPr>
              <a:prstTxWarp prst="textNoShape">
                <a:avLst/>
              </a:prstTxWarp>
            </a:bodyPr>
            <a:lstStyle/>
            <a:p>
              <a:endParaRPr lang="en-US"/>
            </a:p>
          </p:txBody>
        </p:sp>
        <p:sp>
          <p:nvSpPr>
            <p:cNvPr id="6" name="Rectangle 5"/>
            <p:cNvSpPr>
              <a:spLocks noChangeArrowheads="1"/>
            </p:cNvSpPr>
            <p:nvPr/>
          </p:nvSpPr>
          <p:spPr bwMode="auto">
            <a:xfrm>
              <a:off x="2895600" y="3400100"/>
              <a:ext cx="1066800" cy="533400"/>
            </a:xfrm>
            <a:prstGeom prst="rect">
              <a:avLst/>
            </a:prstGeom>
            <a:solidFill>
              <a:srgbClr val="808080"/>
            </a:solidFill>
            <a:ln w="38100">
              <a:noFill/>
              <a:miter lim="800000"/>
              <a:headEnd/>
              <a:tailEnd/>
            </a:ln>
          </p:spPr>
          <p:txBody>
            <a:bodyPr wrap="none" anchor="ctr">
              <a:prstTxWarp prst="textNoShape">
                <a:avLst/>
              </a:prstTxWarp>
            </a:bodyPr>
            <a:lstStyle/>
            <a:p>
              <a:pPr algn="ctr"/>
              <a:r>
                <a:rPr lang="en-US" dirty="0" smtClean="0"/>
                <a:t>candy</a:t>
              </a:r>
              <a:endParaRPr lang="en-US" dirty="0"/>
            </a:p>
          </p:txBody>
        </p:sp>
      </p:grpSp>
      <p:cxnSp>
        <p:nvCxnSpPr>
          <p:cNvPr id="7" name="Straight Connector 6"/>
          <p:cNvCxnSpPr/>
          <p:nvPr/>
        </p:nvCxnSpPr>
        <p:spPr>
          <a:xfrm>
            <a:off x="327634" y="4235703"/>
            <a:ext cx="1522599" cy="100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1631216"/>
          </a:xfrm>
          <a:prstGeom prst="rect">
            <a:avLst/>
          </a:prstGeom>
          <a:noFill/>
          <a:ln w="9525">
            <a:noFill/>
            <a:miter lim="800000"/>
            <a:headEnd/>
            <a:tailEnd/>
          </a:ln>
        </p:spPr>
        <p:txBody>
          <a:bodyPr>
            <a:prstTxWarp prst="textNoShape">
              <a:avLst/>
            </a:prstTxWarp>
            <a:spAutoFit/>
          </a:bodyPr>
          <a:lstStyle/>
          <a:p>
            <a:r>
              <a:rPr lang="en-US" sz="2000" dirty="0" smtClean="0"/>
              <a:t>8c. A piece of candy is on an inclined plane that makes an angle of 23</a:t>
            </a:r>
            <a:r>
              <a:rPr lang="en-US" sz="2000" baseline="30000" dirty="0" smtClean="0"/>
              <a:t>o</a:t>
            </a:r>
            <a:r>
              <a:rPr lang="en-US" sz="2000" dirty="0" smtClean="0"/>
              <a:t> with the horizontal.  There is a static coefficient of friction of .72 and a kinetic of .30 between the candy and the plane. If it is given a shove up the plane at 4.15 </a:t>
            </a:r>
            <a:r>
              <a:rPr lang="en-US" sz="2000" dirty="0" err="1" smtClean="0"/>
              <a:t>m/s</a:t>
            </a:r>
            <a:r>
              <a:rPr lang="en-US" sz="2000" dirty="0" smtClean="0"/>
              <a:t>, </a:t>
            </a:r>
            <a:r>
              <a:rPr lang="en-US" sz="2000" dirty="0" err="1" smtClean="0"/>
              <a:t>c</a:t>
            </a:r>
            <a:r>
              <a:rPr lang="en-US" sz="2000" dirty="0" smtClean="0"/>
              <a:t>) how far up the plane does it go?</a:t>
            </a:r>
          </a:p>
          <a:p>
            <a:endParaRPr lang="en-US" sz="2000" dirty="0" smtClean="0"/>
          </a:p>
          <a:p>
            <a:endParaRPr lang="en-US" sz="2000" dirty="0">
              <a:latin typeface="Calibri" charset="0"/>
            </a:endParaRPr>
          </a:p>
        </p:txBody>
      </p:sp>
      <p:sp>
        <p:nvSpPr>
          <p:cNvPr id="13315" name="TextBox 4"/>
          <p:cNvSpPr txBox="1">
            <a:spLocks noChangeArrowheads="1"/>
          </p:cNvSpPr>
          <p:nvPr/>
        </p:nvSpPr>
        <p:spPr bwMode="auto">
          <a:xfrm>
            <a:off x="571500" y="5011738"/>
            <a:ext cx="1788170" cy="400110"/>
          </a:xfrm>
          <a:prstGeom prst="rect">
            <a:avLst/>
          </a:prstGeom>
          <a:noFill/>
          <a:ln w="9525">
            <a:noFill/>
            <a:miter lim="800000"/>
            <a:headEnd/>
            <a:tailEnd/>
          </a:ln>
        </p:spPr>
        <p:txBody>
          <a:bodyPr wrap="none">
            <a:prstTxWarp prst="textNoShape">
              <a:avLst/>
            </a:prstTxWarp>
            <a:spAutoFit/>
          </a:bodyPr>
          <a:lstStyle/>
          <a:p>
            <a:r>
              <a:rPr lang="en-US" sz="2000" dirty="0" err="1" smtClean="0"/>
              <a:t>c</a:t>
            </a:r>
            <a:r>
              <a:rPr lang="en-US" sz="2000" dirty="0" smtClean="0"/>
              <a:t>) +1.3 </a:t>
            </a:r>
            <a:r>
              <a:rPr lang="en-US" sz="2000" dirty="0" err="1" smtClean="0"/>
              <a:t>m</a:t>
            </a:r>
            <a:r>
              <a:rPr lang="en-US" sz="2000" dirty="0" smtClean="0"/>
              <a:t> (up)</a:t>
            </a:r>
          </a:p>
          <a:p>
            <a:endParaRPr lang="en-US" sz="2000" dirty="0">
              <a:latin typeface="Calibri" charset="0"/>
            </a:endParaRPr>
          </a:p>
        </p:txBody>
      </p:sp>
      <p:grpSp>
        <p:nvGrpSpPr>
          <p:cNvPr id="4" name="Group 3"/>
          <p:cNvGrpSpPr/>
          <p:nvPr/>
        </p:nvGrpSpPr>
        <p:grpSpPr>
          <a:xfrm rot="20340458">
            <a:off x="31194" y="2980958"/>
            <a:ext cx="3969932" cy="562304"/>
            <a:chOff x="1487295" y="3400100"/>
            <a:chExt cx="3969932" cy="562304"/>
          </a:xfrm>
        </p:grpSpPr>
        <p:sp>
          <p:nvSpPr>
            <p:cNvPr id="5" name="Line 6"/>
            <p:cNvSpPr>
              <a:spLocks noChangeShapeType="1"/>
            </p:cNvSpPr>
            <p:nvPr/>
          </p:nvSpPr>
          <p:spPr bwMode="auto">
            <a:xfrm>
              <a:off x="1487295" y="3962404"/>
              <a:ext cx="3969932" cy="0"/>
            </a:xfrm>
            <a:prstGeom prst="line">
              <a:avLst/>
            </a:prstGeom>
            <a:noFill/>
            <a:ln w="76200">
              <a:solidFill>
                <a:schemeClr val="tx1"/>
              </a:solidFill>
              <a:round/>
              <a:headEnd/>
              <a:tailEnd/>
            </a:ln>
          </p:spPr>
          <p:txBody>
            <a:bodyPr>
              <a:prstTxWarp prst="textNoShape">
                <a:avLst/>
              </a:prstTxWarp>
            </a:bodyPr>
            <a:lstStyle/>
            <a:p>
              <a:endParaRPr lang="en-US"/>
            </a:p>
          </p:txBody>
        </p:sp>
        <p:sp>
          <p:nvSpPr>
            <p:cNvPr id="6" name="Rectangle 5"/>
            <p:cNvSpPr>
              <a:spLocks noChangeArrowheads="1"/>
            </p:cNvSpPr>
            <p:nvPr/>
          </p:nvSpPr>
          <p:spPr bwMode="auto">
            <a:xfrm>
              <a:off x="2895600" y="3400100"/>
              <a:ext cx="1066800" cy="533400"/>
            </a:xfrm>
            <a:prstGeom prst="rect">
              <a:avLst/>
            </a:prstGeom>
            <a:solidFill>
              <a:srgbClr val="808080"/>
            </a:solidFill>
            <a:ln w="38100">
              <a:noFill/>
              <a:miter lim="800000"/>
              <a:headEnd/>
              <a:tailEnd/>
            </a:ln>
          </p:spPr>
          <p:txBody>
            <a:bodyPr wrap="none" anchor="ctr">
              <a:prstTxWarp prst="textNoShape">
                <a:avLst/>
              </a:prstTxWarp>
            </a:bodyPr>
            <a:lstStyle/>
            <a:p>
              <a:pPr algn="ctr"/>
              <a:r>
                <a:rPr lang="en-US" dirty="0" smtClean="0"/>
                <a:t>candy</a:t>
              </a:r>
              <a:endParaRPr lang="en-US" dirty="0"/>
            </a:p>
          </p:txBody>
        </p:sp>
      </p:grpSp>
      <p:cxnSp>
        <p:nvCxnSpPr>
          <p:cNvPr id="7" name="Straight Connector 6"/>
          <p:cNvCxnSpPr/>
          <p:nvPr/>
        </p:nvCxnSpPr>
        <p:spPr>
          <a:xfrm>
            <a:off x="327634" y="4235703"/>
            <a:ext cx="1522599" cy="100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2246769"/>
          </a:xfrm>
          <a:prstGeom prst="rect">
            <a:avLst/>
          </a:prstGeom>
          <a:noFill/>
          <a:ln w="9525">
            <a:noFill/>
            <a:miter lim="800000"/>
            <a:headEnd/>
            <a:tailEnd/>
          </a:ln>
        </p:spPr>
        <p:txBody>
          <a:bodyPr>
            <a:prstTxWarp prst="textNoShape">
              <a:avLst/>
            </a:prstTxWarp>
            <a:spAutoFit/>
          </a:bodyPr>
          <a:lstStyle/>
          <a:p>
            <a:r>
              <a:rPr lang="en-US" sz="2000" dirty="0" smtClean="0"/>
              <a:t>8de. A piece of candy is on an inclined plane that makes an angle of 23</a:t>
            </a:r>
            <a:r>
              <a:rPr lang="en-US" sz="2000" baseline="30000" dirty="0" smtClean="0"/>
              <a:t>o</a:t>
            </a:r>
            <a:r>
              <a:rPr lang="en-US" sz="2000" dirty="0" smtClean="0"/>
              <a:t> with the horizontal.  There is a static coefficient of friction of .72 and a kinetic of .30 between the candy and the plane.</a:t>
            </a:r>
          </a:p>
          <a:p>
            <a:r>
              <a:rPr lang="en-US" sz="2000" dirty="0" err="1" smtClean="0"/>
              <a:t>d</a:t>
            </a:r>
            <a:r>
              <a:rPr lang="en-US" sz="2000" dirty="0" smtClean="0"/>
              <a:t>) and what time does it take from when it is shoved up the plane, to when it gets back down to the bottom? (assuming it does not stick at the top), and </a:t>
            </a:r>
            <a:r>
              <a:rPr lang="en-US" sz="2000" dirty="0" err="1" smtClean="0"/>
              <a:t>e</a:t>
            </a:r>
            <a:r>
              <a:rPr lang="en-US" sz="2000" dirty="0" smtClean="0"/>
              <a:t>) what is its velocity when it returns?</a:t>
            </a:r>
          </a:p>
          <a:p>
            <a:endParaRPr lang="en-US" sz="2000" dirty="0" smtClean="0"/>
          </a:p>
          <a:p>
            <a:endParaRPr lang="en-US" sz="2000" dirty="0">
              <a:latin typeface="Calibri" charset="0"/>
            </a:endParaRPr>
          </a:p>
        </p:txBody>
      </p:sp>
      <p:sp>
        <p:nvSpPr>
          <p:cNvPr id="13315" name="TextBox 4"/>
          <p:cNvSpPr txBox="1">
            <a:spLocks noChangeArrowheads="1"/>
          </p:cNvSpPr>
          <p:nvPr/>
        </p:nvSpPr>
        <p:spPr bwMode="auto">
          <a:xfrm>
            <a:off x="571500" y="5011738"/>
            <a:ext cx="3263434" cy="400110"/>
          </a:xfrm>
          <a:prstGeom prst="rect">
            <a:avLst/>
          </a:prstGeom>
          <a:noFill/>
          <a:ln w="9525">
            <a:noFill/>
            <a:miter lim="800000"/>
            <a:headEnd/>
            <a:tailEnd/>
          </a:ln>
        </p:spPr>
        <p:txBody>
          <a:bodyPr wrap="none">
            <a:prstTxWarp prst="textNoShape">
              <a:avLst/>
            </a:prstTxWarp>
            <a:spAutoFit/>
          </a:bodyPr>
          <a:lstStyle/>
          <a:p>
            <a:r>
              <a:rPr lang="en-US" sz="2000" dirty="0" err="1" smtClean="0"/>
              <a:t>d</a:t>
            </a:r>
            <a:r>
              <a:rPr lang="en-US" sz="2000" dirty="0" smtClean="0"/>
              <a:t>) 2.2 </a:t>
            </a:r>
            <a:r>
              <a:rPr lang="en-US" sz="2000" dirty="0" err="1" smtClean="0"/>
              <a:t>s</a:t>
            </a:r>
            <a:r>
              <a:rPr lang="en-US" sz="2000" dirty="0" smtClean="0"/>
              <a:t>  </a:t>
            </a:r>
            <a:r>
              <a:rPr lang="en-US" sz="2000" dirty="0" err="1" smtClean="0"/>
              <a:t>e</a:t>
            </a:r>
            <a:r>
              <a:rPr lang="en-US" sz="2000" dirty="0" smtClean="0"/>
              <a:t>) -1.7 </a:t>
            </a:r>
            <a:r>
              <a:rPr lang="en-US" sz="2000" dirty="0" err="1" smtClean="0"/>
              <a:t>m/s</a:t>
            </a:r>
            <a:r>
              <a:rPr lang="en-US" sz="2000" dirty="0" smtClean="0"/>
              <a:t> (down)</a:t>
            </a:r>
          </a:p>
          <a:p>
            <a:endParaRPr lang="en-US" sz="2000" dirty="0">
              <a:latin typeface="Calibri" charset="0"/>
            </a:endParaRPr>
          </a:p>
        </p:txBody>
      </p:sp>
      <p:grpSp>
        <p:nvGrpSpPr>
          <p:cNvPr id="4" name="Group 3"/>
          <p:cNvGrpSpPr/>
          <p:nvPr/>
        </p:nvGrpSpPr>
        <p:grpSpPr>
          <a:xfrm rot="20340458">
            <a:off x="31194" y="2980958"/>
            <a:ext cx="3969932" cy="562304"/>
            <a:chOff x="1487295" y="3400100"/>
            <a:chExt cx="3969932" cy="562304"/>
          </a:xfrm>
        </p:grpSpPr>
        <p:sp>
          <p:nvSpPr>
            <p:cNvPr id="5" name="Line 6"/>
            <p:cNvSpPr>
              <a:spLocks noChangeShapeType="1"/>
            </p:cNvSpPr>
            <p:nvPr/>
          </p:nvSpPr>
          <p:spPr bwMode="auto">
            <a:xfrm>
              <a:off x="1487295" y="3962404"/>
              <a:ext cx="3969932" cy="0"/>
            </a:xfrm>
            <a:prstGeom prst="line">
              <a:avLst/>
            </a:prstGeom>
            <a:noFill/>
            <a:ln w="76200">
              <a:solidFill>
                <a:schemeClr val="tx1"/>
              </a:solidFill>
              <a:round/>
              <a:headEnd/>
              <a:tailEnd/>
            </a:ln>
          </p:spPr>
          <p:txBody>
            <a:bodyPr>
              <a:prstTxWarp prst="textNoShape">
                <a:avLst/>
              </a:prstTxWarp>
            </a:bodyPr>
            <a:lstStyle/>
            <a:p>
              <a:endParaRPr lang="en-US"/>
            </a:p>
          </p:txBody>
        </p:sp>
        <p:sp>
          <p:nvSpPr>
            <p:cNvPr id="6" name="Rectangle 5"/>
            <p:cNvSpPr>
              <a:spLocks noChangeArrowheads="1"/>
            </p:cNvSpPr>
            <p:nvPr/>
          </p:nvSpPr>
          <p:spPr bwMode="auto">
            <a:xfrm>
              <a:off x="2895600" y="3400100"/>
              <a:ext cx="1066800" cy="533400"/>
            </a:xfrm>
            <a:prstGeom prst="rect">
              <a:avLst/>
            </a:prstGeom>
            <a:solidFill>
              <a:srgbClr val="808080"/>
            </a:solidFill>
            <a:ln w="38100">
              <a:noFill/>
              <a:miter lim="800000"/>
              <a:headEnd/>
              <a:tailEnd/>
            </a:ln>
          </p:spPr>
          <p:txBody>
            <a:bodyPr wrap="none" anchor="ctr">
              <a:prstTxWarp prst="textNoShape">
                <a:avLst/>
              </a:prstTxWarp>
            </a:bodyPr>
            <a:lstStyle/>
            <a:p>
              <a:pPr algn="ctr"/>
              <a:r>
                <a:rPr lang="en-US" dirty="0" smtClean="0"/>
                <a:t>candy</a:t>
              </a:r>
              <a:endParaRPr lang="en-US" dirty="0"/>
            </a:p>
          </p:txBody>
        </p:sp>
      </p:grpSp>
      <p:cxnSp>
        <p:nvCxnSpPr>
          <p:cNvPr id="7" name="Straight Connector 6"/>
          <p:cNvCxnSpPr/>
          <p:nvPr/>
        </p:nvCxnSpPr>
        <p:spPr>
          <a:xfrm>
            <a:off x="327634" y="4235703"/>
            <a:ext cx="1522599" cy="100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1938992"/>
          </a:xfrm>
          <a:prstGeom prst="rect">
            <a:avLst/>
          </a:prstGeom>
          <a:noFill/>
          <a:ln w="9525">
            <a:noFill/>
            <a:miter lim="800000"/>
            <a:headEnd/>
            <a:tailEnd/>
          </a:ln>
        </p:spPr>
        <p:txBody>
          <a:bodyPr>
            <a:prstTxWarp prst="textNoShape">
              <a:avLst/>
            </a:prstTxWarp>
            <a:spAutoFit/>
          </a:bodyPr>
          <a:lstStyle/>
          <a:p>
            <a:r>
              <a:rPr lang="en-US" sz="2400" dirty="0" smtClean="0"/>
              <a:t>9. A crate is sliding at 3.20 </a:t>
            </a:r>
            <a:r>
              <a:rPr lang="en-US" sz="2400" dirty="0" err="1" smtClean="0"/>
              <a:t>m/s</a:t>
            </a:r>
            <a:r>
              <a:rPr lang="en-US" sz="2400" dirty="0" smtClean="0"/>
              <a:t> down a 27.6</a:t>
            </a:r>
            <a:r>
              <a:rPr lang="en-US" sz="2400" baseline="30000" dirty="0" smtClean="0"/>
              <a:t>o</a:t>
            </a:r>
            <a:r>
              <a:rPr lang="en-US" sz="2400" dirty="0" smtClean="0"/>
              <a:t> plane and is stopped by friction in a distance of 4.22 </a:t>
            </a:r>
            <a:r>
              <a:rPr lang="en-US" sz="2400" dirty="0" err="1" smtClean="0"/>
              <a:t>m</a:t>
            </a:r>
            <a:r>
              <a:rPr lang="en-US" sz="2400" dirty="0" smtClean="0"/>
              <a:t>.  a) What is the coefficient of friction between the crate and the plane?</a:t>
            </a:r>
          </a:p>
          <a:p>
            <a:endParaRPr lang="en-US" sz="2400" dirty="0" smtClean="0"/>
          </a:p>
          <a:p>
            <a:endParaRPr lang="en-US" sz="2400" dirty="0">
              <a:latin typeface="Calibri" charset="0"/>
            </a:endParaRPr>
          </a:p>
        </p:txBody>
      </p:sp>
      <p:sp>
        <p:nvSpPr>
          <p:cNvPr id="13315" name="TextBox 4"/>
          <p:cNvSpPr txBox="1">
            <a:spLocks noChangeArrowheads="1"/>
          </p:cNvSpPr>
          <p:nvPr/>
        </p:nvSpPr>
        <p:spPr bwMode="auto">
          <a:xfrm>
            <a:off x="571500" y="5011738"/>
            <a:ext cx="1176825" cy="461665"/>
          </a:xfrm>
          <a:prstGeom prst="rect">
            <a:avLst/>
          </a:prstGeom>
          <a:noFill/>
          <a:ln w="9525">
            <a:noFill/>
            <a:miter lim="800000"/>
            <a:headEnd/>
            <a:tailEnd/>
          </a:ln>
        </p:spPr>
        <p:txBody>
          <a:bodyPr wrap="none">
            <a:prstTxWarp prst="textNoShape">
              <a:avLst/>
            </a:prstTxWarp>
            <a:spAutoFit/>
          </a:bodyPr>
          <a:lstStyle/>
          <a:p>
            <a:r>
              <a:rPr lang="en-US" sz="2400" dirty="0" smtClean="0"/>
              <a:t>a) .662</a:t>
            </a:r>
          </a:p>
        </p:txBody>
      </p:sp>
      <p:grpSp>
        <p:nvGrpSpPr>
          <p:cNvPr id="4" name="Group 3"/>
          <p:cNvGrpSpPr/>
          <p:nvPr/>
        </p:nvGrpSpPr>
        <p:grpSpPr>
          <a:xfrm rot="20139739">
            <a:off x="31194" y="2980958"/>
            <a:ext cx="3969932" cy="562304"/>
            <a:chOff x="1487295" y="3400100"/>
            <a:chExt cx="3969932" cy="562304"/>
          </a:xfrm>
        </p:grpSpPr>
        <p:sp>
          <p:nvSpPr>
            <p:cNvPr id="5" name="Line 6"/>
            <p:cNvSpPr>
              <a:spLocks noChangeShapeType="1"/>
            </p:cNvSpPr>
            <p:nvPr/>
          </p:nvSpPr>
          <p:spPr bwMode="auto">
            <a:xfrm>
              <a:off x="1487295" y="3962404"/>
              <a:ext cx="3969932" cy="0"/>
            </a:xfrm>
            <a:prstGeom prst="line">
              <a:avLst/>
            </a:prstGeom>
            <a:noFill/>
            <a:ln w="76200">
              <a:solidFill>
                <a:schemeClr val="tx1"/>
              </a:solidFill>
              <a:round/>
              <a:headEnd/>
              <a:tailEnd/>
            </a:ln>
          </p:spPr>
          <p:txBody>
            <a:bodyPr>
              <a:prstTxWarp prst="textNoShape">
                <a:avLst/>
              </a:prstTxWarp>
            </a:bodyPr>
            <a:lstStyle/>
            <a:p>
              <a:endParaRPr lang="en-US"/>
            </a:p>
          </p:txBody>
        </p:sp>
        <p:sp>
          <p:nvSpPr>
            <p:cNvPr id="6" name="Rectangle 5"/>
            <p:cNvSpPr>
              <a:spLocks noChangeArrowheads="1"/>
            </p:cNvSpPr>
            <p:nvPr/>
          </p:nvSpPr>
          <p:spPr bwMode="auto">
            <a:xfrm>
              <a:off x="2895600" y="3400100"/>
              <a:ext cx="1066800" cy="533400"/>
            </a:xfrm>
            <a:prstGeom prst="rect">
              <a:avLst/>
            </a:prstGeom>
            <a:solidFill>
              <a:srgbClr val="808080"/>
            </a:solidFill>
            <a:ln w="38100">
              <a:noFill/>
              <a:miter lim="800000"/>
              <a:headEnd/>
              <a:tailEnd/>
            </a:ln>
          </p:spPr>
          <p:txBody>
            <a:bodyPr wrap="none" anchor="ctr">
              <a:prstTxWarp prst="textNoShape">
                <a:avLst/>
              </a:prstTxWarp>
            </a:bodyPr>
            <a:lstStyle/>
            <a:p>
              <a:pPr algn="ctr"/>
              <a:r>
                <a:rPr lang="en-US" dirty="0" smtClean="0"/>
                <a:t>crate</a:t>
              </a:r>
              <a:endParaRPr lang="en-US" dirty="0"/>
            </a:p>
          </p:txBody>
        </p:sp>
      </p:grpSp>
      <p:cxnSp>
        <p:nvCxnSpPr>
          <p:cNvPr id="7" name="Straight Connector 6"/>
          <p:cNvCxnSpPr/>
          <p:nvPr/>
        </p:nvCxnSpPr>
        <p:spPr>
          <a:xfrm>
            <a:off x="327634" y="4335307"/>
            <a:ext cx="1522599" cy="100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2308324"/>
          </a:xfrm>
          <a:prstGeom prst="rect">
            <a:avLst/>
          </a:prstGeom>
          <a:noFill/>
          <a:ln w="9525">
            <a:noFill/>
            <a:miter lim="800000"/>
            <a:headEnd/>
            <a:tailEnd/>
          </a:ln>
        </p:spPr>
        <p:txBody>
          <a:bodyPr>
            <a:prstTxWarp prst="textNoShape">
              <a:avLst/>
            </a:prstTxWarp>
            <a:spAutoFit/>
          </a:bodyPr>
          <a:lstStyle/>
          <a:p>
            <a:r>
              <a:rPr lang="en-US" sz="2400" dirty="0" smtClean="0"/>
              <a:t>10. A 4.59 kg mass accelerates at 2.61 </a:t>
            </a:r>
            <a:r>
              <a:rPr lang="en-US" sz="2400" dirty="0" err="1" smtClean="0"/>
              <a:t>m/s/s</a:t>
            </a:r>
            <a:r>
              <a:rPr lang="en-US" sz="2400" dirty="0" smtClean="0"/>
              <a:t> up a 21.0</a:t>
            </a:r>
            <a:r>
              <a:rPr lang="en-US" sz="2400" baseline="30000" dirty="0" smtClean="0"/>
              <a:t>o</a:t>
            </a:r>
            <a:r>
              <a:rPr lang="en-US" sz="2400" dirty="0" smtClean="0"/>
              <a:t> incline where the coefficient of kinetic friction is 0.110. (It is sliding up the plane) What other external force must be acting along the plane for this to happen?  What direction is the force? </a:t>
            </a:r>
          </a:p>
          <a:p>
            <a:endParaRPr lang="en-US" sz="2400" dirty="0" smtClean="0"/>
          </a:p>
          <a:p>
            <a:endParaRPr lang="en-US" sz="2400" dirty="0">
              <a:latin typeface="Calibri" charset="0"/>
            </a:endParaRPr>
          </a:p>
        </p:txBody>
      </p:sp>
      <p:sp>
        <p:nvSpPr>
          <p:cNvPr id="13315" name="TextBox 4"/>
          <p:cNvSpPr txBox="1">
            <a:spLocks noChangeArrowheads="1"/>
          </p:cNvSpPr>
          <p:nvPr/>
        </p:nvSpPr>
        <p:spPr bwMode="auto">
          <a:xfrm>
            <a:off x="571500" y="5011738"/>
            <a:ext cx="2956759" cy="461665"/>
          </a:xfrm>
          <a:prstGeom prst="rect">
            <a:avLst/>
          </a:prstGeom>
          <a:noFill/>
          <a:ln w="9525">
            <a:noFill/>
            <a:miter lim="800000"/>
            <a:headEnd/>
            <a:tailEnd/>
          </a:ln>
        </p:spPr>
        <p:txBody>
          <a:bodyPr wrap="none">
            <a:prstTxWarp prst="textNoShape">
              <a:avLst/>
            </a:prstTxWarp>
            <a:spAutoFit/>
          </a:bodyPr>
          <a:lstStyle/>
          <a:p>
            <a:r>
              <a:rPr lang="en-US" sz="2400" dirty="0" smtClean="0"/>
              <a:t>32.7 N  up the plane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2308324"/>
          </a:xfrm>
          <a:prstGeom prst="rect">
            <a:avLst/>
          </a:prstGeom>
          <a:noFill/>
          <a:ln w="9525">
            <a:noFill/>
            <a:miter lim="800000"/>
            <a:headEnd/>
            <a:tailEnd/>
          </a:ln>
        </p:spPr>
        <p:txBody>
          <a:bodyPr>
            <a:prstTxWarp prst="textNoShape">
              <a:avLst/>
            </a:prstTxWarp>
            <a:spAutoFit/>
          </a:bodyPr>
          <a:lstStyle/>
          <a:p>
            <a:r>
              <a:rPr lang="en-US" sz="2400" dirty="0" smtClean="0"/>
              <a:t>11. A 6.23 kg mass is on a 15.0</a:t>
            </a:r>
            <a:r>
              <a:rPr lang="en-US" sz="2400" baseline="30000" dirty="0" smtClean="0"/>
              <a:t>o</a:t>
            </a:r>
            <a:r>
              <a:rPr lang="en-US" sz="2400" dirty="0" smtClean="0"/>
              <a:t> incline with a kinetic coefficient of friction of .120.  What is the acceleration of the mass if there is an external force of 6.35 N acting up the plane as it slides down the plane?  What direction is the acceleration? </a:t>
            </a:r>
          </a:p>
          <a:p>
            <a:endParaRPr lang="en-US" sz="2400" dirty="0" smtClean="0"/>
          </a:p>
          <a:p>
            <a:endParaRPr lang="en-US" sz="2400" dirty="0">
              <a:latin typeface="Calibri" charset="0"/>
            </a:endParaRPr>
          </a:p>
        </p:txBody>
      </p:sp>
      <p:sp>
        <p:nvSpPr>
          <p:cNvPr id="13315" name="TextBox 4"/>
          <p:cNvSpPr txBox="1">
            <a:spLocks noChangeArrowheads="1"/>
          </p:cNvSpPr>
          <p:nvPr/>
        </p:nvSpPr>
        <p:spPr bwMode="auto">
          <a:xfrm>
            <a:off x="571500" y="5011738"/>
            <a:ext cx="4307339" cy="461665"/>
          </a:xfrm>
          <a:prstGeom prst="rect">
            <a:avLst/>
          </a:prstGeom>
          <a:noFill/>
          <a:ln w="9525">
            <a:noFill/>
            <a:miter lim="800000"/>
            <a:headEnd/>
            <a:tailEnd/>
          </a:ln>
        </p:spPr>
        <p:txBody>
          <a:bodyPr wrap="none">
            <a:prstTxWarp prst="textNoShape">
              <a:avLst/>
            </a:prstTxWarp>
            <a:spAutoFit/>
          </a:bodyPr>
          <a:lstStyle/>
          <a:p>
            <a:r>
              <a:rPr lang="en-US" sz="2400" dirty="0" smtClean="0"/>
              <a:t>-0.383 </a:t>
            </a:r>
            <a:r>
              <a:rPr lang="en-US" sz="2400" dirty="0" err="1" smtClean="0"/>
              <a:t>m/s/s</a:t>
            </a:r>
            <a:r>
              <a:rPr lang="en-US" sz="2400" dirty="0" smtClean="0"/>
              <a:t> (Down the plane)</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1938992"/>
          </a:xfrm>
          <a:prstGeom prst="rect">
            <a:avLst/>
          </a:prstGeom>
          <a:noFill/>
          <a:ln w="9525">
            <a:noFill/>
            <a:miter lim="800000"/>
            <a:headEnd/>
            <a:tailEnd/>
          </a:ln>
        </p:spPr>
        <p:txBody>
          <a:bodyPr>
            <a:prstTxWarp prst="textNoShape">
              <a:avLst/>
            </a:prstTxWarp>
            <a:spAutoFit/>
          </a:bodyPr>
          <a:lstStyle/>
          <a:p>
            <a:r>
              <a:rPr lang="en-US" sz="2400" dirty="0" smtClean="0"/>
              <a:t>12. A 6.10 kg mass accelerates at 2.59 </a:t>
            </a:r>
            <a:r>
              <a:rPr lang="en-US" sz="2400" dirty="0" err="1" smtClean="0"/>
              <a:t>m/s/s</a:t>
            </a:r>
            <a:r>
              <a:rPr lang="en-US" sz="2400" dirty="0" smtClean="0"/>
              <a:t> down a 33.0</a:t>
            </a:r>
            <a:r>
              <a:rPr lang="en-US" sz="2400" baseline="30000" dirty="0" smtClean="0"/>
              <a:t>o</a:t>
            </a:r>
            <a:r>
              <a:rPr lang="en-US" sz="2400" dirty="0" smtClean="0"/>
              <a:t> incline where the coefficient of friction is 0.140.  What force must be acting along the plane for this to happen?  What direction is the force? </a:t>
            </a:r>
          </a:p>
          <a:p>
            <a:endParaRPr lang="en-US" sz="2400" dirty="0" smtClean="0"/>
          </a:p>
          <a:p>
            <a:endParaRPr lang="en-US" sz="2400" dirty="0">
              <a:latin typeface="Calibri" charset="0"/>
            </a:endParaRPr>
          </a:p>
        </p:txBody>
      </p:sp>
      <p:sp>
        <p:nvSpPr>
          <p:cNvPr id="13315" name="TextBox 4"/>
          <p:cNvSpPr txBox="1">
            <a:spLocks noChangeArrowheads="1"/>
          </p:cNvSpPr>
          <p:nvPr/>
        </p:nvSpPr>
        <p:spPr bwMode="auto">
          <a:xfrm>
            <a:off x="571500" y="5011738"/>
            <a:ext cx="2871249" cy="461665"/>
          </a:xfrm>
          <a:prstGeom prst="rect">
            <a:avLst/>
          </a:prstGeom>
          <a:noFill/>
          <a:ln w="9525">
            <a:noFill/>
            <a:miter lim="800000"/>
            <a:headEnd/>
            <a:tailEnd/>
          </a:ln>
        </p:spPr>
        <p:txBody>
          <a:bodyPr wrap="none">
            <a:prstTxWarp prst="textNoShape">
              <a:avLst/>
            </a:prstTxWarp>
            <a:spAutoFit/>
          </a:bodyPr>
          <a:lstStyle/>
          <a:p>
            <a:r>
              <a:rPr lang="en-US" sz="2400" dirty="0" smtClean="0"/>
              <a:t>9.77 N up the plane</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2308324"/>
          </a:xfrm>
          <a:prstGeom prst="rect">
            <a:avLst/>
          </a:prstGeom>
          <a:noFill/>
          <a:ln w="9525">
            <a:noFill/>
            <a:miter lim="800000"/>
            <a:headEnd/>
            <a:tailEnd/>
          </a:ln>
        </p:spPr>
        <p:txBody>
          <a:bodyPr>
            <a:prstTxWarp prst="textNoShape">
              <a:avLst/>
            </a:prstTxWarp>
            <a:spAutoFit/>
          </a:bodyPr>
          <a:lstStyle/>
          <a:p>
            <a:r>
              <a:rPr lang="en-US" sz="2400" dirty="0" smtClean="0"/>
              <a:t>13. A 2.94 kg mass (sliding down the plane) accelerates at 4.69 </a:t>
            </a:r>
            <a:r>
              <a:rPr lang="en-US" sz="2400" dirty="0" err="1" smtClean="0"/>
              <a:t>m/s/s</a:t>
            </a:r>
            <a:r>
              <a:rPr lang="en-US" sz="2400" dirty="0" smtClean="0"/>
              <a:t> down a 31.0</a:t>
            </a:r>
            <a:r>
              <a:rPr lang="en-US" sz="2400" baseline="30000" dirty="0" smtClean="0"/>
              <a:t>o</a:t>
            </a:r>
            <a:r>
              <a:rPr lang="en-US" sz="2400" dirty="0" smtClean="0"/>
              <a:t> incline when there is a coefficient of kinetic friction of .220.  What other external force must be acting along the plane for this to happen?  What direction is the force? </a:t>
            </a:r>
          </a:p>
          <a:p>
            <a:endParaRPr lang="en-US" sz="2400" dirty="0" smtClean="0"/>
          </a:p>
          <a:p>
            <a:endParaRPr lang="en-US" sz="2400" dirty="0">
              <a:latin typeface="Calibri" charset="0"/>
            </a:endParaRPr>
          </a:p>
        </p:txBody>
      </p:sp>
      <p:sp>
        <p:nvSpPr>
          <p:cNvPr id="13315" name="TextBox 4"/>
          <p:cNvSpPr txBox="1">
            <a:spLocks noChangeArrowheads="1"/>
          </p:cNvSpPr>
          <p:nvPr/>
        </p:nvSpPr>
        <p:spPr bwMode="auto">
          <a:xfrm>
            <a:off x="571500" y="5011738"/>
            <a:ext cx="3623257" cy="461665"/>
          </a:xfrm>
          <a:prstGeom prst="rect">
            <a:avLst/>
          </a:prstGeom>
          <a:noFill/>
          <a:ln w="9525">
            <a:noFill/>
            <a:miter lim="800000"/>
            <a:headEnd/>
            <a:tailEnd/>
          </a:ln>
        </p:spPr>
        <p:txBody>
          <a:bodyPr wrap="none">
            <a:prstTxWarp prst="textNoShape">
              <a:avLst/>
            </a:prstTxWarp>
            <a:spAutoFit/>
          </a:bodyPr>
          <a:lstStyle/>
          <a:p>
            <a:r>
              <a:rPr lang="en-US" sz="2400" dirty="0" smtClean="0"/>
              <a:t>-4.37 N (Down the plane)</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2308324"/>
          </a:xfrm>
          <a:prstGeom prst="rect">
            <a:avLst/>
          </a:prstGeom>
          <a:noFill/>
          <a:ln w="9525">
            <a:noFill/>
            <a:miter lim="800000"/>
            <a:headEnd/>
            <a:tailEnd/>
          </a:ln>
        </p:spPr>
        <p:txBody>
          <a:bodyPr>
            <a:prstTxWarp prst="textNoShape">
              <a:avLst/>
            </a:prstTxWarp>
            <a:spAutoFit/>
          </a:bodyPr>
          <a:lstStyle/>
          <a:p>
            <a:r>
              <a:rPr lang="en-US" sz="2400" dirty="0" smtClean="0"/>
              <a:t>14. A 3.21 kg mass slides down a 36.0</a:t>
            </a:r>
            <a:r>
              <a:rPr lang="en-US" sz="2400" baseline="30000" dirty="0" smtClean="0"/>
              <a:t>o</a:t>
            </a:r>
            <a:r>
              <a:rPr lang="en-US" sz="2400" dirty="0" smtClean="0"/>
              <a:t> incline where there is a coefficient of kinetic friction of 0.150.  What is its acceleration if there is an external force of 4.16 N acting down the plane?  What direction is the acceleration? </a:t>
            </a:r>
          </a:p>
          <a:p>
            <a:endParaRPr lang="en-US" sz="2400" dirty="0" smtClean="0"/>
          </a:p>
          <a:p>
            <a:endParaRPr lang="en-US" sz="2400" dirty="0">
              <a:latin typeface="Calibri" charset="0"/>
            </a:endParaRPr>
          </a:p>
        </p:txBody>
      </p:sp>
      <p:sp>
        <p:nvSpPr>
          <p:cNvPr id="13315" name="TextBox 4"/>
          <p:cNvSpPr txBox="1">
            <a:spLocks noChangeArrowheads="1"/>
          </p:cNvSpPr>
          <p:nvPr/>
        </p:nvSpPr>
        <p:spPr bwMode="auto">
          <a:xfrm>
            <a:off x="571500" y="5011738"/>
            <a:ext cx="4085073" cy="461665"/>
          </a:xfrm>
          <a:prstGeom prst="rect">
            <a:avLst/>
          </a:prstGeom>
          <a:noFill/>
          <a:ln w="9525">
            <a:noFill/>
            <a:miter lim="800000"/>
            <a:headEnd/>
            <a:tailEnd/>
          </a:ln>
        </p:spPr>
        <p:txBody>
          <a:bodyPr wrap="none">
            <a:prstTxWarp prst="textNoShape">
              <a:avLst/>
            </a:prstTxWarp>
            <a:spAutoFit/>
          </a:bodyPr>
          <a:lstStyle/>
          <a:p>
            <a:r>
              <a:rPr lang="en-US" sz="2400" dirty="0" smtClean="0"/>
              <a:t>-5.87 </a:t>
            </a:r>
            <a:r>
              <a:rPr lang="en-US" sz="2400" dirty="0" err="1" smtClean="0"/>
              <a:t>m/s/s</a:t>
            </a:r>
            <a:r>
              <a:rPr lang="en-US" sz="2400" dirty="0" smtClean="0"/>
              <a:t> (down the plane)</a:t>
            </a:r>
          </a:p>
          <a:p>
            <a:endParaRPr lang="en-US" sz="2400" dirty="0">
              <a:latin typeface="Calibri"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1015663"/>
          </a:xfrm>
          <a:prstGeom prst="rect">
            <a:avLst/>
          </a:prstGeom>
          <a:noFill/>
          <a:ln w="9525">
            <a:noFill/>
            <a:miter lim="800000"/>
            <a:headEnd/>
            <a:tailEnd/>
          </a:ln>
        </p:spPr>
        <p:txBody>
          <a:bodyPr>
            <a:prstTxWarp prst="textNoShape">
              <a:avLst/>
            </a:prstTxWarp>
            <a:spAutoFit/>
          </a:bodyPr>
          <a:lstStyle/>
          <a:p>
            <a:r>
              <a:rPr lang="en-US" sz="2000" dirty="0" smtClean="0"/>
              <a:t>2a. A 5.00 kg block of wood is on a frictionless 13 </a:t>
            </a:r>
            <a:r>
              <a:rPr lang="en-US" sz="2000" dirty="0" err="1" smtClean="0"/>
              <a:t>m</a:t>
            </a:r>
            <a:r>
              <a:rPr lang="en-US" sz="2000" dirty="0" smtClean="0"/>
              <a:t> long inclined plane that makes an angle of 47</a:t>
            </a:r>
            <a:r>
              <a:rPr lang="en-US" sz="2000" baseline="30000" dirty="0" smtClean="0"/>
              <a:t>o</a:t>
            </a:r>
            <a:r>
              <a:rPr lang="en-US" sz="2000" dirty="0" smtClean="0"/>
              <a:t> with the horizontal.  a) Find F</a:t>
            </a:r>
            <a:r>
              <a:rPr lang="en-US" sz="2000" baseline="-25000" dirty="0" smtClean="0"/>
              <a:t>||</a:t>
            </a:r>
            <a:r>
              <a:rPr lang="en-US" sz="2000" dirty="0" smtClean="0"/>
              <a:t>, and </a:t>
            </a:r>
            <a:r>
              <a:rPr lang="en-US" sz="2000" dirty="0" err="1" smtClean="0"/>
              <a:t>F</a:t>
            </a:r>
            <a:r>
              <a:rPr lang="en-US" sz="2000" baseline="-25000" dirty="0" err="1" smtClean="0"/>
              <a:t>perp</a:t>
            </a:r>
            <a:endParaRPr lang="en-US" sz="2000" dirty="0" smtClean="0"/>
          </a:p>
          <a:p>
            <a:endParaRPr lang="en-US" sz="2000" dirty="0">
              <a:latin typeface="Calibri" charset="0"/>
            </a:endParaRPr>
          </a:p>
        </p:txBody>
      </p:sp>
      <p:sp>
        <p:nvSpPr>
          <p:cNvPr id="13315" name="TextBox 4"/>
          <p:cNvSpPr txBox="1">
            <a:spLocks noChangeArrowheads="1"/>
          </p:cNvSpPr>
          <p:nvPr/>
        </p:nvSpPr>
        <p:spPr bwMode="auto">
          <a:xfrm>
            <a:off x="571500" y="5011738"/>
            <a:ext cx="1710023" cy="400110"/>
          </a:xfrm>
          <a:prstGeom prst="rect">
            <a:avLst/>
          </a:prstGeom>
          <a:noFill/>
          <a:ln w="9525">
            <a:noFill/>
            <a:miter lim="800000"/>
            <a:headEnd/>
            <a:tailEnd/>
          </a:ln>
        </p:spPr>
        <p:txBody>
          <a:bodyPr wrap="none">
            <a:prstTxWarp prst="textNoShape">
              <a:avLst/>
            </a:prstTxWarp>
            <a:spAutoFit/>
          </a:bodyPr>
          <a:lstStyle/>
          <a:p>
            <a:r>
              <a:rPr lang="en-US" sz="2000" dirty="0" smtClean="0"/>
              <a:t>a) 36 N, 33 N</a:t>
            </a:r>
          </a:p>
          <a:p>
            <a:endParaRPr lang="en-US" sz="2000" dirty="0">
              <a:latin typeface="Calibri" charset="0"/>
            </a:endParaRPr>
          </a:p>
        </p:txBody>
      </p:sp>
      <p:grpSp>
        <p:nvGrpSpPr>
          <p:cNvPr id="4" name="Group 3"/>
          <p:cNvGrpSpPr/>
          <p:nvPr/>
        </p:nvGrpSpPr>
        <p:grpSpPr>
          <a:xfrm rot="18865532">
            <a:off x="-106098" y="2580523"/>
            <a:ext cx="3969932" cy="562304"/>
            <a:chOff x="1487295" y="3400100"/>
            <a:chExt cx="3969932" cy="562304"/>
          </a:xfrm>
        </p:grpSpPr>
        <p:sp>
          <p:nvSpPr>
            <p:cNvPr id="5" name="Line 6"/>
            <p:cNvSpPr>
              <a:spLocks noChangeShapeType="1"/>
            </p:cNvSpPr>
            <p:nvPr/>
          </p:nvSpPr>
          <p:spPr bwMode="auto">
            <a:xfrm>
              <a:off x="1487295" y="3962404"/>
              <a:ext cx="3969932" cy="0"/>
            </a:xfrm>
            <a:prstGeom prst="line">
              <a:avLst/>
            </a:prstGeom>
            <a:noFill/>
            <a:ln w="76200">
              <a:solidFill>
                <a:schemeClr val="tx1"/>
              </a:solidFill>
              <a:round/>
              <a:headEnd/>
              <a:tailEnd/>
            </a:ln>
          </p:spPr>
          <p:txBody>
            <a:bodyPr>
              <a:prstTxWarp prst="textNoShape">
                <a:avLst/>
              </a:prstTxWarp>
            </a:bodyPr>
            <a:lstStyle/>
            <a:p>
              <a:endParaRPr lang="en-US"/>
            </a:p>
          </p:txBody>
        </p:sp>
        <p:sp>
          <p:nvSpPr>
            <p:cNvPr id="6" name="Rectangle 7"/>
            <p:cNvSpPr>
              <a:spLocks noChangeArrowheads="1"/>
            </p:cNvSpPr>
            <p:nvPr/>
          </p:nvSpPr>
          <p:spPr bwMode="auto">
            <a:xfrm>
              <a:off x="2895600" y="3400100"/>
              <a:ext cx="1066800" cy="533400"/>
            </a:xfrm>
            <a:prstGeom prst="rect">
              <a:avLst/>
            </a:prstGeom>
            <a:solidFill>
              <a:srgbClr val="808080"/>
            </a:solidFill>
            <a:ln w="38100">
              <a:noFill/>
              <a:miter lim="800000"/>
              <a:headEnd/>
              <a:tailEnd/>
            </a:ln>
          </p:spPr>
          <p:txBody>
            <a:bodyPr wrap="none" anchor="ctr">
              <a:prstTxWarp prst="textNoShape">
                <a:avLst/>
              </a:prstTxWarp>
            </a:bodyPr>
            <a:lstStyle/>
            <a:p>
              <a:pPr algn="ctr"/>
              <a:r>
                <a:rPr lang="en-US" dirty="0" smtClean="0"/>
                <a:t>5.00 </a:t>
              </a:r>
              <a:r>
                <a:rPr lang="en-US" dirty="0"/>
                <a:t>kg</a:t>
              </a:r>
            </a:p>
          </p:txBody>
        </p:sp>
      </p:grpSp>
      <p:cxnSp>
        <p:nvCxnSpPr>
          <p:cNvPr id="7" name="Straight Connector 6"/>
          <p:cNvCxnSpPr/>
          <p:nvPr/>
        </p:nvCxnSpPr>
        <p:spPr>
          <a:xfrm>
            <a:off x="758924" y="4476061"/>
            <a:ext cx="1522599" cy="100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1323439"/>
          </a:xfrm>
          <a:prstGeom prst="rect">
            <a:avLst/>
          </a:prstGeom>
          <a:noFill/>
          <a:ln w="9525">
            <a:noFill/>
            <a:miter lim="800000"/>
            <a:headEnd/>
            <a:tailEnd/>
          </a:ln>
        </p:spPr>
        <p:txBody>
          <a:bodyPr>
            <a:prstTxWarp prst="textNoShape">
              <a:avLst/>
            </a:prstTxWarp>
            <a:spAutoFit/>
          </a:bodyPr>
          <a:lstStyle/>
          <a:p>
            <a:r>
              <a:rPr lang="en-US" sz="2000" dirty="0" smtClean="0"/>
              <a:t>2b. A 5.00 kg block of wood is on a frictionless 13 </a:t>
            </a:r>
            <a:r>
              <a:rPr lang="en-US" sz="2000" dirty="0" err="1" smtClean="0"/>
              <a:t>m</a:t>
            </a:r>
            <a:r>
              <a:rPr lang="en-US" sz="2000" dirty="0" smtClean="0"/>
              <a:t> long inclined plane that makes an angle of 47</a:t>
            </a:r>
            <a:r>
              <a:rPr lang="en-US" sz="2000" baseline="30000" dirty="0" smtClean="0"/>
              <a:t>o</a:t>
            </a:r>
            <a:r>
              <a:rPr lang="en-US" sz="2000" dirty="0" smtClean="0"/>
              <a:t> with the horizontal. </a:t>
            </a:r>
            <a:r>
              <a:rPr lang="en-US" sz="2000" dirty="0" err="1" smtClean="0"/>
              <a:t>b</a:t>
            </a:r>
            <a:r>
              <a:rPr lang="en-US" sz="2000" dirty="0" smtClean="0"/>
              <a:t>) If the block is released on the plane, what will be its acceleration down the plane?</a:t>
            </a:r>
          </a:p>
          <a:p>
            <a:endParaRPr lang="en-US" sz="2000" dirty="0">
              <a:latin typeface="Calibri" charset="0"/>
            </a:endParaRPr>
          </a:p>
        </p:txBody>
      </p:sp>
      <p:sp>
        <p:nvSpPr>
          <p:cNvPr id="13315" name="TextBox 4"/>
          <p:cNvSpPr txBox="1">
            <a:spLocks noChangeArrowheads="1"/>
          </p:cNvSpPr>
          <p:nvPr/>
        </p:nvSpPr>
        <p:spPr bwMode="auto">
          <a:xfrm>
            <a:off x="571500" y="5011738"/>
            <a:ext cx="2465063" cy="400110"/>
          </a:xfrm>
          <a:prstGeom prst="rect">
            <a:avLst/>
          </a:prstGeom>
          <a:noFill/>
          <a:ln w="9525">
            <a:noFill/>
            <a:miter lim="800000"/>
            <a:headEnd/>
            <a:tailEnd/>
          </a:ln>
        </p:spPr>
        <p:txBody>
          <a:bodyPr wrap="none">
            <a:prstTxWarp prst="textNoShape">
              <a:avLst/>
            </a:prstTxWarp>
            <a:spAutoFit/>
          </a:bodyPr>
          <a:lstStyle/>
          <a:p>
            <a:r>
              <a:rPr lang="en-US" sz="2000" dirty="0" err="1" smtClean="0"/>
              <a:t>b</a:t>
            </a:r>
            <a:r>
              <a:rPr lang="en-US" sz="2000" dirty="0" smtClean="0"/>
              <a:t>) -7.2 </a:t>
            </a:r>
            <a:r>
              <a:rPr lang="en-US" sz="2000" dirty="0" err="1" smtClean="0"/>
              <a:t>m/s/s</a:t>
            </a:r>
            <a:r>
              <a:rPr lang="en-US" sz="2000" dirty="0" smtClean="0"/>
              <a:t> (down)</a:t>
            </a:r>
          </a:p>
          <a:p>
            <a:endParaRPr lang="en-US" sz="2000" dirty="0">
              <a:latin typeface="Calibri" charset="0"/>
            </a:endParaRPr>
          </a:p>
        </p:txBody>
      </p:sp>
      <p:graphicFrame>
        <p:nvGraphicFramePr>
          <p:cNvPr id="4" name="Table 3"/>
          <p:cNvGraphicFramePr>
            <a:graphicFrameLocks noGrp="1"/>
          </p:cNvGraphicFramePr>
          <p:nvPr/>
        </p:nvGraphicFramePr>
        <p:xfrm>
          <a:off x="6007100" y="5056248"/>
          <a:ext cx="2870200" cy="355600"/>
        </p:xfrm>
        <a:graphic>
          <a:graphicData uri="http://schemas.openxmlformats.org/drawingml/2006/table">
            <a:tbl>
              <a:tblPr/>
              <a:tblGrid>
                <a:gridCol w="2171700"/>
                <a:gridCol w="698500"/>
              </a:tblGrid>
              <a:tr h="152400">
                <a:tc>
                  <a:txBody>
                    <a:bodyPr/>
                    <a:lstStyle/>
                    <a:p>
                      <a:pPr algn="r" fontAlgn="b"/>
                      <a:r>
                        <a:rPr lang="en-US" sz="1000" b="0" i="0" u="none" strike="noStrike">
                          <a:latin typeface="Arial"/>
                        </a:rPr>
                        <a:t>Normal force&gt;</a:t>
                      </a:r>
                    </a:p>
                  </a:txBody>
                  <a:tcPr marL="12700" marR="12700" marT="12700" marB="0" anchor="b">
                    <a:lnL>
                      <a:noFill/>
                    </a:lnL>
                    <a:lnR>
                      <a:noFill/>
                    </a:lnR>
                    <a:lnT>
                      <a:noFill/>
                    </a:lnT>
                    <a:lnB>
                      <a:noFill/>
                    </a:lnB>
                  </a:tcPr>
                </a:tc>
                <a:tc>
                  <a:txBody>
                    <a:bodyPr/>
                    <a:lstStyle/>
                    <a:p>
                      <a:pPr algn="r" fontAlgn="b"/>
                      <a:r>
                        <a:rPr lang="en-US" sz="1000" b="0" i="0" u="none" strike="noStrike">
                          <a:latin typeface="Arial"/>
                        </a:rPr>
                        <a:t>33.4520</a:t>
                      </a:r>
                    </a:p>
                  </a:txBody>
                  <a:tcPr marL="12700" marR="12700" marT="12700" marB="0" anchor="b">
                    <a:lnL>
                      <a:noFill/>
                    </a:lnL>
                    <a:lnR>
                      <a:noFill/>
                    </a:lnR>
                    <a:lnT>
                      <a:noFill/>
                    </a:lnT>
                    <a:lnB>
                      <a:noFill/>
                    </a:lnB>
                  </a:tcPr>
                </a:tc>
              </a:tr>
              <a:tr h="152400">
                <a:tc>
                  <a:txBody>
                    <a:bodyPr/>
                    <a:lstStyle/>
                    <a:p>
                      <a:pPr algn="r" fontAlgn="b"/>
                      <a:r>
                        <a:rPr lang="en-US" sz="1000" b="0" i="0" u="none" strike="noStrike">
                          <a:latin typeface="Arial"/>
                        </a:rPr>
                        <a:t>Parallel force&gt;</a:t>
                      </a:r>
                    </a:p>
                  </a:txBody>
                  <a:tcPr marL="12700" marR="12700" marT="12700" marB="0" anchor="b">
                    <a:lnL>
                      <a:noFill/>
                    </a:lnL>
                    <a:lnR>
                      <a:noFill/>
                    </a:lnR>
                    <a:lnT>
                      <a:noFill/>
                    </a:lnT>
                    <a:lnB>
                      <a:noFill/>
                    </a:lnB>
                  </a:tcPr>
                </a:tc>
                <a:tc>
                  <a:txBody>
                    <a:bodyPr/>
                    <a:lstStyle/>
                    <a:p>
                      <a:pPr algn="r" fontAlgn="b"/>
                      <a:r>
                        <a:rPr lang="en-US" sz="1000" b="0" i="0" u="none" strike="noStrike" dirty="0">
                          <a:latin typeface="Arial"/>
                        </a:rPr>
                        <a:t>35.8729</a:t>
                      </a:r>
                    </a:p>
                  </a:txBody>
                  <a:tcPr marL="12700" marR="12700" marT="12700" marB="0" anchor="b">
                    <a:lnL>
                      <a:noFill/>
                    </a:lnL>
                    <a:lnR>
                      <a:noFill/>
                    </a:lnR>
                    <a:lnT>
                      <a:noFill/>
                    </a:lnT>
                    <a:lnB>
                      <a:noFill/>
                    </a:lnB>
                  </a:tcPr>
                </a:tc>
              </a:tr>
            </a:tbl>
          </a:graphicData>
        </a:graphic>
      </p:graphicFrame>
      <p:grpSp>
        <p:nvGrpSpPr>
          <p:cNvPr id="5" name="Group 4"/>
          <p:cNvGrpSpPr/>
          <p:nvPr/>
        </p:nvGrpSpPr>
        <p:grpSpPr>
          <a:xfrm rot="18865532">
            <a:off x="-106098" y="2580523"/>
            <a:ext cx="3969932" cy="562304"/>
            <a:chOff x="1487295" y="3400100"/>
            <a:chExt cx="3969932" cy="562304"/>
          </a:xfrm>
        </p:grpSpPr>
        <p:sp>
          <p:nvSpPr>
            <p:cNvPr id="6" name="Line 6"/>
            <p:cNvSpPr>
              <a:spLocks noChangeShapeType="1"/>
            </p:cNvSpPr>
            <p:nvPr/>
          </p:nvSpPr>
          <p:spPr bwMode="auto">
            <a:xfrm>
              <a:off x="1487295" y="3962404"/>
              <a:ext cx="3969932" cy="0"/>
            </a:xfrm>
            <a:prstGeom prst="line">
              <a:avLst/>
            </a:prstGeom>
            <a:noFill/>
            <a:ln w="76200">
              <a:solidFill>
                <a:schemeClr val="tx1"/>
              </a:solidFill>
              <a:round/>
              <a:headEnd/>
              <a:tailEnd/>
            </a:ln>
          </p:spPr>
          <p:txBody>
            <a:bodyPr>
              <a:prstTxWarp prst="textNoShape">
                <a:avLst/>
              </a:prstTxWarp>
            </a:bodyPr>
            <a:lstStyle/>
            <a:p>
              <a:endParaRPr lang="en-US"/>
            </a:p>
          </p:txBody>
        </p:sp>
        <p:sp>
          <p:nvSpPr>
            <p:cNvPr id="7" name="Rectangle 7"/>
            <p:cNvSpPr>
              <a:spLocks noChangeArrowheads="1"/>
            </p:cNvSpPr>
            <p:nvPr/>
          </p:nvSpPr>
          <p:spPr bwMode="auto">
            <a:xfrm>
              <a:off x="2895600" y="3400100"/>
              <a:ext cx="1066800" cy="533400"/>
            </a:xfrm>
            <a:prstGeom prst="rect">
              <a:avLst/>
            </a:prstGeom>
            <a:solidFill>
              <a:srgbClr val="808080"/>
            </a:solidFill>
            <a:ln w="38100">
              <a:noFill/>
              <a:miter lim="800000"/>
              <a:headEnd/>
              <a:tailEnd/>
            </a:ln>
          </p:spPr>
          <p:txBody>
            <a:bodyPr wrap="none" anchor="ctr">
              <a:prstTxWarp prst="textNoShape">
                <a:avLst/>
              </a:prstTxWarp>
            </a:bodyPr>
            <a:lstStyle/>
            <a:p>
              <a:pPr algn="ctr"/>
              <a:r>
                <a:rPr lang="en-US" dirty="0" smtClean="0"/>
                <a:t>5.00 </a:t>
              </a:r>
              <a:r>
                <a:rPr lang="en-US" dirty="0"/>
                <a:t>kg</a:t>
              </a:r>
            </a:p>
          </p:txBody>
        </p:sp>
      </p:grpSp>
      <p:cxnSp>
        <p:nvCxnSpPr>
          <p:cNvPr id="8" name="Straight Connector 7"/>
          <p:cNvCxnSpPr/>
          <p:nvPr/>
        </p:nvCxnSpPr>
        <p:spPr>
          <a:xfrm>
            <a:off x="758924" y="4476061"/>
            <a:ext cx="1522599" cy="100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1323439"/>
          </a:xfrm>
          <a:prstGeom prst="rect">
            <a:avLst/>
          </a:prstGeom>
          <a:noFill/>
          <a:ln w="9525">
            <a:noFill/>
            <a:miter lim="800000"/>
            <a:headEnd/>
            <a:tailEnd/>
          </a:ln>
        </p:spPr>
        <p:txBody>
          <a:bodyPr>
            <a:prstTxWarp prst="textNoShape">
              <a:avLst/>
            </a:prstTxWarp>
            <a:spAutoFit/>
          </a:bodyPr>
          <a:lstStyle/>
          <a:p>
            <a:r>
              <a:rPr lang="en-US" sz="2000" dirty="0" smtClean="0"/>
              <a:t>2c. A 5.00 kg block of wood is on a frictionless 13 </a:t>
            </a:r>
            <a:r>
              <a:rPr lang="en-US" sz="2000" dirty="0" err="1" smtClean="0"/>
              <a:t>m</a:t>
            </a:r>
            <a:r>
              <a:rPr lang="en-US" sz="2000" dirty="0" smtClean="0"/>
              <a:t> long inclined plane that makes an angle of 47</a:t>
            </a:r>
            <a:r>
              <a:rPr lang="en-US" sz="2000" baseline="30000" dirty="0" smtClean="0"/>
              <a:t>o</a:t>
            </a:r>
            <a:r>
              <a:rPr lang="en-US" sz="2000" dirty="0" smtClean="0"/>
              <a:t> with the horizontal. </a:t>
            </a:r>
            <a:r>
              <a:rPr lang="en-US" sz="2000" dirty="0" err="1" smtClean="0"/>
              <a:t>c</a:t>
            </a:r>
            <a:r>
              <a:rPr lang="en-US" sz="2000" dirty="0" smtClean="0"/>
              <a:t>) What time will it take to slide down the plane if it is released at the top from rest?</a:t>
            </a:r>
          </a:p>
          <a:p>
            <a:endParaRPr lang="en-US" sz="2000" dirty="0">
              <a:latin typeface="Calibri" charset="0"/>
            </a:endParaRPr>
          </a:p>
        </p:txBody>
      </p:sp>
      <p:sp>
        <p:nvSpPr>
          <p:cNvPr id="13315" name="TextBox 4"/>
          <p:cNvSpPr txBox="1">
            <a:spLocks noChangeArrowheads="1"/>
          </p:cNvSpPr>
          <p:nvPr/>
        </p:nvSpPr>
        <p:spPr bwMode="auto">
          <a:xfrm>
            <a:off x="571500" y="5011738"/>
            <a:ext cx="1025616" cy="400110"/>
          </a:xfrm>
          <a:prstGeom prst="rect">
            <a:avLst/>
          </a:prstGeom>
          <a:noFill/>
          <a:ln w="9525">
            <a:noFill/>
            <a:miter lim="800000"/>
            <a:headEnd/>
            <a:tailEnd/>
          </a:ln>
        </p:spPr>
        <p:txBody>
          <a:bodyPr wrap="none">
            <a:prstTxWarp prst="textNoShape">
              <a:avLst/>
            </a:prstTxWarp>
            <a:spAutoFit/>
          </a:bodyPr>
          <a:lstStyle/>
          <a:p>
            <a:r>
              <a:rPr lang="en-US" sz="2000" dirty="0" err="1" smtClean="0"/>
              <a:t>c</a:t>
            </a:r>
            <a:r>
              <a:rPr lang="en-US" sz="2000" dirty="0" smtClean="0"/>
              <a:t>) 1.9 </a:t>
            </a:r>
            <a:r>
              <a:rPr lang="en-US" sz="2000" dirty="0" err="1" smtClean="0"/>
              <a:t>s</a:t>
            </a:r>
            <a:endParaRPr lang="en-US" sz="2000" dirty="0" smtClean="0"/>
          </a:p>
          <a:p>
            <a:endParaRPr lang="en-US" sz="2000" dirty="0">
              <a:latin typeface="Calibri" charset="0"/>
            </a:endParaRPr>
          </a:p>
        </p:txBody>
      </p:sp>
      <p:graphicFrame>
        <p:nvGraphicFramePr>
          <p:cNvPr id="4" name="Table 3"/>
          <p:cNvGraphicFramePr>
            <a:graphicFrameLocks noGrp="1"/>
          </p:cNvGraphicFramePr>
          <p:nvPr/>
        </p:nvGraphicFramePr>
        <p:xfrm>
          <a:off x="6007100" y="5056248"/>
          <a:ext cx="2870200" cy="355600"/>
        </p:xfrm>
        <a:graphic>
          <a:graphicData uri="http://schemas.openxmlformats.org/drawingml/2006/table">
            <a:tbl>
              <a:tblPr/>
              <a:tblGrid>
                <a:gridCol w="2171700"/>
                <a:gridCol w="698500"/>
              </a:tblGrid>
              <a:tr h="152400">
                <a:tc>
                  <a:txBody>
                    <a:bodyPr/>
                    <a:lstStyle/>
                    <a:p>
                      <a:pPr algn="r" fontAlgn="b"/>
                      <a:r>
                        <a:rPr lang="en-US" sz="1000" b="0" i="0" u="none" strike="noStrike">
                          <a:latin typeface="Arial"/>
                        </a:rPr>
                        <a:t>Normal force&gt;</a:t>
                      </a:r>
                    </a:p>
                  </a:txBody>
                  <a:tcPr marL="12700" marR="12700" marT="12700" marB="0" anchor="b">
                    <a:lnL>
                      <a:noFill/>
                    </a:lnL>
                    <a:lnR>
                      <a:noFill/>
                    </a:lnR>
                    <a:lnT>
                      <a:noFill/>
                    </a:lnT>
                    <a:lnB>
                      <a:noFill/>
                    </a:lnB>
                  </a:tcPr>
                </a:tc>
                <a:tc>
                  <a:txBody>
                    <a:bodyPr/>
                    <a:lstStyle/>
                    <a:p>
                      <a:pPr algn="r" fontAlgn="b"/>
                      <a:r>
                        <a:rPr lang="en-US" sz="1000" b="0" i="0" u="none" strike="noStrike">
                          <a:latin typeface="Arial"/>
                        </a:rPr>
                        <a:t>33.4520</a:t>
                      </a:r>
                    </a:p>
                  </a:txBody>
                  <a:tcPr marL="12700" marR="12700" marT="12700" marB="0" anchor="b">
                    <a:lnL>
                      <a:noFill/>
                    </a:lnL>
                    <a:lnR>
                      <a:noFill/>
                    </a:lnR>
                    <a:lnT>
                      <a:noFill/>
                    </a:lnT>
                    <a:lnB>
                      <a:noFill/>
                    </a:lnB>
                  </a:tcPr>
                </a:tc>
              </a:tr>
              <a:tr h="152400">
                <a:tc>
                  <a:txBody>
                    <a:bodyPr/>
                    <a:lstStyle/>
                    <a:p>
                      <a:pPr algn="r" fontAlgn="b"/>
                      <a:r>
                        <a:rPr lang="en-US" sz="1000" b="0" i="0" u="none" strike="noStrike">
                          <a:latin typeface="Arial"/>
                        </a:rPr>
                        <a:t>Parallel force&gt;</a:t>
                      </a:r>
                    </a:p>
                  </a:txBody>
                  <a:tcPr marL="12700" marR="12700" marT="12700" marB="0" anchor="b">
                    <a:lnL>
                      <a:noFill/>
                    </a:lnL>
                    <a:lnR>
                      <a:noFill/>
                    </a:lnR>
                    <a:lnT>
                      <a:noFill/>
                    </a:lnT>
                    <a:lnB>
                      <a:noFill/>
                    </a:lnB>
                  </a:tcPr>
                </a:tc>
                <a:tc>
                  <a:txBody>
                    <a:bodyPr/>
                    <a:lstStyle/>
                    <a:p>
                      <a:pPr algn="r" fontAlgn="b"/>
                      <a:r>
                        <a:rPr lang="en-US" sz="1000" b="0" i="0" u="none" strike="noStrike" dirty="0">
                          <a:latin typeface="Arial"/>
                        </a:rPr>
                        <a:t>35.8729</a:t>
                      </a:r>
                    </a:p>
                  </a:txBody>
                  <a:tcPr marL="12700" marR="12700" marT="12700" marB="0" anchor="b">
                    <a:lnL>
                      <a:noFill/>
                    </a:lnL>
                    <a:lnR>
                      <a:noFill/>
                    </a:lnR>
                    <a:lnT>
                      <a:noFill/>
                    </a:lnT>
                    <a:lnB>
                      <a:noFill/>
                    </a:lnB>
                  </a:tcPr>
                </a:tc>
              </a:tr>
            </a:tbl>
          </a:graphicData>
        </a:graphic>
      </p:graphicFrame>
      <p:grpSp>
        <p:nvGrpSpPr>
          <p:cNvPr id="5" name="Group 4"/>
          <p:cNvGrpSpPr/>
          <p:nvPr/>
        </p:nvGrpSpPr>
        <p:grpSpPr>
          <a:xfrm rot="18865532">
            <a:off x="-106098" y="2580523"/>
            <a:ext cx="3969932" cy="562304"/>
            <a:chOff x="1487295" y="3400100"/>
            <a:chExt cx="3969932" cy="562304"/>
          </a:xfrm>
        </p:grpSpPr>
        <p:sp>
          <p:nvSpPr>
            <p:cNvPr id="6" name="Line 6"/>
            <p:cNvSpPr>
              <a:spLocks noChangeShapeType="1"/>
            </p:cNvSpPr>
            <p:nvPr/>
          </p:nvSpPr>
          <p:spPr bwMode="auto">
            <a:xfrm>
              <a:off x="1487295" y="3962404"/>
              <a:ext cx="3969932" cy="0"/>
            </a:xfrm>
            <a:prstGeom prst="line">
              <a:avLst/>
            </a:prstGeom>
            <a:noFill/>
            <a:ln w="76200">
              <a:solidFill>
                <a:schemeClr val="tx1"/>
              </a:solidFill>
              <a:round/>
              <a:headEnd/>
              <a:tailEnd/>
            </a:ln>
          </p:spPr>
          <p:txBody>
            <a:bodyPr>
              <a:prstTxWarp prst="textNoShape">
                <a:avLst/>
              </a:prstTxWarp>
            </a:bodyPr>
            <a:lstStyle/>
            <a:p>
              <a:endParaRPr lang="en-US"/>
            </a:p>
          </p:txBody>
        </p:sp>
        <p:sp>
          <p:nvSpPr>
            <p:cNvPr id="7" name="Rectangle 7"/>
            <p:cNvSpPr>
              <a:spLocks noChangeArrowheads="1"/>
            </p:cNvSpPr>
            <p:nvPr/>
          </p:nvSpPr>
          <p:spPr bwMode="auto">
            <a:xfrm>
              <a:off x="2895600" y="3400100"/>
              <a:ext cx="1066800" cy="533400"/>
            </a:xfrm>
            <a:prstGeom prst="rect">
              <a:avLst/>
            </a:prstGeom>
            <a:solidFill>
              <a:srgbClr val="808080"/>
            </a:solidFill>
            <a:ln w="38100">
              <a:noFill/>
              <a:miter lim="800000"/>
              <a:headEnd/>
              <a:tailEnd/>
            </a:ln>
          </p:spPr>
          <p:txBody>
            <a:bodyPr wrap="none" anchor="ctr">
              <a:prstTxWarp prst="textNoShape">
                <a:avLst/>
              </a:prstTxWarp>
            </a:bodyPr>
            <a:lstStyle/>
            <a:p>
              <a:pPr algn="ctr"/>
              <a:r>
                <a:rPr lang="en-US" dirty="0" smtClean="0"/>
                <a:t>5.00 </a:t>
              </a:r>
              <a:r>
                <a:rPr lang="en-US" dirty="0"/>
                <a:t>kg</a:t>
              </a:r>
            </a:p>
          </p:txBody>
        </p:sp>
      </p:grpSp>
      <p:cxnSp>
        <p:nvCxnSpPr>
          <p:cNvPr id="8" name="Straight Connector 7"/>
          <p:cNvCxnSpPr/>
          <p:nvPr/>
        </p:nvCxnSpPr>
        <p:spPr>
          <a:xfrm>
            <a:off x="758924" y="4476061"/>
            <a:ext cx="1522599" cy="100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1323439"/>
          </a:xfrm>
          <a:prstGeom prst="rect">
            <a:avLst/>
          </a:prstGeom>
          <a:noFill/>
          <a:ln w="9525">
            <a:noFill/>
            <a:miter lim="800000"/>
            <a:headEnd/>
            <a:tailEnd/>
          </a:ln>
        </p:spPr>
        <p:txBody>
          <a:bodyPr>
            <a:prstTxWarp prst="textNoShape">
              <a:avLst/>
            </a:prstTxWarp>
            <a:spAutoFit/>
          </a:bodyPr>
          <a:lstStyle/>
          <a:p>
            <a:r>
              <a:rPr lang="en-US" sz="2000" dirty="0" smtClean="0"/>
              <a:t>2d. A 5.00 kg block of wood is on a frictionless 13 </a:t>
            </a:r>
            <a:r>
              <a:rPr lang="en-US" sz="2000" dirty="0" err="1" smtClean="0"/>
              <a:t>m</a:t>
            </a:r>
            <a:r>
              <a:rPr lang="en-US" sz="2000" dirty="0" smtClean="0"/>
              <a:t> long inclined plane that makes an angle of 47</a:t>
            </a:r>
            <a:r>
              <a:rPr lang="en-US" sz="2000" baseline="30000" dirty="0" smtClean="0"/>
              <a:t>o</a:t>
            </a:r>
            <a:r>
              <a:rPr lang="en-US" sz="2000" dirty="0" smtClean="0"/>
              <a:t> with the horizontal. </a:t>
            </a:r>
            <a:r>
              <a:rPr lang="en-US" sz="2000" dirty="0" err="1" smtClean="0"/>
              <a:t>d</a:t>
            </a:r>
            <a:r>
              <a:rPr lang="en-US" sz="2000" dirty="0" smtClean="0"/>
              <a:t>) What force in what direction will make the block accelerate up the plane at 4.50 </a:t>
            </a:r>
            <a:r>
              <a:rPr lang="en-US" sz="2000" dirty="0" err="1" smtClean="0"/>
              <a:t>m/s/s</a:t>
            </a:r>
            <a:r>
              <a:rPr lang="en-US" sz="2000" dirty="0" smtClean="0"/>
              <a:t>?</a:t>
            </a:r>
          </a:p>
          <a:p>
            <a:endParaRPr lang="en-US" sz="2000" dirty="0">
              <a:latin typeface="Calibri" charset="0"/>
            </a:endParaRPr>
          </a:p>
        </p:txBody>
      </p:sp>
      <p:sp>
        <p:nvSpPr>
          <p:cNvPr id="13315" name="TextBox 4"/>
          <p:cNvSpPr txBox="1">
            <a:spLocks noChangeArrowheads="1"/>
          </p:cNvSpPr>
          <p:nvPr/>
        </p:nvSpPr>
        <p:spPr bwMode="auto">
          <a:xfrm>
            <a:off x="571500" y="5011738"/>
            <a:ext cx="1702885" cy="400110"/>
          </a:xfrm>
          <a:prstGeom prst="rect">
            <a:avLst/>
          </a:prstGeom>
          <a:noFill/>
          <a:ln w="9525">
            <a:noFill/>
            <a:miter lim="800000"/>
            <a:headEnd/>
            <a:tailEnd/>
          </a:ln>
        </p:spPr>
        <p:txBody>
          <a:bodyPr wrap="none">
            <a:prstTxWarp prst="textNoShape">
              <a:avLst/>
            </a:prstTxWarp>
            <a:spAutoFit/>
          </a:bodyPr>
          <a:lstStyle/>
          <a:p>
            <a:r>
              <a:rPr lang="en-US" sz="2000" dirty="0" err="1" smtClean="0"/>
              <a:t>d</a:t>
            </a:r>
            <a:r>
              <a:rPr lang="en-US" sz="2000" dirty="0" smtClean="0"/>
              <a:t>) +58 N (up)</a:t>
            </a:r>
          </a:p>
          <a:p>
            <a:endParaRPr lang="en-US" sz="2000" dirty="0">
              <a:latin typeface="Calibri" charset="0"/>
            </a:endParaRPr>
          </a:p>
        </p:txBody>
      </p:sp>
      <p:graphicFrame>
        <p:nvGraphicFramePr>
          <p:cNvPr id="4" name="Table 3"/>
          <p:cNvGraphicFramePr>
            <a:graphicFrameLocks noGrp="1"/>
          </p:cNvGraphicFramePr>
          <p:nvPr/>
        </p:nvGraphicFramePr>
        <p:xfrm>
          <a:off x="6007100" y="5056248"/>
          <a:ext cx="2870200" cy="355600"/>
        </p:xfrm>
        <a:graphic>
          <a:graphicData uri="http://schemas.openxmlformats.org/drawingml/2006/table">
            <a:tbl>
              <a:tblPr/>
              <a:tblGrid>
                <a:gridCol w="2171700"/>
                <a:gridCol w="698500"/>
              </a:tblGrid>
              <a:tr h="152400">
                <a:tc>
                  <a:txBody>
                    <a:bodyPr/>
                    <a:lstStyle/>
                    <a:p>
                      <a:pPr algn="r" fontAlgn="b"/>
                      <a:r>
                        <a:rPr lang="en-US" sz="1000" b="0" i="0" u="none" strike="noStrike">
                          <a:latin typeface="Arial"/>
                        </a:rPr>
                        <a:t>Normal force&gt;</a:t>
                      </a:r>
                    </a:p>
                  </a:txBody>
                  <a:tcPr marL="12700" marR="12700" marT="12700" marB="0" anchor="b">
                    <a:lnL>
                      <a:noFill/>
                    </a:lnL>
                    <a:lnR>
                      <a:noFill/>
                    </a:lnR>
                    <a:lnT>
                      <a:noFill/>
                    </a:lnT>
                    <a:lnB>
                      <a:noFill/>
                    </a:lnB>
                  </a:tcPr>
                </a:tc>
                <a:tc>
                  <a:txBody>
                    <a:bodyPr/>
                    <a:lstStyle/>
                    <a:p>
                      <a:pPr algn="r" fontAlgn="b"/>
                      <a:r>
                        <a:rPr lang="en-US" sz="1000" b="0" i="0" u="none" strike="noStrike">
                          <a:latin typeface="Arial"/>
                        </a:rPr>
                        <a:t>33.4520</a:t>
                      </a:r>
                    </a:p>
                  </a:txBody>
                  <a:tcPr marL="12700" marR="12700" marT="12700" marB="0" anchor="b">
                    <a:lnL>
                      <a:noFill/>
                    </a:lnL>
                    <a:lnR>
                      <a:noFill/>
                    </a:lnR>
                    <a:lnT>
                      <a:noFill/>
                    </a:lnT>
                    <a:lnB>
                      <a:noFill/>
                    </a:lnB>
                  </a:tcPr>
                </a:tc>
              </a:tr>
              <a:tr h="152400">
                <a:tc>
                  <a:txBody>
                    <a:bodyPr/>
                    <a:lstStyle/>
                    <a:p>
                      <a:pPr algn="r" fontAlgn="b"/>
                      <a:r>
                        <a:rPr lang="en-US" sz="1000" b="0" i="0" u="none" strike="noStrike">
                          <a:latin typeface="Arial"/>
                        </a:rPr>
                        <a:t>Parallel force&gt;</a:t>
                      </a:r>
                    </a:p>
                  </a:txBody>
                  <a:tcPr marL="12700" marR="12700" marT="12700" marB="0" anchor="b">
                    <a:lnL>
                      <a:noFill/>
                    </a:lnL>
                    <a:lnR>
                      <a:noFill/>
                    </a:lnR>
                    <a:lnT>
                      <a:noFill/>
                    </a:lnT>
                    <a:lnB>
                      <a:noFill/>
                    </a:lnB>
                  </a:tcPr>
                </a:tc>
                <a:tc>
                  <a:txBody>
                    <a:bodyPr/>
                    <a:lstStyle/>
                    <a:p>
                      <a:pPr algn="r" fontAlgn="b"/>
                      <a:r>
                        <a:rPr lang="en-US" sz="1000" b="0" i="0" u="none" strike="noStrike" dirty="0">
                          <a:latin typeface="Arial"/>
                        </a:rPr>
                        <a:t>35.8729</a:t>
                      </a:r>
                    </a:p>
                  </a:txBody>
                  <a:tcPr marL="12700" marR="12700" marT="12700" marB="0" anchor="b">
                    <a:lnL>
                      <a:noFill/>
                    </a:lnL>
                    <a:lnR>
                      <a:noFill/>
                    </a:lnR>
                    <a:lnT>
                      <a:noFill/>
                    </a:lnT>
                    <a:lnB>
                      <a:noFill/>
                    </a:lnB>
                  </a:tcPr>
                </a:tc>
              </a:tr>
            </a:tbl>
          </a:graphicData>
        </a:graphic>
      </p:graphicFrame>
      <p:grpSp>
        <p:nvGrpSpPr>
          <p:cNvPr id="5" name="Group 4"/>
          <p:cNvGrpSpPr/>
          <p:nvPr/>
        </p:nvGrpSpPr>
        <p:grpSpPr>
          <a:xfrm rot="18865532">
            <a:off x="-106098" y="2580523"/>
            <a:ext cx="3969932" cy="562304"/>
            <a:chOff x="1487295" y="3400100"/>
            <a:chExt cx="3969932" cy="562304"/>
          </a:xfrm>
        </p:grpSpPr>
        <p:sp>
          <p:nvSpPr>
            <p:cNvPr id="6" name="Line 6"/>
            <p:cNvSpPr>
              <a:spLocks noChangeShapeType="1"/>
            </p:cNvSpPr>
            <p:nvPr/>
          </p:nvSpPr>
          <p:spPr bwMode="auto">
            <a:xfrm>
              <a:off x="1487295" y="3962404"/>
              <a:ext cx="3969932" cy="0"/>
            </a:xfrm>
            <a:prstGeom prst="line">
              <a:avLst/>
            </a:prstGeom>
            <a:noFill/>
            <a:ln w="76200">
              <a:solidFill>
                <a:schemeClr val="tx1"/>
              </a:solidFill>
              <a:round/>
              <a:headEnd/>
              <a:tailEnd/>
            </a:ln>
          </p:spPr>
          <p:txBody>
            <a:bodyPr>
              <a:prstTxWarp prst="textNoShape">
                <a:avLst/>
              </a:prstTxWarp>
            </a:bodyPr>
            <a:lstStyle/>
            <a:p>
              <a:endParaRPr lang="en-US"/>
            </a:p>
          </p:txBody>
        </p:sp>
        <p:sp>
          <p:nvSpPr>
            <p:cNvPr id="7" name="Rectangle 7"/>
            <p:cNvSpPr>
              <a:spLocks noChangeArrowheads="1"/>
            </p:cNvSpPr>
            <p:nvPr/>
          </p:nvSpPr>
          <p:spPr bwMode="auto">
            <a:xfrm>
              <a:off x="2895600" y="3400100"/>
              <a:ext cx="1066800" cy="533400"/>
            </a:xfrm>
            <a:prstGeom prst="rect">
              <a:avLst/>
            </a:prstGeom>
            <a:solidFill>
              <a:srgbClr val="808080"/>
            </a:solidFill>
            <a:ln w="38100">
              <a:noFill/>
              <a:miter lim="800000"/>
              <a:headEnd/>
              <a:tailEnd/>
            </a:ln>
          </p:spPr>
          <p:txBody>
            <a:bodyPr wrap="none" anchor="ctr">
              <a:prstTxWarp prst="textNoShape">
                <a:avLst/>
              </a:prstTxWarp>
            </a:bodyPr>
            <a:lstStyle/>
            <a:p>
              <a:pPr algn="ctr"/>
              <a:r>
                <a:rPr lang="en-US" dirty="0" smtClean="0"/>
                <a:t>5.00 </a:t>
              </a:r>
              <a:r>
                <a:rPr lang="en-US" dirty="0"/>
                <a:t>kg</a:t>
              </a:r>
            </a:p>
          </p:txBody>
        </p:sp>
      </p:grpSp>
      <p:cxnSp>
        <p:nvCxnSpPr>
          <p:cNvPr id="8" name="Straight Connector 7"/>
          <p:cNvCxnSpPr/>
          <p:nvPr/>
        </p:nvCxnSpPr>
        <p:spPr>
          <a:xfrm>
            <a:off x="758924" y="4476061"/>
            <a:ext cx="1522599" cy="100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1631216"/>
          </a:xfrm>
          <a:prstGeom prst="rect">
            <a:avLst/>
          </a:prstGeom>
          <a:noFill/>
          <a:ln w="9525">
            <a:noFill/>
            <a:miter lim="800000"/>
            <a:headEnd/>
            <a:tailEnd/>
          </a:ln>
        </p:spPr>
        <p:txBody>
          <a:bodyPr>
            <a:prstTxWarp prst="textNoShape">
              <a:avLst/>
            </a:prstTxWarp>
            <a:spAutoFit/>
          </a:bodyPr>
          <a:lstStyle/>
          <a:p>
            <a:r>
              <a:rPr lang="en-US" sz="2000" dirty="0" smtClean="0"/>
              <a:t>2e. A 5.00 kg block of wood is on a frictionless 13 </a:t>
            </a:r>
            <a:r>
              <a:rPr lang="en-US" sz="2000" dirty="0" err="1" smtClean="0"/>
              <a:t>m</a:t>
            </a:r>
            <a:r>
              <a:rPr lang="en-US" sz="2000" dirty="0" smtClean="0"/>
              <a:t> long inclined plane that makes an angle of 47</a:t>
            </a:r>
            <a:r>
              <a:rPr lang="en-US" sz="2000" baseline="30000" dirty="0" smtClean="0"/>
              <a:t>o</a:t>
            </a:r>
            <a:r>
              <a:rPr lang="en-US" sz="2000" dirty="0" smtClean="0"/>
              <a:t> with the horizontal. </a:t>
            </a:r>
            <a:r>
              <a:rPr lang="en-US" sz="2000" dirty="0" err="1" smtClean="0"/>
              <a:t>e</a:t>
            </a:r>
            <a:r>
              <a:rPr lang="en-US" sz="2000" dirty="0" smtClean="0"/>
              <a:t>) What force in what direction will make the block accelerate down the plane at 4.50 </a:t>
            </a:r>
            <a:r>
              <a:rPr lang="en-US" sz="2000" dirty="0" err="1" smtClean="0"/>
              <a:t>m/s/s</a:t>
            </a:r>
            <a:r>
              <a:rPr lang="en-US" sz="2000" dirty="0" smtClean="0"/>
              <a:t>?</a:t>
            </a:r>
          </a:p>
          <a:p>
            <a:endParaRPr lang="en-US" sz="2000" dirty="0" smtClean="0"/>
          </a:p>
          <a:p>
            <a:endParaRPr lang="en-US" sz="2000" dirty="0">
              <a:latin typeface="Calibri" charset="0"/>
            </a:endParaRPr>
          </a:p>
        </p:txBody>
      </p:sp>
      <p:sp>
        <p:nvSpPr>
          <p:cNvPr id="13315" name="TextBox 4"/>
          <p:cNvSpPr txBox="1">
            <a:spLocks noChangeArrowheads="1"/>
          </p:cNvSpPr>
          <p:nvPr/>
        </p:nvSpPr>
        <p:spPr bwMode="auto">
          <a:xfrm>
            <a:off x="571500" y="5011738"/>
            <a:ext cx="1702885" cy="400110"/>
          </a:xfrm>
          <a:prstGeom prst="rect">
            <a:avLst/>
          </a:prstGeom>
          <a:noFill/>
          <a:ln w="9525">
            <a:noFill/>
            <a:miter lim="800000"/>
            <a:headEnd/>
            <a:tailEnd/>
          </a:ln>
        </p:spPr>
        <p:txBody>
          <a:bodyPr wrap="none">
            <a:prstTxWarp prst="textNoShape">
              <a:avLst/>
            </a:prstTxWarp>
            <a:spAutoFit/>
          </a:bodyPr>
          <a:lstStyle/>
          <a:p>
            <a:r>
              <a:rPr lang="en-US" sz="2000" dirty="0" err="1" smtClean="0"/>
              <a:t>e</a:t>
            </a:r>
            <a:r>
              <a:rPr lang="en-US" sz="2000" dirty="0" smtClean="0"/>
              <a:t>) +13 N (up)</a:t>
            </a:r>
          </a:p>
          <a:p>
            <a:endParaRPr lang="en-US" sz="2000" dirty="0">
              <a:latin typeface="Calibri" charset="0"/>
            </a:endParaRPr>
          </a:p>
        </p:txBody>
      </p:sp>
      <p:graphicFrame>
        <p:nvGraphicFramePr>
          <p:cNvPr id="4" name="Table 3"/>
          <p:cNvGraphicFramePr>
            <a:graphicFrameLocks noGrp="1"/>
          </p:cNvGraphicFramePr>
          <p:nvPr/>
        </p:nvGraphicFramePr>
        <p:xfrm>
          <a:off x="6007100" y="5056248"/>
          <a:ext cx="2870200" cy="355600"/>
        </p:xfrm>
        <a:graphic>
          <a:graphicData uri="http://schemas.openxmlformats.org/drawingml/2006/table">
            <a:tbl>
              <a:tblPr/>
              <a:tblGrid>
                <a:gridCol w="2171700"/>
                <a:gridCol w="698500"/>
              </a:tblGrid>
              <a:tr h="152400">
                <a:tc>
                  <a:txBody>
                    <a:bodyPr/>
                    <a:lstStyle/>
                    <a:p>
                      <a:pPr algn="r" fontAlgn="b"/>
                      <a:r>
                        <a:rPr lang="en-US" sz="1000" b="0" i="0" u="none" strike="noStrike">
                          <a:latin typeface="Arial"/>
                        </a:rPr>
                        <a:t>Normal force&gt;</a:t>
                      </a:r>
                    </a:p>
                  </a:txBody>
                  <a:tcPr marL="12700" marR="12700" marT="12700" marB="0" anchor="b">
                    <a:lnL>
                      <a:noFill/>
                    </a:lnL>
                    <a:lnR>
                      <a:noFill/>
                    </a:lnR>
                    <a:lnT>
                      <a:noFill/>
                    </a:lnT>
                    <a:lnB>
                      <a:noFill/>
                    </a:lnB>
                  </a:tcPr>
                </a:tc>
                <a:tc>
                  <a:txBody>
                    <a:bodyPr/>
                    <a:lstStyle/>
                    <a:p>
                      <a:pPr algn="r" fontAlgn="b"/>
                      <a:r>
                        <a:rPr lang="en-US" sz="1000" b="0" i="0" u="none" strike="noStrike">
                          <a:latin typeface="Arial"/>
                        </a:rPr>
                        <a:t>33.4520</a:t>
                      </a:r>
                    </a:p>
                  </a:txBody>
                  <a:tcPr marL="12700" marR="12700" marT="12700" marB="0" anchor="b">
                    <a:lnL>
                      <a:noFill/>
                    </a:lnL>
                    <a:lnR>
                      <a:noFill/>
                    </a:lnR>
                    <a:lnT>
                      <a:noFill/>
                    </a:lnT>
                    <a:lnB>
                      <a:noFill/>
                    </a:lnB>
                  </a:tcPr>
                </a:tc>
              </a:tr>
              <a:tr h="152400">
                <a:tc>
                  <a:txBody>
                    <a:bodyPr/>
                    <a:lstStyle/>
                    <a:p>
                      <a:pPr algn="r" fontAlgn="b"/>
                      <a:r>
                        <a:rPr lang="en-US" sz="1000" b="0" i="0" u="none" strike="noStrike">
                          <a:latin typeface="Arial"/>
                        </a:rPr>
                        <a:t>Parallel force&gt;</a:t>
                      </a:r>
                    </a:p>
                  </a:txBody>
                  <a:tcPr marL="12700" marR="12700" marT="12700" marB="0" anchor="b">
                    <a:lnL>
                      <a:noFill/>
                    </a:lnL>
                    <a:lnR>
                      <a:noFill/>
                    </a:lnR>
                    <a:lnT>
                      <a:noFill/>
                    </a:lnT>
                    <a:lnB>
                      <a:noFill/>
                    </a:lnB>
                  </a:tcPr>
                </a:tc>
                <a:tc>
                  <a:txBody>
                    <a:bodyPr/>
                    <a:lstStyle/>
                    <a:p>
                      <a:pPr algn="r" fontAlgn="b"/>
                      <a:r>
                        <a:rPr lang="en-US" sz="1000" b="0" i="0" u="none" strike="noStrike" dirty="0">
                          <a:latin typeface="Arial"/>
                        </a:rPr>
                        <a:t>35.8729</a:t>
                      </a:r>
                    </a:p>
                  </a:txBody>
                  <a:tcPr marL="12700" marR="12700" marT="12700" marB="0" anchor="b">
                    <a:lnL>
                      <a:noFill/>
                    </a:lnL>
                    <a:lnR>
                      <a:noFill/>
                    </a:lnR>
                    <a:lnT>
                      <a:noFill/>
                    </a:lnT>
                    <a:lnB>
                      <a:noFill/>
                    </a:lnB>
                  </a:tcPr>
                </a:tc>
              </a:tr>
            </a:tbl>
          </a:graphicData>
        </a:graphic>
      </p:graphicFrame>
      <p:grpSp>
        <p:nvGrpSpPr>
          <p:cNvPr id="5" name="Group 4"/>
          <p:cNvGrpSpPr/>
          <p:nvPr/>
        </p:nvGrpSpPr>
        <p:grpSpPr>
          <a:xfrm rot="18865532">
            <a:off x="-106098" y="2580523"/>
            <a:ext cx="3969932" cy="562304"/>
            <a:chOff x="1487295" y="3400100"/>
            <a:chExt cx="3969932" cy="562304"/>
          </a:xfrm>
        </p:grpSpPr>
        <p:sp>
          <p:nvSpPr>
            <p:cNvPr id="6" name="Line 6"/>
            <p:cNvSpPr>
              <a:spLocks noChangeShapeType="1"/>
            </p:cNvSpPr>
            <p:nvPr/>
          </p:nvSpPr>
          <p:spPr bwMode="auto">
            <a:xfrm>
              <a:off x="1487295" y="3962404"/>
              <a:ext cx="3969932" cy="0"/>
            </a:xfrm>
            <a:prstGeom prst="line">
              <a:avLst/>
            </a:prstGeom>
            <a:noFill/>
            <a:ln w="76200">
              <a:solidFill>
                <a:schemeClr val="tx1"/>
              </a:solidFill>
              <a:round/>
              <a:headEnd/>
              <a:tailEnd/>
            </a:ln>
          </p:spPr>
          <p:txBody>
            <a:bodyPr>
              <a:prstTxWarp prst="textNoShape">
                <a:avLst/>
              </a:prstTxWarp>
            </a:bodyPr>
            <a:lstStyle/>
            <a:p>
              <a:endParaRPr lang="en-US"/>
            </a:p>
          </p:txBody>
        </p:sp>
        <p:sp>
          <p:nvSpPr>
            <p:cNvPr id="7" name="Rectangle 7"/>
            <p:cNvSpPr>
              <a:spLocks noChangeArrowheads="1"/>
            </p:cNvSpPr>
            <p:nvPr/>
          </p:nvSpPr>
          <p:spPr bwMode="auto">
            <a:xfrm>
              <a:off x="2895600" y="3400100"/>
              <a:ext cx="1066800" cy="533400"/>
            </a:xfrm>
            <a:prstGeom prst="rect">
              <a:avLst/>
            </a:prstGeom>
            <a:solidFill>
              <a:srgbClr val="808080"/>
            </a:solidFill>
            <a:ln w="38100">
              <a:noFill/>
              <a:miter lim="800000"/>
              <a:headEnd/>
              <a:tailEnd/>
            </a:ln>
          </p:spPr>
          <p:txBody>
            <a:bodyPr wrap="none" anchor="ctr">
              <a:prstTxWarp prst="textNoShape">
                <a:avLst/>
              </a:prstTxWarp>
            </a:bodyPr>
            <a:lstStyle/>
            <a:p>
              <a:pPr algn="ctr"/>
              <a:r>
                <a:rPr lang="en-US" dirty="0" smtClean="0"/>
                <a:t>5.00 </a:t>
              </a:r>
              <a:r>
                <a:rPr lang="en-US" dirty="0"/>
                <a:t>kg</a:t>
              </a:r>
            </a:p>
          </p:txBody>
        </p:sp>
      </p:grpSp>
      <p:cxnSp>
        <p:nvCxnSpPr>
          <p:cNvPr id="8" name="Straight Connector 7"/>
          <p:cNvCxnSpPr/>
          <p:nvPr/>
        </p:nvCxnSpPr>
        <p:spPr>
          <a:xfrm>
            <a:off x="758924" y="4476061"/>
            <a:ext cx="1522599" cy="100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1015663"/>
          </a:xfrm>
          <a:prstGeom prst="rect">
            <a:avLst/>
          </a:prstGeom>
          <a:noFill/>
          <a:ln w="9525">
            <a:noFill/>
            <a:miter lim="800000"/>
            <a:headEnd/>
            <a:tailEnd/>
          </a:ln>
        </p:spPr>
        <p:txBody>
          <a:bodyPr>
            <a:prstTxWarp prst="textNoShape">
              <a:avLst/>
            </a:prstTxWarp>
            <a:spAutoFit/>
          </a:bodyPr>
          <a:lstStyle/>
          <a:p>
            <a:r>
              <a:rPr lang="en-US" sz="2000" dirty="0" smtClean="0"/>
              <a:t>3a. A block of Spam is on a frictionless inclined plane that makes an angle of 35</a:t>
            </a:r>
            <a:r>
              <a:rPr lang="en-US" sz="2000" baseline="30000" dirty="0" smtClean="0"/>
              <a:t>o</a:t>
            </a:r>
            <a:r>
              <a:rPr lang="en-US" sz="2000" dirty="0" smtClean="0"/>
              <a:t> with the horizontal.  a) If the Spam is released on the plane, what will be its acceleration down the plane?</a:t>
            </a:r>
          </a:p>
          <a:p>
            <a:endParaRPr lang="en-US" sz="2000" dirty="0">
              <a:latin typeface="Calibri" charset="0"/>
            </a:endParaRPr>
          </a:p>
        </p:txBody>
      </p:sp>
      <p:sp>
        <p:nvSpPr>
          <p:cNvPr id="13315" name="TextBox 4"/>
          <p:cNvSpPr txBox="1">
            <a:spLocks noChangeArrowheads="1"/>
          </p:cNvSpPr>
          <p:nvPr/>
        </p:nvSpPr>
        <p:spPr bwMode="auto">
          <a:xfrm>
            <a:off x="571500" y="5011738"/>
            <a:ext cx="3092163" cy="461665"/>
          </a:xfrm>
          <a:prstGeom prst="rect">
            <a:avLst/>
          </a:prstGeom>
          <a:noFill/>
          <a:ln w="9525">
            <a:noFill/>
            <a:miter lim="800000"/>
            <a:headEnd/>
            <a:tailEnd/>
          </a:ln>
        </p:spPr>
        <p:txBody>
          <a:bodyPr wrap="none">
            <a:prstTxWarp prst="textNoShape">
              <a:avLst/>
            </a:prstTxWarp>
            <a:spAutoFit/>
          </a:bodyPr>
          <a:lstStyle/>
          <a:p>
            <a:r>
              <a:rPr lang="en-US" sz="2400" dirty="0" smtClean="0"/>
              <a:t>a) -5.6 </a:t>
            </a:r>
            <a:r>
              <a:rPr lang="en-US" sz="2400" dirty="0" err="1" smtClean="0"/>
              <a:t>m/s/s</a:t>
            </a:r>
            <a:r>
              <a:rPr lang="en-US" sz="2400" dirty="0" smtClean="0"/>
              <a:t> (down)  </a:t>
            </a:r>
          </a:p>
          <a:p>
            <a:endParaRPr lang="en-US" sz="2400" dirty="0">
              <a:latin typeface="Calibri" charset="0"/>
            </a:endParaRPr>
          </a:p>
        </p:txBody>
      </p:sp>
      <p:graphicFrame>
        <p:nvGraphicFramePr>
          <p:cNvPr id="4" name="Table 3"/>
          <p:cNvGraphicFramePr>
            <a:graphicFrameLocks noGrp="1"/>
          </p:cNvGraphicFramePr>
          <p:nvPr/>
        </p:nvGraphicFramePr>
        <p:xfrm>
          <a:off x="7778750" y="5295603"/>
          <a:ext cx="698500" cy="177800"/>
        </p:xfrm>
        <a:graphic>
          <a:graphicData uri="http://schemas.openxmlformats.org/drawingml/2006/table">
            <a:tbl>
              <a:tblPr/>
              <a:tblGrid>
                <a:gridCol w="698500"/>
              </a:tblGrid>
              <a:tr h="152400">
                <a:tc>
                  <a:txBody>
                    <a:bodyPr/>
                    <a:lstStyle/>
                    <a:p>
                      <a:pPr algn="r" fontAlgn="b"/>
                      <a:r>
                        <a:rPr lang="en-US" sz="1000" b="0" i="0" u="none" strike="noStrike" dirty="0">
                          <a:latin typeface="Arial"/>
                        </a:rPr>
                        <a:t>5.6268</a:t>
                      </a:r>
                    </a:p>
                  </a:txBody>
                  <a:tcPr marL="12700" marR="12700" marT="12700" marB="0" anchor="b">
                    <a:lnL>
                      <a:noFill/>
                    </a:lnL>
                    <a:lnR>
                      <a:noFill/>
                    </a:lnR>
                    <a:lnT>
                      <a:noFill/>
                    </a:lnT>
                    <a:lnB>
                      <a:noFill/>
                    </a:lnB>
                  </a:tcPr>
                </a:tc>
              </a:tr>
            </a:tbl>
          </a:graphicData>
        </a:graphic>
      </p:graphicFrame>
      <p:grpSp>
        <p:nvGrpSpPr>
          <p:cNvPr id="5" name="Group 4"/>
          <p:cNvGrpSpPr/>
          <p:nvPr/>
        </p:nvGrpSpPr>
        <p:grpSpPr>
          <a:xfrm rot="19595844">
            <a:off x="-106098" y="2580523"/>
            <a:ext cx="3969932" cy="562304"/>
            <a:chOff x="1487295" y="3400100"/>
            <a:chExt cx="3969932" cy="562304"/>
          </a:xfrm>
        </p:grpSpPr>
        <p:sp>
          <p:nvSpPr>
            <p:cNvPr id="6" name="Line 6"/>
            <p:cNvSpPr>
              <a:spLocks noChangeShapeType="1"/>
            </p:cNvSpPr>
            <p:nvPr/>
          </p:nvSpPr>
          <p:spPr bwMode="auto">
            <a:xfrm>
              <a:off x="1487295" y="3962404"/>
              <a:ext cx="3969932" cy="0"/>
            </a:xfrm>
            <a:prstGeom prst="line">
              <a:avLst/>
            </a:prstGeom>
            <a:noFill/>
            <a:ln w="76200">
              <a:solidFill>
                <a:schemeClr val="tx1"/>
              </a:solidFill>
              <a:round/>
              <a:headEnd/>
              <a:tailEnd/>
            </a:ln>
          </p:spPr>
          <p:txBody>
            <a:bodyPr>
              <a:prstTxWarp prst="textNoShape">
                <a:avLst/>
              </a:prstTxWarp>
            </a:bodyPr>
            <a:lstStyle/>
            <a:p>
              <a:endParaRPr lang="en-US"/>
            </a:p>
          </p:txBody>
        </p:sp>
        <p:sp>
          <p:nvSpPr>
            <p:cNvPr id="7" name="Rectangle 6"/>
            <p:cNvSpPr>
              <a:spLocks noChangeArrowheads="1"/>
            </p:cNvSpPr>
            <p:nvPr/>
          </p:nvSpPr>
          <p:spPr bwMode="auto">
            <a:xfrm>
              <a:off x="2895600" y="3400100"/>
              <a:ext cx="1066800" cy="533400"/>
            </a:xfrm>
            <a:prstGeom prst="rect">
              <a:avLst/>
            </a:prstGeom>
            <a:solidFill>
              <a:srgbClr val="808080"/>
            </a:solidFill>
            <a:ln w="38100">
              <a:noFill/>
              <a:miter lim="800000"/>
              <a:headEnd/>
              <a:tailEnd/>
            </a:ln>
          </p:spPr>
          <p:txBody>
            <a:bodyPr wrap="none" anchor="ctr">
              <a:prstTxWarp prst="textNoShape">
                <a:avLst/>
              </a:prstTxWarp>
            </a:bodyPr>
            <a:lstStyle/>
            <a:p>
              <a:pPr algn="ctr"/>
              <a:r>
                <a:rPr lang="en-US" dirty="0" smtClean="0"/>
                <a:t>SPAM</a:t>
              </a:r>
              <a:endParaRPr lang="en-US" dirty="0"/>
            </a:p>
          </p:txBody>
        </p:sp>
      </p:grpSp>
      <p:cxnSp>
        <p:nvCxnSpPr>
          <p:cNvPr id="8" name="Straight Connector 7"/>
          <p:cNvCxnSpPr/>
          <p:nvPr/>
        </p:nvCxnSpPr>
        <p:spPr>
          <a:xfrm>
            <a:off x="376551" y="4189148"/>
            <a:ext cx="1522599" cy="100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823</TotalTime>
  <Words>2905</Words>
  <Application>Microsoft Macintosh PowerPoint</Application>
  <PresentationFormat>On-screen Show (16:10)</PresentationFormat>
  <Paragraphs>228</Paragraphs>
  <Slides>39</Slides>
  <Notes>0</Notes>
  <HiddenSlides>0</HiddenSlides>
  <MMClips>0</MMClips>
  <ScaleCrop>false</ScaleCrop>
  <HeadingPairs>
    <vt:vector size="4" baseType="variant">
      <vt:variant>
        <vt:lpstr>Design Template</vt:lpstr>
      </vt:variant>
      <vt:variant>
        <vt:i4>1</vt:i4>
      </vt:variant>
      <vt:variant>
        <vt:lpstr>Slide Titles</vt:lpstr>
      </vt:variant>
      <vt:variant>
        <vt:i4>39</vt:i4>
      </vt:variant>
    </vt:vector>
  </HeadingPairs>
  <TitlesOfParts>
    <vt:vector size="4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vector>
  </TitlesOfParts>
  <Company>Tigard-Tualatin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Teacher</dc:creator>
  <cp:lastModifiedBy>Chris Murray</cp:lastModifiedBy>
  <cp:revision>43</cp:revision>
  <dcterms:created xsi:type="dcterms:W3CDTF">2013-11-09T22:56:38Z</dcterms:created>
  <dcterms:modified xsi:type="dcterms:W3CDTF">2013-11-09T23:20:11Z</dcterms:modified>
</cp:coreProperties>
</file>