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75"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Lst>
  <p:sldSz cx="9144000" cy="5715000" type="screen16x1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Grid="0" snapToObjects="1">
      <p:cViewPr varScale="1">
        <p:scale>
          <a:sx n="111" d="100"/>
          <a:sy n="111" d="100"/>
        </p:scale>
        <p:origin x="-256" y="-96"/>
      </p:cViewPr>
      <p:guideLst>
        <p:guide orient="horz" pos="180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0B1BFFEE-3A6F-6F49-873B-D82749247E1B}" type="datetime1">
              <a:rPr lang="en-US"/>
              <a:pPr/>
              <a:t>11/8/13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3A0FA1-028D-1D42-8460-1E1B031CF1D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14F395C-EF55-9749-B80B-311ED3304759}" type="datetime1">
              <a:rPr lang="en-US"/>
              <a:pPr/>
              <a:t>11/8/13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25AA517-E436-D045-A443-247DD20E4C0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406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90500"/>
            <a:ext cx="6019800" cy="406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2E40A3E3-03EA-6F48-B421-5B235939AC38}" type="datetime1">
              <a:rPr lang="en-US"/>
              <a:pPr/>
              <a:t>11/8/13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E13334-F644-DC4A-A942-A4CCEF46F5D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DD62BF0-825D-D24B-96AD-BE7B343CA090}" type="datetime1">
              <a:rPr lang="en-US"/>
              <a:pPr/>
              <a:t>11/8/13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18DFAF-D8FC-DF41-B0E3-570A6A1ED11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F5392DE-18C6-5342-BBDB-4F3C86FD9D90}" type="datetime1">
              <a:rPr lang="en-US"/>
              <a:pPr/>
              <a:t>11/8/13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D96E340-B71A-424D-B607-F4146496906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11250"/>
            <a:ext cx="4038600" cy="3143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A8EA6777-52B5-6F49-8120-083236B532B6}" type="datetime1">
              <a:rPr lang="en-US"/>
              <a:pPr/>
              <a:t>11/8/13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C2A667D-2D95-ED48-9714-A6FF762A8D7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C5B97789-6EB2-2144-A1F9-140D9789FE5D}" type="datetime1">
              <a:rPr lang="en-US"/>
              <a:pPr/>
              <a:t>11/8/13</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16DFA089-49D8-2D4A-BBB8-5A547E488E3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FD465339-4E5D-4744-BF49-E57218540063}" type="datetime1">
              <a:rPr lang="en-US"/>
              <a:pPr/>
              <a:t>11/8/13</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AEB4CE64-733E-DE4C-82AA-3EE605B1189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75DD96F-F294-4C40-AFFE-26BA09F4D0B7}" type="datetime1">
              <a:rPr lang="en-US"/>
              <a:pPr/>
              <a:t>11/8/13</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9D4F08C9-140F-6447-943A-9D89ADC4A4B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D620BE7-C7C4-B84A-9945-FBCCEA435535}" type="datetime1">
              <a:rPr lang="en-US"/>
              <a:pPr/>
              <a:t>11/8/13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E63B370B-6EDC-2549-93AA-AC4C3E212F3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E15AB3DF-A84E-3B4E-974C-C6A145C60B4F}" type="datetime1">
              <a:rPr lang="en-US"/>
              <a:pPr/>
              <a:t>11/8/13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D9F080DF-795E-E94E-8747-B439FC9FF5B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5297488"/>
            <a:ext cx="2133600" cy="303212"/>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BFF653E4-212C-AA40-86C0-9F77D0C3A60C}" type="datetime1">
              <a:rPr lang="en-US"/>
              <a:pPr/>
              <a:t>11/8/13</a:t>
            </a:fld>
            <a:endParaRPr lang="en-US"/>
          </a:p>
        </p:txBody>
      </p:sp>
      <p:sp>
        <p:nvSpPr>
          <p:cNvPr id="5" name="Footer Placeholder 4"/>
          <p:cNvSpPr>
            <a:spLocks noGrp="1"/>
          </p:cNvSpPr>
          <p:nvPr>
            <p:ph type="ftr" sz="quarter" idx="3"/>
          </p:nvPr>
        </p:nvSpPr>
        <p:spPr>
          <a:xfrm>
            <a:off x="3124200" y="5297488"/>
            <a:ext cx="2895600" cy="303212"/>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defRPr>
            </a:lvl1pPr>
          </a:lstStyle>
          <a:p>
            <a:endParaRPr lang="en-US"/>
          </a:p>
        </p:txBody>
      </p:sp>
      <p:sp>
        <p:nvSpPr>
          <p:cNvPr id="6" name="Slide Number Placeholder 5"/>
          <p:cNvSpPr>
            <a:spLocks noGrp="1"/>
          </p:cNvSpPr>
          <p:nvPr>
            <p:ph type="sldNum" sz="quarter" idx="4"/>
          </p:nvPr>
        </p:nvSpPr>
        <p:spPr>
          <a:xfrm>
            <a:off x="6553200" y="5297488"/>
            <a:ext cx="2133600" cy="303212"/>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79EA4E2B-0640-A84C-83C4-A14484888FB3}" type="slidenum">
              <a:rPr lang="en-US"/>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fontAlgn="base">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830997"/>
          </a:xfrm>
          <a:prstGeom prst="rect">
            <a:avLst/>
          </a:prstGeom>
          <a:noFill/>
          <a:ln w="9525">
            <a:noFill/>
            <a:miter lim="800000"/>
            <a:headEnd/>
            <a:tailEnd/>
          </a:ln>
        </p:spPr>
        <p:txBody>
          <a:bodyPr>
            <a:prstTxWarp prst="textNoShape">
              <a:avLst/>
            </a:prstTxWarp>
            <a:spAutoFit/>
          </a:bodyPr>
          <a:lstStyle/>
          <a:p>
            <a:r>
              <a:rPr lang="en-US" sz="2400" dirty="0" smtClean="0"/>
              <a:t>1</a:t>
            </a:r>
            <a:r>
              <a:rPr lang="en-US" sz="2400" dirty="0" smtClean="0"/>
              <a:t>. What is the force of friction between a block of ice that weighs 930 N and the ground if</a:t>
            </a:r>
            <a:r>
              <a:rPr lang="en-US" sz="2400" dirty="0" smtClean="0"/>
              <a:t> </a:t>
            </a:r>
            <a:r>
              <a:rPr lang="en-US" sz="2400" dirty="0" err="1" smtClean="0"/>
              <a:t>μ</a:t>
            </a:r>
            <a:r>
              <a:rPr lang="en-US" sz="2400" dirty="0" smtClean="0"/>
              <a:t>= </a:t>
            </a:r>
            <a:r>
              <a:rPr lang="en-US" sz="2400" dirty="0" smtClean="0"/>
              <a:t>.12?</a:t>
            </a:r>
          </a:p>
          <a:p>
            <a:endParaRPr lang="en-US" sz="2400" dirty="0">
              <a:latin typeface="Calibri" charset="0"/>
            </a:endParaRPr>
          </a:p>
        </p:txBody>
      </p:sp>
      <p:sp>
        <p:nvSpPr>
          <p:cNvPr id="13315" name="TextBox 4"/>
          <p:cNvSpPr txBox="1">
            <a:spLocks noChangeArrowheads="1"/>
          </p:cNvSpPr>
          <p:nvPr/>
        </p:nvSpPr>
        <p:spPr bwMode="auto">
          <a:xfrm>
            <a:off x="571500" y="5011738"/>
            <a:ext cx="1223762" cy="461665"/>
          </a:xfrm>
          <a:prstGeom prst="rect">
            <a:avLst/>
          </a:prstGeom>
          <a:noFill/>
          <a:ln w="9525">
            <a:noFill/>
            <a:miter lim="800000"/>
            <a:headEnd/>
            <a:tailEnd/>
          </a:ln>
        </p:spPr>
        <p:txBody>
          <a:bodyPr wrap="none">
            <a:prstTxWarp prst="textNoShape">
              <a:avLst/>
            </a:prstTxWarp>
            <a:spAutoFit/>
          </a:bodyPr>
          <a:lstStyle/>
          <a:p>
            <a:r>
              <a:rPr lang="en-US" sz="2400" dirty="0" smtClean="0"/>
              <a:t>111.6 N</a:t>
            </a:r>
          </a:p>
          <a:p>
            <a:endParaRPr lang="en-US" sz="2400" dirty="0">
              <a:latin typeface="Calibri"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569660"/>
          </a:xfrm>
          <a:prstGeom prst="rect">
            <a:avLst/>
          </a:prstGeom>
          <a:noFill/>
          <a:ln w="9525">
            <a:noFill/>
            <a:miter lim="800000"/>
            <a:headEnd/>
            <a:tailEnd/>
          </a:ln>
        </p:spPr>
        <p:txBody>
          <a:bodyPr>
            <a:prstTxWarp prst="textNoShape">
              <a:avLst/>
            </a:prstTxWarp>
            <a:spAutoFit/>
          </a:bodyPr>
          <a:lstStyle/>
          <a:p>
            <a:r>
              <a:rPr lang="en-US" sz="2400" dirty="0" smtClean="0"/>
              <a:t>10</a:t>
            </a:r>
            <a:r>
              <a:rPr lang="en-US" sz="2400" dirty="0" smtClean="0"/>
              <a:t>. You exert a force of +24 N sideways on an object and it accelerates from 0 - 12 </a:t>
            </a:r>
            <a:r>
              <a:rPr lang="en-US" sz="2400" dirty="0" err="1" smtClean="0"/>
              <a:t>m/s</a:t>
            </a:r>
            <a:r>
              <a:rPr lang="en-US" sz="2400" dirty="0" smtClean="0"/>
              <a:t> over a distance of +5.2 </a:t>
            </a:r>
            <a:r>
              <a:rPr lang="en-US" sz="2400" dirty="0" err="1" smtClean="0"/>
              <a:t>m</a:t>
            </a:r>
            <a:r>
              <a:rPr lang="en-US" sz="2400" dirty="0" smtClean="0"/>
              <a:t>.  You know that the coefficient of friction between the object and the ground is .58, so what is its mass?</a:t>
            </a:r>
          </a:p>
          <a:p>
            <a:endParaRPr lang="en-US" sz="2400" dirty="0">
              <a:latin typeface="Calibri" charset="0"/>
            </a:endParaRPr>
          </a:p>
        </p:txBody>
      </p:sp>
      <p:sp>
        <p:nvSpPr>
          <p:cNvPr id="13315" name="TextBox 4"/>
          <p:cNvSpPr txBox="1">
            <a:spLocks noChangeArrowheads="1"/>
          </p:cNvSpPr>
          <p:nvPr/>
        </p:nvSpPr>
        <p:spPr bwMode="auto">
          <a:xfrm>
            <a:off x="571500" y="5011738"/>
            <a:ext cx="1023087" cy="461665"/>
          </a:xfrm>
          <a:prstGeom prst="rect">
            <a:avLst/>
          </a:prstGeom>
          <a:noFill/>
          <a:ln w="9525">
            <a:noFill/>
            <a:miter lim="800000"/>
            <a:headEnd/>
            <a:tailEnd/>
          </a:ln>
        </p:spPr>
        <p:txBody>
          <a:bodyPr wrap="none">
            <a:prstTxWarp prst="textNoShape">
              <a:avLst/>
            </a:prstTxWarp>
            <a:spAutoFit/>
          </a:bodyPr>
          <a:lstStyle/>
          <a:p>
            <a:r>
              <a:rPr lang="en-US" sz="2400" dirty="0" smtClean="0"/>
              <a:t>1.2 kg</a:t>
            </a:r>
          </a:p>
          <a:p>
            <a:endParaRPr lang="en-US" sz="2400" dirty="0">
              <a:latin typeface="Calibri"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569660"/>
          </a:xfrm>
          <a:prstGeom prst="rect">
            <a:avLst/>
          </a:prstGeom>
          <a:noFill/>
          <a:ln w="9525">
            <a:noFill/>
            <a:miter lim="800000"/>
            <a:headEnd/>
            <a:tailEnd/>
          </a:ln>
        </p:spPr>
        <p:txBody>
          <a:bodyPr>
            <a:prstTxWarp prst="textNoShape">
              <a:avLst/>
            </a:prstTxWarp>
            <a:spAutoFit/>
          </a:bodyPr>
          <a:lstStyle/>
          <a:p>
            <a:r>
              <a:rPr lang="en-US" sz="2400" dirty="0" smtClean="0"/>
              <a:t>11</a:t>
            </a:r>
            <a:r>
              <a:rPr lang="en-US" sz="2400" dirty="0" smtClean="0"/>
              <a:t>. A 15.0 kg block of wood with a kinetic coefficient of .370 is sliding to the right at 4.45 </a:t>
            </a:r>
            <a:r>
              <a:rPr lang="en-US" sz="2400" dirty="0" err="1" smtClean="0"/>
              <a:t>m/s</a:t>
            </a:r>
            <a:r>
              <a:rPr lang="en-US" sz="2400" dirty="0" smtClean="0"/>
              <a:t> is stopped by friction and a force of 25.0 N to the left.  What is its deceleration?  In what distance does it stop?</a:t>
            </a:r>
          </a:p>
          <a:p>
            <a:endParaRPr lang="en-US" sz="2400" dirty="0">
              <a:latin typeface="Calibri" charset="0"/>
            </a:endParaRPr>
          </a:p>
        </p:txBody>
      </p:sp>
      <p:sp>
        <p:nvSpPr>
          <p:cNvPr id="13315" name="TextBox 4"/>
          <p:cNvSpPr txBox="1">
            <a:spLocks noChangeArrowheads="1"/>
          </p:cNvSpPr>
          <p:nvPr/>
        </p:nvSpPr>
        <p:spPr bwMode="auto">
          <a:xfrm>
            <a:off x="571500" y="5011738"/>
            <a:ext cx="2818801" cy="461665"/>
          </a:xfrm>
          <a:prstGeom prst="rect">
            <a:avLst/>
          </a:prstGeom>
          <a:noFill/>
          <a:ln w="9525">
            <a:noFill/>
            <a:miter lim="800000"/>
            <a:headEnd/>
            <a:tailEnd/>
          </a:ln>
        </p:spPr>
        <p:txBody>
          <a:bodyPr wrap="none">
            <a:prstTxWarp prst="textNoShape">
              <a:avLst/>
            </a:prstTxWarp>
            <a:spAutoFit/>
          </a:bodyPr>
          <a:lstStyle/>
          <a:p>
            <a:r>
              <a:rPr lang="en-US" sz="2400" dirty="0" smtClean="0"/>
              <a:t>-5.29 </a:t>
            </a:r>
            <a:r>
              <a:rPr lang="en-US" sz="2400" dirty="0" err="1" smtClean="0"/>
              <a:t>m/s/</a:t>
            </a:r>
            <a:r>
              <a:rPr lang="en-US" sz="2400" dirty="0" err="1" smtClean="0"/>
              <a:t>s</a:t>
            </a:r>
            <a:r>
              <a:rPr lang="en-US" sz="2400" dirty="0" smtClean="0"/>
              <a:t>  1.87 </a:t>
            </a:r>
            <a:r>
              <a:rPr lang="en-US" sz="2400" dirty="0" err="1" smtClean="0"/>
              <a:t>m</a:t>
            </a:r>
            <a:endParaRPr lang="en-US" sz="2400" dirty="0" smtClean="0"/>
          </a:p>
          <a:p>
            <a:endParaRPr lang="en-US" sz="2400" dirty="0">
              <a:latin typeface="Calibri"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2308324"/>
          </a:xfrm>
          <a:prstGeom prst="rect">
            <a:avLst/>
          </a:prstGeom>
          <a:noFill/>
          <a:ln w="9525">
            <a:noFill/>
            <a:miter lim="800000"/>
            <a:headEnd/>
            <a:tailEnd/>
          </a:ln>
        </p:spPr>
        <p:txBody>
          <a:bodyPr>
            <a:prstTxWarp prst="textNoShape">
              <a:avLst/>
            </a:prstTxWarp>
            <a:spAutoFit/>
          </a:bodyPr>
          <a:lstStyle/>
          <a:p>
            <a:r>
              <a:rPr lang="en-US" sz="2400" dirty="0" smtClean="0"/>
              <a:t>12</a:t>
            </a:r>
            <a:r>
              <a:rPr lang="en-US" sz="2400" dirty="0" smtClean="0"/>
              <a:t>. The 1835 kg </a:t>
            </a:r>
            <a:r>
              <a:rPr lang="en-US" sz="2400" dirty="0" err="1" smtClean="0"/>
              <a:t>Batmobile</a:t>
            </a:r>
            <a:r>
              <a:rPr lang="en-US" sz="2400" dirty="0" smtClean="0"/>
              <a:t> needs to stop from a speed of 48.2 </a:t>
            </a:r>
            <a:r>
              <a:rPr lang="en-US" sz="2400" dirty="0" err="1" smtClean="0"/>
              <a:t>m/s</a:t>
            </a:r>
            <a:r>
              <a:rPr lang="en-US" sz="2400" dirty="0" smtClean="0"/>
              <a:t>.  Its tires have a coefficient of friction of .93 with the road, and Batman goes to full reverse thrusters on his jet engines.  What would be his acceleration if he stopped in a distance of 50.0 </a:t>
            </a:r>
            <a:r>
              <a:rPr lang="en-US" sz="2400" dirty="0" err="1" smtClean="0"/>
              <a:t>m</a:t>
            </a:r>
            <a:r>
              <a:rPr lang="en-US" sz="2400" dirty="0" smtClean="0"/>
              <a:t>?  What additional stopping force does he need to do this?  </a:t>
            </a:r>
          </a:p>
          <a:p>
            <a:endParaRPr lang="en-US" sz="2400" dirty="0">
              <a:latin typeface="Calibri" charset="0"/>
            </a:endParaRPr>
          </a:p>
        </p:txBody>
      </p:sp>
      <p:sp>
        <p:nvSpPr>
          <p:cNvPr id="13315" name="TextBox 4"/>
          <p:cNvSpPr txBox="1">
            <a:spLocks noChangeArrowheads="1"/>
          </p:cNvSpPr>
          <p:nvPr/>
        </p:nvSpPr>
        <p:spPr bwMode="auto">
          <a:xfrm>
            <a:off x="571500" y="5011738"/>
            <a:ext cx="3229520" cy="461665"/>
          </a:xfrm>
          <a:prstGeom prst="rect">
            <a:avLst/>
          </a:prstGeom>
          <a:noFill/>
          <a:ln w="9525">
            <a:noFill/>
            <a:miter lim="800000"/>
            <a:headEnd/>
            <a:tailEnd/>
          </a:ln>
        </p:spPr>
        <p:txBody>
          <a:bodyPr wrap="none">
            <a:prstTxWarp prst="textNoShape">
              <a:avLst/>
            </a:prstTxWarp>
            <a:spAutoFit/>
          </a:bodyPr>
          <a:lstStyle/>
          <a:p>
            <a:r>
              <a:rPr lang="en-US" sz="2400" dirty="0" smtClean="0"/>
              <a:t>-23.2 </a:t>
            </a:r>
            <a:r>
              <a:rPr lang="en-US" sz="2400" dirty="0" err="1" smtClean="0"/>
              <a:t>m/s/</a:t>
            </a:r>
            <a:r>
              <a:rPr lang="en-US" sz="2400" dirty="0" err="1" smtClean="0"/>
              <a:t>s</a:t>
            </a:r>
            <a:r>
              <a:rPr lang="en-US" sz="2400" dirty="0" smtClean="0"/>
              <a:t>  -</a:t>
            </a:r>
            <a:r>
              <a:rPr lang="en-US" sz="2400" dirty="0" smtClean="0"/>
              <a:t>25,900 N </a:t>
            </a:r>
          </a:p>
          <a:p>
            <a:endParaRPr lang="en-US" sz="2400" dirty="0">
              <a:latin typeface="Calibri"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2677656"/>
          </a:xfrm>
          <a:prstGeom prst="rect">
            <a:avLst/>
          </a:prstGeom>
          <a:noFill/>
          <a:ln w="9525">
            <a:noFill/>
            <a:miter lim="800000"/>
            <a:headEnd/>
            <a:tailEnd/>
          </a:ln>
        </p:spPr>
        <p:txBody>
          <a:bodyPr>
            <a:prstTxWarp prst="textNoShape">
              <a:avLst/>
            </a:prstTxWarp>
            <a:spAutoFit/>
          </a:bodyPr>
          <a:lstStyle/>
          <a:p>
            <a:r>
              <a:rPr lang="en-US" sz="2400" dirty="0" smtClean="0"/>
              <a:t>13</a:t>
            </a:r>
            <a:r>
              <a:rPr lang="en-US" sz="2400" dirty="0" smtClean="0"/>
              <a:t>. An 89,320 kg airplane landing at 83.5 </a:t>
            </a:r>
            <a:r>
              <a:rPr lang="en-US" sz="2400" dirty="0" err="1" smtClean="0"/>
              <a:t>m/s</a:t>
            </a:r>
            <a:r>
              <a:rPr lang="en-US" sz="2400" dirty="0" smtClean="0"/>
              <a:t> must stop in a distance of 415 </a:t>
            </a:r>
            <a:r>
              <a:rPr lang="en-US" sz="2400" dirty="0" err="1" smtClean="0"/>
              <a:t>m</a:t>
            </a:r>
            <a:r>
              <a:rPr lang="en-US" sz="2400" dirty="0" smtClean="0"/>
              <a:t>.  The engines can generate 313 </a:t>
            </a:r>
            <a:r>
              <a:rPr lang="en-US" sz="2400" dirty="0" err="1" smtClean="0"/>
              <a:t>kN</a:t>
            </a:r>
            <a:r>
              <a:rPr lang="en-US" sz="2400" dirty="0" smtClean="0"/>
              <a:t> of reverse thrust.  What must be the deceleration of the airplane?  What additional force of friction from the tires does the plane need to stop?  What is the minimum coefficient of friction that must exist between the tires of the plane and the runway?</a:t>
            </a:r>
          </a:p>
          <a:p>
            <a:endParaRPr lang="en-US" sz="2400" dirty="0">
              <a:latin typeface="Calibri" charset="0"/>
            </a:endParaRPr>
          </a:p>
        </p:txBody>
      </p:sp>
      <p:sp>
        <p:nvSpPr>
          <p:cNvPr id="13315" name="TextBox 4"/>
          <p:cNvSpPr txBox="1">
            <a:spLocks noChangeArrowheads="1"/>
          </p:cNvSpPr>
          <p:nvPr/>
        </p:nvSpPr>
        <p:spPr bwMode="auto">
          <a:xfrm>
            <a:off x="571500" y="5011738"/>
            <a:ext cx="3811109" cy="461665"/>
          </a:xfrm>
          <a:prstGeom prst="rect">
            <a:avLst/>
          </a:prstGeom>
          <a:noFill/>
          <a:ln w="9525">
            <a:noFill/>
            <a:miter lim="800000"/>
            <a:headEnd/>
            <a:tailEnd/>
          </a:ln>
        </p:spPr>
        <p:txBody>
          <a:bodyPr wrap="none">
            <a:prstTxWarp prst="textNoShape">
              <a:avLst/>
            </a:prstTxWarp>
            <a:spAutoFit/>
          </a:bodyPr>
          <a:lstStyle/>
          <a:p>
            <a:r>
              <a:rPr lang="en-US" sz="2400" dirty="0" smtClean="0"/>
              <a:t>-8.40 </a:t>
            </a:r>
            <a:r>
              <a:rPr lang="en-US" sz="2400" dirty="0" err="1" smtClean="0"/>
              <a:t>m/s/</a:t>
            </a:r>
            <a:r>
              <a:rPr lang="en-US" sz="2400" dirty="0" err="1" smtClean="0"/>
              <a:t>s</a:t>
            </a:r>
            <a:r>
              <a:rPr lang="en-US" sz="2400" dirty="0" smtClean="0"/>
              <a:t>  -</a:t>
            </a:r>
            <a:r>
              <a:rPr lang="en-US" sz="2400" dirty="0" smtClean="0"/>
              <a:t>437 </a:t>
            </a:r>
            <a:r>
              <a:rPr lang="en-US" sz="2400" dirty="0" err="1" smtClean="0"/>
              <a:t>kN</a:t>
            </a:r>
            <a:r>
              <a:rPr lang="en-US" sz="2400" dirty="0" smtClean="0"/>
              <a:t>   .</a:t>
            </a:r>
            <a:r>
              <a:rPr lang="en-US" sz="2400" dirty="0" smtClean="0"/>
              <a:t>500</a:t>
            </a:r>
          </a:p>
          <a:p>
            <a:endParaRPr lang="en-US" sz="2400" dirty="0">
              <a:latin typeface="Calibri"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631216"/>
          </a:xfrm>
          <a:prstGeom prst="rect">
            <a:avLst/>
          </a:prstGeom>
          <a:noFill/>
          <a:ln w="9525">
            <a:noFill/>
            <a:miter lim="800000"/>
            <a:headEnd/>
            <a:tailEnd/>
          </a:ln>
        </p:spPr>
        <p:txBody>
          <a:bodyPr>
            <a:prstTxWarp prst="textNoShape">
              <a:avLst/>
            </a:prstTxWarp>
            <a:spAutoFit/>
          </a:bodyPr>
          <a:lstStyle/>
          <a:p>
            <a:r>
              <a:rPr lang="en-US" sz="2000" dirty="0" smtClean="0"/>
              <a:t>14</a:t>
            </a:r>
            <a:r>
              <a:rPr lang="en-US" sz="2000" dirty="0" smtClean="0"/>
              <a:t>. An 18.5 kg block of orthoclase </a:t>
            </a:r>
            <a:r>
              <a:rPr lang="en-US" sz="2000" dirty="0" err="1" smtClean="0"/>
              <a:t>chondritic</a:t>
            </a:r>
            <a:r>
              <a:rPr lang="en-US" sz="2000" dirty="0" smtClean="0"/>
              <a:t> basalt has a coefficient of .350 between it and the floor.  It is sliding to the right at 6.72 </a:t>
            </a:r>
            <a:r>
              <a:rPr lang="en-US" sz="2000" dirty="0" err="1" smtClean="0"/>
              <a:t>m/s</a:t>
            </a:r>
            <a:r>
              <a:rPr lang="en-US" sz="2000" dirty="0" smtClean="0"/>
              <a:t> and stops in a distance of 3.93 </a:t>
            </a:r>
            <a:r>
              <a:rPr lang="en-US" sz="2000" dirty="0" err="1" smtClean="0"/>
              <a:t>m</a:t>
            </a:r>
            <a:r>
              <a:rPr lang="en-US" sz="2000" dirty="0" smtClean="0"/>
              <a:t> under the influence of friction, and another force.  What is its deceleration?  What is the magnitude and direction of this other force?</a:t>
            </a:r>
          </a:p>
          <a:p>
            <a:endParaRPr lang="en-US" sz="2000" dirty="0">
              <a:latin typeface="Calibri" charset="0"/>
            </a:endParaRPr>
          </a:p>
        </p:txBody>
      </p:sp>
      <p:sp>
        <p:nvSpPr>
          <p:cNvPr id="13315" name="TextBox 4"/>
          <p:cNvSpPr txBox="1">
            <a:spLocks noChangeArrowheads="1"/>
          </p:cNvSpPr>
          <p:nvPr/>
        </p:nvSpPr>
        <p:spPr bwMode="auto">
          <a:xfrm>
            <a:off x="571500" y="5011738"/>
            <a:ext cx="3588242" cy="461665"/>
          </a:xfrm>
          <a:prstGeom prst="rect">
            <a:avLst/>
          </a:prstGeom>
          <a:noFill/>
          <a:ln w="9525">
            <a:noFill/>
            <a:miter lim="800000"/>
            <a:headEnd/>
            <a:tailEnd/>
          </a:ln>
        </p:spPr>
        <p:txBody>
          <a:bodyPr wrap="none">
            <a:prstTxWarp prst="textNoShape">
              <a:avLst/>
            </a:prstTxWarp>
            <a:spAutoFit/>
          </a:bodyPr>
          <a:lstStyle/>
          <a:p>
            <a:r>
              <a:rPr lang="en-US" sz="2400" dirty="0" smtClean="0"/>
              <a:t>-5.75 </a:t>
            </a:r>
            <a:r>
              <a:rPr lang="en-US" sz="2400" dirty="0" err="1" smtClean="0"/>
              <a:t>m/s/</a:t>
            </a:r>
            <a:r>
              <a:rPr lang="en-US" sz="2400" dirty="0" err="1" smtClean="0"/>
              <a:t>s</a:t>
            </a:r>
            <a:r>
              <a:rPr lang="en-US" sz="2400" dirty="0" smtClean="0"/>
              <a:t>  -</a:t>
            </a:r>
            <a:r>
              <a:rPr lang="en-US" sz="2400" dirty="0" smtClean="0"/>
              <a:t>42.8 N (left</a:t>
            </a:r>
            <a:r>
              <a:rPr lang="en-US" sz="2400" dirty="0" smtClean="0"/>
              <a:t>)</a:t>
            </a:r>
            <a:r>
              <a:rPr lang="en-US" sz="2400" dirty="0" smtClean="0">
                <a:latin typeface="Calibri" charset="0"/>
              </a:rPr>
              <a:t>  </a:t>
            </a: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938992"/>
          </a:xfrm>
          <a:prstGeom prst="rect">
            <a:avLst/>
          </a:prstGeom>
          <a:noFill/>
          <a:ln w="9525">
            <a:noFill/>
            <a:miter lim="800000"/>
            <a:headEnd/>
            <a:tailEnd/>
          </a:ln>
        </p:spPr>
        <p:txBody>
          <a:bodyPr>
            <a:prstTxWarp prst="textNoShape">
              <a:avLst/>
            </a:prstTxWarp>
            <a:spAutoFit/>
          </a:bodyPr>
          <a:lstStyle/>
          <a:p>
            <a:r>
              <a:rPr lang="en-US" sz="2000" dirty="0" smtClean="0"/>
              <a:t>15</a:t>
            </a:r>
            <a:r>
              <a:rPr lang="en-US" sz="2000" dirty="0" smtClean="0"/>
              <a:t>.  An 8.12 kg block of wood is moving to the right with at 4.5 </a:t>
            </a:r>
            <a:r>
              <a:rPr lang="en-US" sz="2000" dirty="0" err="1" smtClean="0"/>
              <a:t>m/s</a:t>
            </a:r>
            <a:r>
              <a:rPr lang="en-US" sz="2000" dirty="0" smtClean="0"/>
              <a:t>.  There is a coefficient of kinetic friction of .21 between the wood and the floor.  If no other force acts along the ground, in what distance will the block stop?  If the block stops sliding in 3.15 </a:t>
            </a:r>
            <a:r>
              <a:rPr lang="en-US" sz="2000" dirty="0" err="1" smtClean="0"/>
              <a:t>m</a:t>
            </a:r>
            <a:r>
              <a:rPr lang="en-US" sz="2000" dirty="0" smtClean="0"/>
              <a:t>.  What is the acceleration of the block?  What other force besides friction must be applied to the block? </a:t>
            </a:r>
          </a:p>
          <a:p>
            <a:endParaRPr lang="en-US" sz="2000" dirty="0">
              <a:latin typeface="Calibri" charset="0"/>
            </a:endParaRPr>
          </a:p>
        </p:txBody>
      </p:sp>
      <p:sp>
        <p:nvSpPr>
          <p:cNvPr id="13315" name="TextBox 4"/>
          <p:cNvSpPr txBox="1">
            <a:spLocks noChangeArrowheads="1"/>
          </p:cNvSpPr>
          <p:nvPr/>
        </p:nvSpPr>
        <p:spPr bwMode="auto">
          <a:xfrm>
            <a:off x="571500" y="5011738"/>
            <a:ext cx="5042216" cy="461665"/>
          </a:xfrm>
          <a:prstGeom prst="rect">
            <a:avLst/>
          </a:prstGeom>
          <a:noFill/>
          <a:ln w="9525">
            <a:noFill/>
            <a:miter lim="800000"/>
            <a:headEnd/>
            <a:tailEnd/>
          </a:ln>
        </p:spPr>
        <p:txBody>
          <a:bodyPr wrap="none">
            <a:prstTxWarp prst="textNoShape">
              <a:avLst/>
            </a:prstTxWarp>
            <a:spAutoFit/>
          </a:bodyPr>
          <a:lstStyle/>
          <a:p>
            <a:r>
              <a:rPr lang="en-US" sz="2400" dirty="0" smtClean="0"/>
              <a:t>4.9 </a:t>
            </a:r>
            <a:r>
              <a:rPr lang="en-US" sz="2400" dirty="0" err="1" smtClean="0"/>
              <a:t>m</a:t>
            </a:r>
            <a:r>
              <a:rPr lang="en-US" sz="2400" dirty="0" smtClean="0"/>
              <a:t>  -</a:t>
            </a:r>
            <a:r>
              <a:rPr lang="en-US" sz="2400" dirty="0" smtClean="0"/>
              <a:t>3.2 </a:t>
            </a:r>
            <a:r>
              <a:rPr lang="en-US" sz="2400" dirty="0" err="1" smtClean="0"/>
              <a:t>m/s/</a:t>
            </a:r>
            <a:r>
              <a:rPr lang="en-US" sz="2400" dirty="0" err="1" smtClean="0"/>
              <a:t>s</a:t>
            </a:r>
            <a:r>
              <a:rPr lang="en-US" sz="2400" dirty="0" smtClean="0"/>
              <a:t>  -</a:t>
            </a:r>
            <a:r>
              <a:rPr lang="en-US" sz="2400" dirty="0" smtClean="0"/>
              <a:t>9.4 N (to the left)</a:t>
            </a:r>
          </a:p>
          <a:p>
            <a:endParaRPr lang="en-US" sz="2400" dirty="0">
              <a:latin typeface="Calibri"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569660"/>
          </a:xfrm>
          <a:prstGeom prst="rect">
            <a:avLst/>
          </a:prstGeom>
          <a:noFill/>
          <a:ln w="9525">
            <a:noFill/>
            <a:miter lim="800000"/>
            <a:headEnd/>
            <a:tailEnd/>
          </a:ln>
        </p:spPr>
        <p:txBody>
          <a:bodyPr>
            <a:prstTxWarp prst="textNoShape">
              <a:avLst/>
            </a:prstTxWarp>
            <a:spAutoFit/>
          </a:bodyPr>
          <a:lstStyle/>
          <a:p>
            <a:r>
              <a:rPr lang="en-US" sz="2400" dirty="0" smtClean="0"/>
              <a:t>16</a:t>
            </a:r>
            <a:r>
              <a:rPr lang="en-US" sz="2400" dirty="0" smtClean="0"/>
              <a:t>. Kate exerts a force to the right on a 24.5 kg box that accelerates at 2.31 </a:t>
            </a:r>
            <a:r>
              <a:rPr lang="en-US" sz="2400" dirty="0" err="1" smtClean="0"/>
              <a:t>m/s/s</a:t>
            </a:r>
            <a:r>
              <a:rPr lang="en-US" sz="2400" dirty="0" smtClean="0"/>
              <a:t> in the direction he pushes.  What force is she pushing with if the coefficient of kinetic friction is 0.32 between the box and the floor? </a:t>
            </a:r>
          </a:p>
          <a:p>
            <a:endParaRPr lang="en-US" sz="2400" dirty="0">
              <a:latin typeface="Calibri" charset="0"/>
            </a:endParaRPr>
          </a:p>
        </p:txBody>
      </p:sp>
      <p:sp>
        <p:nvSpPr>
          <p:cNvPr id="13315" name="TextBox 4"/>
          <p:cNvSpPr txBox="1">
            <a:spLocks noChangeArrowheads="1"/>
          </p:cNvSpPr>
          <p:nvPr/>
        </p:nvSpPr>
        <p:spPr bwMode="auto">
          <a:xfrm>
            <a:off x="571500" y="5011738"/>
            <a:ext cx="1005954" cy="461665"/>
          </a:xfrm>
          <a:prstGeom prst="rect">
            <a:avLst/>
          </a:prstGeom>
          <a:noFill/>
          <a:ln w="9525">
            <a:noFill/>
            <a:miter lim="800000"/>
            <a:headEnd/>
            <a:tailEnd/>
          </a:ln>
        </p:spPr>
        <p:txBody>
          <a:bodyPr wrap="none">
            <a:prstTxWarp prst="textNoShape">
              <a:avLst/>
            </a:prstTxWarp>
            <a:spAutoFit/>
          </a:bodyPr>
          <a:lstStyle/>
          <a:p>
            <a:r>
              <a:rPr lang="en-US" sz="2400" dirty="0" smtClean="0"/>
              <a:t>134 N</a:t>
            </a:r>
            <a:endParaRPr lang="en-US" sz="2400" dirty="0" smtClean="0"/>
          </a:p>
          <a:p>
            <a:endParaRPr 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938992"/>
          </a:xfrm>
          <a:prstGeom prst="rect">
            <a:avLst/>
          </a:prstGeom>
          <a:noFill/>
          <a:ln w="9525">
            <a:noFill/>
            <a:miter lim="800000"/>
            <a:headEnd/>
            <a:tailEnd/>
          </a:ln>
        </p:spPr>
        <p:txBody>
          <a:bodyPr>
            <a:prstTxWarp prst="textNoShape">
              <a:avLst/>
            </a:prstTxWarp>
            <a:spAutoFit/>
          </a:bodyPr>
          <a:lstStyle/>
          <a:p>
            <a:r>
              <a:rPr lang="en-US" sz="2400" dirty="0" smtClean="0"/>
              <a:t>17</a:t>
            </a:r>
            <a:r>
              <a:rPr lang="en-US" sz="2400" dirty="0" smtClean="0"/>
              <a:t>. Ferdinand exerts a force of 283 N to the right on a 27.3 kg box where there is a coefficient of kinetic friction of 0.48 between the box and the floor.  What is the acceleration of the box assuming it is already sliding to the right?  </a:t>
            </a:r>
          </a:p>
          <a:p>
            <a:endParaRPr lang="en-US" sz="2400" dirty="0">
              <a:latin typeface="Calibri" charset="0"/>
            </a:endParaRPr>
          </a:p>
        </p:txBody>
      </p:sp>
      <p:sp>
        <p:nvSpPr>
          <p:cNvPr id="13315" name="TextBox 4"/>
          <p:cNvSpPr txBox="1">
            <a:spLocks noChangeArrowheads="1"/>
          </p:cNvSpPr>
          <p:nvPr/>
        </p:nvSpPr>
        <p:spPr bwMode="auto">
          <a:xfrm>
            <a:off x="571500" y="5011738"/>
            <a:ext cx="1604375" cy="461665"/>
          </a:xfrm>
          <a:prstGeom prst="rect">
            <a:avLst/>
          </a:prstGeom>
          <a:noFill/>
          <a:ln w="9525">
            <a:noFill/>
            <a:miter lim="800000"/>
            <a:headEnd/>
            <a:tailEnd/>
          </a:ln>
        </p:spPr>
        <p:txBody>
          <a:bodyPr wrap="none">
            <a:prstTxWarp prst="textNoShape">
              <a:avLst/>
            </a:prstTxWarp>
            <a:spAutoFit/>
          </a:bodyPr>
          <a:lstStyle/>
          <a:p>
            <a:r>
              <a:rPr lang="en-US" sz="2400" dirty="0" smtClean="0"/>
              <a:t>5.66 </a:t>
            </a:r>
            <a:r>
              <a:rPr lang="en-US" sz="2400" dirty="0" err="1" smtClean="0"/>
              <a:t>m/s/s</a:t>
            </a:r>
            <a:endParaRPr lang="en-US" sz="2400" dirty="0" smtClean="0"/>
          </a:p>
          <a:p>
            <a:endParaRPr lang="en-US"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569660"/>
          </a:xfrm>
          <a:prstGeom prst="rect">
            <a:avLst/>
          </a:prstGeom>
          <a:noFill/>
          <a:ln w="9525">
            <a:noFill/>
            <a:miter lim="800000"/>
            <a:headEnd/>
            <a:tailEnd/>
          </a:ln>
        </p:spPr>
        <p:txBody>
          <a:bodyPr>
            <a:prstTxWarp prst="textNoShape">
              <a:avLst/>
            </a:prstTxWarp>
            <a:spAutoFit/>
          </a:bodyPr>
          <a:lstStyle/>
          <a:p>
            <a:r>
              <a:rPr lang="en-US" sz="2400" dirty="0" smtClean="0"/>
              <a:t>18</a:t>
            </a:r>
            <a:r>
              <a:rPr lang="en-US" sz="2400" dirty="0" smtClean="0"/>
              <a:t>. James pushes a box with a mass of 45 kg along the floor.  He exerts a force of 258 N to the right and the box accelerates at 2.1 </a:t>
            </a:r>
            <a:r>
              <a:rPr lang="en-US" sz="2400" dirty="0" err="1" smtClean="0"/>
              <a:t>m/s/s</a:t>
            </a:r>
            <a:r>
              <a:rPr lang="en-US" sz="2400" dirty="0" smtClean="0"/>
              <a:t> to the right.  What must be the coefficient of friction between the box and the floor?</a:t>
            </a:r>
          </a:p>
          <a:p>
            <a:endParaRPr lang="en-US" sz="2400" dirty="0">
              <a:latin typeface="Calibri" charset="0"/>
            </a:endParaRPr>
          </a:p>
        </p:txBody>
      </p:sp>
      <p:sp>
        <p:nvSpPr>
          <p:cNvPr id="13315" name="TextBox 4"/>
          <p:cNvSpPr txBox="1">
            <a:spLocks noChangeArrowheads="1"/>
          </p:cNvSpPr>
          <p:nvPr/>
        </p:nvSpPr>
        <p:spPr bwMode="auto">
          <a:xfrm>
            <a:off x="571500" y="5011738"/>
            <a:ext cx="783688" cy="461665"/>
          </a:xfrm>
          <a:prstGeom prst="rect">
            <a:avLst/>
          </a:prstGeom>
          <a:noFill/>
          <a:ln w="9525">
            <a:noFill/>
            <a:miter lim="800000"/>
            <a:headEnd/>
            <a:tailEnd/>
          </a:ln>
        </p:spPr>
        <p:txBody>
          <a:bodyPr wrap="none">
            <a:prstTxWarp prst="textNoShape">
              <a:avLst/>
            </a:prstTxWarp>
            <a:spAutoFit/>
          </a:bodyPr>
          <a:lstStyle/>
          <a:p>
            <a:r>
              <a:rPr lang="en-US" sz="2400" dirty="0" smtClean="0"/>
              <a:t>0.37</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569660"/>
          </a:xfrm>
          <a:prstGeom prst="rect">
            <a:avLst/>
          </a:prstGeom>
          <a:noFill/>
          <a:ln w="9525">
            <a:noFill/>
            <a:miter lim="800000"/>
            <a:headEnd/>
            <a:tailEnd/>
          </a:ln>
        </p:spPr>
        <p:txBody>
          <a:bodyPr>
            <a:prstTxWarp prst="textNoShape">
              <a:avLst/>
            </a:prstTxWarp>
            <a:spAutoFit/>
          </a:bodyPr>
          <a:lstStyle/>
          <a:p>
            <a:r>
              <a:rPr lang="en-US" sz="2400" dirty="0" smtClean="0"/>
              <a:t>19</a:t>
            </a:r>
            <a:r>
              <a:rPr lang="en-US" sz="2400" dirty="0" smtClean="0"/>
              <a:t>. Kelsey pushes a box with a mass of 35 kg along the floor.  She exerts a force of 213 N to the right and the box accelerates at 2.4 </a:t>
            </a:r>
            <a:r>
              <a:rPr lang="en-US" sz="2400" dirty="0" err="1" smtClean="0"/>
              <a:t>m/s/s</a:t>
            </a:r>
            <a:r>
              <a:rPr lang="en-US" sz="2400" dirty="0" smtClean="0"/>
              <a:t> to the right.  What must be the coefficient of friction between the box and the floor? </a:t>
            </a:r>
          </a:p>
          <a:p>
            <a:endParaRPr lang="en-US" sz="2400" dirty="0">
              <a:latin typeface="Calibri" charset="0"/>
            </a:endParaRPr>
          </a:p>
        </p:txBody>
      </p:sp>
      <p:sp>
        <p:nvSpPr>
          <p:cNvPr id="13315" name="TextBox 4"/>
          <p:cNvSpPr txBox="1">
            <a:spLocks noChangeArrowheads="1"/>
          </p:cNvSpPr>
          <p:nvPr/>
        </p:nvSpPr>
        <p:spPr bwMode="auto">
          <a:xfrm>
            <a:off x="571500" y="5011738"/>
            <a:ext cx="783688" cy="461665"/>
          </a:xfrm>
          <a:prstGeom prst="rect">
            <a:avLst/>
          </a:prstGeom>
          <a:noFill/>
          <a:ln w="9525">
            <a:noFill/>
            <a:miter lim="800000"/>
            <a:headEnd/>
            <a:tailEnd/>
          </a:ln>
        </p:spPr>
        <p:txBody>
          <a:bodyPr wrap="none">
            <a:prstTxWarp prst="textNoShape">
              <a:avLst/>
            </a:prstTxWarp>
            <a:spAutoFit/>
          </a:bodyPr>
          <a:lstStyle/>
          <a:p>
            <a:r>
              <a:rPr lang="en-US" sz="2400" dirty="0" smtClean="0"/>
              <a:t>0.38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830997"/>
          </a:xfrm>
          <a:prstGeom prst="rect">
            <a:avLst/>
          </a:prstGeom>
          <a:noFill/>
          <a:ln w="9525">
            <a:noFill/>
            <a:miter lim="800000"/>
            <a:headEnd/>
            <a:tailEnd/>
          </a:ln>
        </p:spPr>
        <p:txBody>
          <a:bodyPr>
            <a:prstTxWarp prst="textNoShape">
              <a:avLst/>
            </a:prstTxWarp>
            <a:spAutoFit/>
          </a:bodyPr>
          <a:lstStyle/>
          <a:p>
            <a:r>
              <a:rPr lang="en-US" sz="2400" dirty="0" smtClean="0"/>
              <a:t>2</a:t>
            </a:r>
            <a:r>
              <a:rPr lang="en-US" sz="2400" dirty="0" smtClean="0"/>
              <a:t>. What is the coefficient of static friction if it takes 34 N of force to move a box that weighs 67 N?</a:t>
            </a:r>
          </a:p>
          <a:p>
            <a:endParaRPr lang="en-US" sz="2400" dirty="0">
              <a:latin typeface="Calibri" charset="0"/>
            </a:endParaRPr>
          </a:p>
        </p:txBody>
      </p:sp>
      <p:sp>
        <p:nvSpPr>
          <p:cNvPr id="13315" name="TextBox 4"/>
          <p:cNvSpPr txBox="1">
            <a:spLocks noChangeArrowheads="1"/>
          </p:cNvSpPr>
          <p:nvPr/>
        </p:nvSpPr>
        <p:spPr bwMode="auto">
          <a:xfrm>
            <a:off x="571500" y="5011738"/>
            <a:ext cx="612517" cy="461665"/>
          </a:xfrm>
          <a:prstGeom prst="rect">
            <a:avLst/>
          </a:prstGeom>
          <a:noFill/>
          <a:ln w="9525">
            <a:noFill/>
            <a:miter lim="800000"/>
            <a:headEnd/>
            <a:tailEnd/>
          </a:ln>
        </p:spPr>
        <p:txBody>
          <a:bodyPr wrap="none">
            <a:prstTxWarp prst="textNoShape">
              <a:avLst/>
            </a:prstTxWarp>
            <a:spAutoFit/>
          </a:bodyPr>
          <a:lstStyle/>
          <a:p>
            <a:r>
              <a:rPr lang="en-US" sz="2400" dirty="0" smtClean="0"/>
              <a:t>.51</a:t>
            </a:r>
          </a:p>
          <a:p>
            <a:endParaRPr lang="en-US" sz="2400" dirty="0">
              <a:latin typeface="Calibri"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569660"/>
          </a:xfrm>
          <a:prstGeom prst="rect">
            <a:avLst/>
          </a:prstGeom>
          <a:noFill/>
          <a:ln w="9525">
            <a:noFill/>
            <a:miter lim="800000"/>
            <a:headEnd/>
            <a:tailEnd/>
          </a:ln>
        </p:spPr>
        <p:txBody>
          <a:bodyPr>
            <a:prstTxWarp prst="textNoShape">
              <a:avLst/>
            </a:prstTxWarp>
            <a:spAutoFit/>
          </a:bodyPr>
          <a:lstStyle/>
          <a:p>
            <a:r>
              <a:rPr lang="en-US" sz="2400" dirty="0" smtClean="0"/>
              <a:t>20</a:t>
            </a:r>
            <a:r>
              <a:rPr lang="en-US" sz="2400" dirty="0" smtClean="0"/>
              <a:t>. What is the acceleration if you exert 27 N of force to the right on a 4.0 kg object on a level surface where the coefficient of kinetic friction is 0.13?  (Assume it is already sliding to the right)</a:t>
            </a:r>
          </a:p>
          <a:p>
            <a:endParaRPr lang="en-US" sz="2400" dirty="0">
              <a:latin typeface="Calibri" charset="0"/>
            </a:endParaRPr>
          </a:p>
        </p:txBody>
      </p:sp>
      <p:sp>
        <p:nvSpPr>
          <p:cNvPr id="13315" name="TextBox 4"/>
          <p:cNvSpPr txBox="1">
            <a:spLocks noChangeArrowheads="1"/>
          </p:cNvSpPr>
          <p:nvPr/>
        </p:nvSpPr>
        <p:spPr bwMode="auto">
          <a:xfrm>
            <a:off x="571500" y="5011738"/>
            <a:ext cx="1433205" cy="461665"/>
          </a:xfrm>
          <a:prstGeom prst="rect">
            <a:avLst/>
          </a:prstGeom>
          <a:noFill/>
          <a:ln w="9525">
            <a:noFill/>
            <a:miter lim="800000"/>
            <a:headEnd/>
            <a:tailEnd/>
          </a:ln>
        </p:spPr>
        <p:txBody>
          <a:bodyPr wrap="none">
            <a:prstTxWarp prst="textNoShape">
              <a:avLst/>
            </a:prstTxWarp>
            <a:spAutoFit/>
          </a:bodyPr>
          <a:lstStyle/>
          <a:p>
            <a:r>
              <a:rPr lang="en-US" sz="2400" dirty="0" smtClean="0"/>
              <a:t>5.5 </a:t>
            </a:r>
            <a:r>
              <a:rPr lang="en-US" sz="2400" dirty="0" err="1" smtClean="0"/>
              <a:t>m/s/</a:t>
            </a:r>
            <a:r>
              <a:rPr lang="en-US" sz="2400" dirty="0" err="1" smtClean="0"/>
              <a:t>s</a:t>
            </a:r>
            <a:endParaRPr lang="en-US"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830997"/>
          </a:xfrm>
          <a:prstGeom prst="rect">
            <a:avLst/>
          </a:prstGeom>
          <a:noFill/>
          <a:ln w="9525">
            <a:noFill/>
            <a:miter lim="800000"/>
            <a:headEnd/>
            <a:tailEnd/>
          </a:ln>
        </p:spPr>
        <p:txBody>
          <a:bodyPr>
            <a:prstTxWarp prst="textNoShape">
              <a:avLst/>
            </a:prstTxWarp>
            <a:spAutoFit/>
          </a:bodyPr>
          <a:lstStyle/>
          <a:p>
            <a:r>
              <a:rPr lang="en-US" sz="2400" dirty="0" smtClean="0"/>
              <a:t>3</a:t>
            </a:r>
            <a:r>
              <a:rPr lang="en-US" sz="2400" dirty="0" smtClean="0"/>
              <a:t>. A box takes 350 N to start moving when the coefficient of static friction is .35.  What is the weight of the box?</a:t>
            </a:r>
          </a:p>
          <a:p>
            <a:endParaRPr lang="en-US" sz="2400" dirty="0">
              <a:latin typeface="Calibri" charset="0"/>
            </a:endParaRPr>
          </a:p>
        </p:txBody>
      </p:sp>
      <p:sp>
        <p:nvSpPr>
          <p:cNvPr id="13315" name="TextBox 4"/>
          <p:cNvSpPr txBox="1">
            <a:spLocks noChangeArrowheads="1"/>
          </p:cNvSpPr>
          <p:nvPr/>
        </p:nvSpPr>
        <p:spPr bwMode="auto">
          <a:xfrm>
            <a:off x="571500" y="5011738"/>
            <a:ext cx="1223762" cy="461665"/>
          </a:xfrm>
          <a:prstGeom prst="rect">
            <a:avLst/>
          </a:prstGeom>
          <a:noFill/>
          <a:ln w="9525">
            <a:noFill/>
            <a:miter lim="800000"/>
            <a:headEnd/>
            <a:tailEnd/>
          </a:ln>
        </p:spPr>
        <p:txBody>
          <a:bodyPr wrap="none">
            <a:prstTxWarp prst="textNoShape">
              <a:avLst/>
            </a:prstTxWarp>
            <a:spAutoFit/>
          </a:bodyPr>
          <a:lstStyle/>
          <a:p>
            <a:r>
              <a:rPr lang="en-US" sz="2400" dirty="0" smtClean="0"/>
              <a:t>1000 N</a:t>
            </a:r>
          </a:p>
          <a:p>
            <a:endParaRPr lang="en-US" sz="2400" dirty="0">
              <a:latin typeface="Calibri"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938992"/>
          </a:xfrm>
          <a:prstGeom prst="rect">
            <a:avLst/>
          </a:prstGeom>
          <a:noFill/>
          <a:ln w="9525">
            <a:noFill/>
            <a:miter lim="800000"/>
            <a:headEnd/>
            <a:tailEnd/>
          </a:ln>
        </p:spPr>
        <p:txBody>
          <a:bodyPr>
            <a:prstTxWarp prst="textNoShape">
              <a:avLst/>
            </a:prstTxWarp>
            <a:spAutoFit/>
          </a:bodyPr>
          <a:lstStyle/>
          <a:p>
            <a:r>
              <a:rPr lang="en-US" sz="2400" dirty="0" smtClean="0"/>
              <a:t>4</a:t>
            </a:r>
            <a:r>
              <a:rPr lang="en-US" sz="2400" dirty="0" smtClean="0"/>
              <a:t>. A car has a mass of 1020 Kg and has a coefficient of friction between the ground and its tires of .85.  What force of friction can it exert on the ground?  What is the maximum acceleration of this car?  In what minimum distance could it stop from 27 </a:t>
            </a:r>
            <a:r>
              <a:rPr lang="en-US" sz="2400" dirty="0" err="1" smtClean="0"/>
              <a:t>m/s</a:t>
            </a:r>
            <a:r>
              <a:rPr lang="en-US" sz="2400" dirty="0" smtClean="0"/>
              <a:t>?</a:t>
            </a:r>
          </a:p>
          <a:p>
            <a:endParaRPr lang="en-US" sz="2400" dirty="0">
              <a:latin typeface="Calibri" charset="0"/>
            </a:endParaRPr>
          </a:p>
        </p:txBody>
      </p:sp>
      <p:sp>
        <p:nvSpPr>
          <p:cNvPr id="13315" name="TextBox 4"/>
          <p:cNvSpPr txBox="1">
            <a:spLocks noChangeArrowheads="1"/>
          </p:cNvSpPr>
          <p:nvPr/>
        </p:nvSpPr>
        <p:spPr bwMode="auto">
          <a:xfrm>
            <a:off x="571500" y="5011738"/>
            <a:ext cx="3879638" cy="461665"/>
          </a:xfrm>
          <a:prstGeom prst="rect">
            <a:avLst/>
          </a:prstGeom>
          <a:noFill/>
          <a:ln w="9525">
            <a:noFill/>
            <a:miter lim="800000"/>
            <a:headEnd/>
            <a:tailEnd/>
          </a:ln>
        </p:spPr>
        <p:txBody>
          <a:bodyPr wrap="none">
            <a:prstTxWarp prst="textNoShape">
              <a:avLst/>
            </a:prstTxWarp>
            <a:spAutoFit/>
          </a:bodyPr>
          <a:lstStyle/>
          <a:p>
            <a:r>
              <a:rPr lang="en-US" sz="2400" dirty="0" smtClean="0"/>
              <a:t>8500 </a:t>
            </a:r>
            <a:r>
              <a:rPr lang="en-US" sz="2400" dirty="0" smtClean="0"/>
              <a:t>N   8.3 </a:t>
            </a:r>
            <a:r>
              <a:rPr lang="en-US" sz="2400" dirty="0" err="1" smtClean="0"/>
              <a:t>m/s/</a:t>
            </a:r>
            <a:r>
              <a:rPr lang="en-US" sz="2400" dirty="0" err="1" smtClean="0"/>
              <a:t>s</a:t>
            </a:r>
            <a:r>
              <a:rPr lang="en-US" sz="2400" dirty="0" smtClean="0"/>
              <a:t>   43.8 </a:t>
            </a:r>
            <a:r>
              <a:rPr lang="en-US" sz="2400" dirty="0" err="1" smtClean="0"/>
              <a:t>m</a:t>
            </a:r>
            <a:endParaRPr lang="en-US" sz="2400" dirty="0" smtClean="0"/>
          </a:p>
          <a:p>
            <a:endParaRPr lang="en-US" sz="2400" dirty="0">
              <a:latin typeface="Calibri"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830997"/>
          </a:xfrm>
          <a:prstGeom prst="rect">
            <a:avLst/>
          </a:prstGeom>
          <a:noFill/>
          <a:ln w="9525">
            <a:noFill/>
            <a:miter lim="800000"/>
            <a:headEnd/>
            <a:tailEnd/>
          </a:ln>
        </p:spPr>
        <p:txBody>
          <a:bodyPr>
            <a:prstTxWarp prst="textNoShape">
              <a:avLst/>
            </a:prstTxWarp>
            <a:spAutoFit/>
          </a:bodyPr>
          <a:lstStyle/>
          <a:p>
            <a:r>
              <a:rPr lang="en-US" sz="2400" dirty="0" smtClean="0"/>
              <a:t>5</a:t>
            </a:r>
            <a:r>
              <a:rPr lang="en-US" sz="2400" dirty="0" smtClean="0"/>
              <a:t>. Clarice moves an 800. gram set of weights by applying a force of 1.2 N.  What is the coefficient of friction?</a:t>
            </a:r>
          </a:p>
          <a:p>
            <a:endParaRPr lang="en-US" sz="2400" dirty="0">
              <a:latin typeface="Calibri" charset="0"/>
            </a:endParaRPr>
          </a:p>
        </p:txBody>
      </p:sp>
      <p:sp>
        <p:nvSpPr>
          <p:cNvPr id="13315" name="TextBox 4"/>
          <p:cNvSpPr txBox="1">
            <a:spLocks noChangeArrowheads="1"/>
          </p:cNvSpPr>
          <p:nvPr/>
        </p:nvSpPr>
        <p:spPr bwMode="auto">
          <a:xfrm>
            <a:off x="571500" y="5011738"/>
            <a:ext cx="612517" cy="461665"/>
          </a:xfrm>
          <a:prstGeom prst="rect">
            <a:avLst/>
          </a:prstGeom>
          <a:noFill/>
          <a:ln w="9525">
            <a:noFill/>
            <a:miter lim="800000"/>
            <a:headEnd/>
            <a:tailEnd/>
          </a:ln>
        </p:spPr>
        <p:txBody>
          <a:bodyPr wrap="none">
            <a:prstTxWarp prst="textNoShape">
              <a:avLst/>
            </a:prstTxWarp>
            <a:spAutoFit/>
          </a:bodyPr>
          <a:lstStyle/>
          <a:p>
            <a:r>
              <a:rPr lang="en-US" sz="2400" dirty="0" smtClean="0"/>
              <a:t>.15</a:t>
            </a:r>
          </a:p>
          <a:p>
            <a:endParaRPr lang="en-US" sz="2400" dirty="0">
              <a:latin typeface="Calibri"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200328"/>
          </a:xfrm>
          <a:prstGeom prst="rect">
            <a:avLst/>
          </a:prstGeom>
          <a:noFill/>
          <a:ln w="9525">
            <a:noFill/>
            <a:miter lim="800000"/>
            <a:headEnd/>
            <a:tailEnd/>
          </a:ln>
        </p:spPr>
        <p:txBody>
          <a:bodyPr>
            <a:prstTxWarp prst="textNoShape">
              <a:avLst/>
            </a:prstTxWarp>
            <a:spAutoFit/>
          </a:bodyPr>
          <a:lstStyle/>
          <a:p>
            <a:r>
              <a:rPr lang="en-US" sz="2400" dirty="0" smtClean="0"/>
              <a:t>6</a:t>
            </a:r>
            <a:r>
              <a:rPr lang="en-US" sz="2400" dirty="0" smtClean="0"/>
              <a:t>. A car has a coefficient of friction between the ground and its tires of .85.  What is the mass of the car if it takes 9620 N of force to make it slide along the ground?</a:t>
            </a:r>
          </a:p>
          <a:p>
            <a:endParaRPr lang="en-US" sz="2400" dirty="0">
              <a:latin typeface="Calibri" charset="0"/>
            </a:endParaRPr>
          </a:p>
        </p:txBody>
      </p:sp>
      <p:sp>
        <p:nvSpPr>
          <p:cNvPr id="13315" name="TextBox 4"/>
          <p:cNvSpPr txBox="1">
            <a:spLocks noChangeArrowheads="1"/>
          </p:cNvSpPr>
          <p:nvPr/>
        </p:nvSpPr>
        <p:spPr bwMode="auto">
          <a:xfrm>
            <a:off x="571500" y="5011738"/>
            <a:ext cx="1257075" cy="461665"/>
          </a:xfrm>
          <a:prstGeom prst="rect">
            <a:avLst/>
          </a:prstGeom>
          <a:noFill/>
          <a:ln w="9525">
            <a:noFill/>
            <a:miter lim="800000"/>
            <a:headEnd/>
            <a:tailEnd/>
          </a:ln>
        </p:spPr>
        <p:txBody>
          <a:bodyPr wrap="none">
            <a:prstTxWarp prst="textNoShape">
              <a:avLst/>
            </a:prstTxWarp>
            <a:spAutoFit/>
          </a:bodyPr>
          <a:lstStyle/>
          <a:p>
            <a:r>
              <a:rPr lang="en-US" sz="2400" dirty="0" smtClean="0"/>
              <a:t>1155 kg</a:t>
            </a:r>
          </a:p>
          <a:p>
            <a:endParaRPr lang="en-US" sz="2400" dirty="0">
              <a:latin typeface="Calibri"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569660"/>
          </a:xfrm>
          <a:prstGeom prst="rect">
            <a:avLst/>
          </a:prstGeom>
          <a:noFill/>
          <a:ln w="9525">
            <a:noFill/>
            <a:miter lim="800000"/>
            <a:headEnd/>
            <a:tailEnd/>
          </a:ln>
        </p:spPr>
        <p:txBody>
          <a:bodyPr>
            <a:prstTxWarp prst="textNoShape">
              <a:avLst/>
            </a:prstTxWarp>
            <a:spAutoFit/>
          </a:bodyPr>
          <a:lstStyle/>
          <a:p>
            <a:r>
              <a:rPr lang="en-US" sz="2400" dirty="0" smtClean="0"/>
              <a:t>7</a:t>
            </a:r>
            <a:r>
              <a:rPr lang="en-US" sz="2400" dirty="0" smtClean="0"/>
              <a:t>. A 5.00 Kg block has a coefficient of friction of .150 on a flat surface.  What is its acceleration if you exert a force of 21.0 N sideways on it when it is at rest? (Find the friction force first)</a:t>
            </a:r>
          </a:p>
          <a:p>
            <a:endParaRPr lang="en-US" sz="2400" dirty="0">
              <a:latin typeface="Calibri" charset="0"/>
            </a:endParaRPr>
          </a:p>
        </p:txBody>
      </p:sp>
      <p:sp>
        <p:nvSpPr>
          <p:cNvPr id="13315" name="TextBox 4"/>
          <p:cNvSpPr txBox="1">
            <a:spLocks noChangeArrowheads="1"/>
          </p:cNvSpPr>
          <p:nvPr/>
        </p:nvSpPr>
        <p:spPr bwMode="auto">
          <a:xfrm>
            <a:off x="571500" y="5011738"/>
            <a:ext cx="1604375" cy="461665"/>
          </a:xfrm>
          <a:prstGeom prst="rect">
            <a:avLst/>
          </a:prstGeom>
          <a:noFill/>
          <a:ln w="9525">
            <a:noFill/>
            <a:miter lim="800000"/>
            <a:headEnd/>
            <a:tailEnd/>
          </a:ln>
        </p:spPr>
        <p:txBody>
          <a:bodyPr wrap="none">
            <a:prstTxWarp prst="textNoShape">
              <a:avLst/>
            </a:prstTxWarp>
            <a:spAutoFit/>
          </a:bodyPr>
          <a:lstStyle/>
          <a:p>
            <a:r>
              <a:rPr lang="en-US" sz="2400" dirty="0" smtClean="0"/>
              <a:t>2.73 </a:t>
            </a:r>
            <a:r>
              <a:rPr lang="en-US" sz="2400" dirty="0" err="1" smtClean="0"/>
              <a:t>m/s/s</a:t>
            </a:r>
            <a:endParaRPr lang="en-US" sz="2400" dirty="0" smtClean="0"/>
          </a:p>
          <a:p>
            <a:endParaRPr lang="en-US" sz="2400" dirty="0">
              <a:latin typeface="Calibri"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2308324"/>
          </a:xfrm>
          <a:prstGeom prst="rect">
            <a:avLst/>
          </a:prstGeom>
          <a:noFill/>
          <a:ln w="9525">
            <a:noFill/>
            <a:miter lim="800000"/>
            <a:headEnd/>
            <a:tailEnd/>
          </a:ln>
        </p:spPr>
        <p:txBody>
          <a:bodyPr>
            <a:prstTxWarp prst="textNoShape">
              <a:avLst/>
            </a:prstTxWarp>
            <a:spAutoFit/>
          </a:bodyPr>
          <a:lstStyle/>
          <a:p>
            <a:r>
              <a:rPr lang="en-US" sz="2400" dirty="0" smtClean="0"/>
              <a:t>8</a:t>
            </a:r>
            <a:r>
              <a:rPr lang="en-US" sz="2400" dirty="0" smtClean="0"/>
              <a:t>. A 10. Kg block is at rest on a level surface.  It accelerates from rest to +51.2 </a:t>
            </a:r>
            <a:r>
              <a:rPr lang="en-US" sz="2400" dirty="0" err="1" smtClean="0"/>
              <a:t>m/s</a:t>
            </a:r>
            <a:r>
              <a:rPr lang="en-US" sz="2400" dirty="0" smtClean="0"/>
              <a:t> in 8.0 seconds when you exert a force of +115 N on it sideways.  What is the acceleration of the block? What is the force of friction between the surface and the block, and what is the coefficient of friction?</a:t>
            </a:r>
          </a:p>
          <a:p>
            <a:endParaRPr lang="en-US" sz="2400" dirty="0">
              <a:latin typeface="Calibri" charset="0"/>
            </a:endParaRPr>
          </a:p>
        </p:txBody>
      </p:sp>
      <p:sp>
        <p:nvSpPr>
          <p:cNvPr id="13315" name="TextBox 4"/>
          <p:cNvSpPr txBox="1">
            <a:spLocks noChangeArrowheads="1"/>
          </p:cNvSpPr>
          <p:nvPr/>
        </p:nvSpPr>
        <p:spPr bwMode="auto">
          <a:xfrm>
            <a:off x="571500" y="5011738"/>
            <a:ext cx="2853215" cy="461665"/>
          </a:xfrm>
          <a:prstGeom prst="rect">
            <a:avLst/>
          </a:prstGeom>
          <a:noFill/>
          <a:ln w="9525">
            <a:noFill/>
            <a:miter lim="800000"/>
            <a:headEnd/>
            <a:tailEnd/>
          </a:ln>
        </p:spPr>
        <p:txBody>
          <a:bodyPr wrap="none">
            <a:prstTxWarp prst="textNoShape">
              <a:avLst/>
            </a:prstTxWarp>
            <a:spAutoFit/>
          </a:bodyPr>
          <a:lstStyle/>
          <a:p>
            <a:r>
              <a:rPr lang="en-US" sz="2400" dirty="0" smtClean="0"/>
              <a:t>6.4 </a:t>
            </a:r>
            <a:r>
              <a:rPr lang="en-US" sz="2400" dirty="0" err="1" smtClean="0"/>
              <a:t>m/s/</a:t>
            </a:r>
            <a:r>
              <a:rPr lang="en-US" sz="2400" dirty="0" err="1" smtClean="0"/>
              <a:t>s</a:t>
            </a:r>
            <a:r>
              <a:rPr lang="en-US" sz="2400" dirty="0" smtClean="0"/>
              <a:t>  51 N  .51</a:t>
            </a:r>
          </a:p>
          <a:p>
            <a:endParaRPr lang="en-US" sz="2400" dirty="0">
              <a:latin typeface="Calibri"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571500" y="240917"/>
            <a:ext cx="7905750" cy="1569660"/>
          </a:xfrm>
          <a:prstGeom prst="rect">
            <a:avLst/>
          </a:prstGeom>
          <a:noFill/>
          <a:ln w="9525">
            <a:noFill/>
            <a:miter lim="800000"/>
            <a:headEnd/>
            <a:tailEnd/>
          </a:ln>
        </p:spPr>
        <p:txBody>
          <a:bodyPr>
            <a:prstTxWarp prst="textNoShape">
              <a:avLst/>
            </a:prstTxWarp>
            <a:spAutoFit/>
          </a:bodyPr>
          <a:lstStyle/>
          <a:p>
            <a:r>
              <a:rPr lang="en-US" sz="2400" dirty="0" smtClean="0"/>
              <a:t>9</a:t>
            </a:r>
            <a:r>
              <a:rPr lang="en-US" sz="2400" dirty="0" smtClean="0"/>
              <a:t>. A 120. Kg log sled accelerates at 1.40 </a:t>
            </a:r>
            <a:r>
              <a:rPr lang="en-US" sz="2400" dirty="0" err="1" smtClean="0"/>
              <a:t>m/s/s</a:t>
            </a:r>
            <a:r>
              <a:rPr lang="en-US" sz="2400" dirty="0" smtClean="0"/>
              <a:t> when a horse pulls on it.  What force must the horse exert if the coefficient of friction between the ground and the sled is .28?</a:t>
            </a:r>
          </a:p>
          <a:p>
            <a:endParaRPr lang="en-US" sz="2400" dirty="0">
              <a:latin typeface="Calibri" charset="0"/>
            </a:endParaRPr>
          </a:p>
        </p:txBody>
      </p:sp>
      <p:sp>
        <p:nvSpPr>
          <p:cNvPr id="13315" name="TextBox 4"/>
          <p:cNvSpPr txBox="1">
            <a:spLocks noChangeArrowheads="1"/>
          </p:cNvSpPr>
          <p:nvPr/>
        </p:nvSpPr>
        <p:spPr bwMode="auto">
          <a:xfrm>
            <a:off x="571500" y="5011738"/>
            <a:ext cx="1005954" cy="461665"/>
          </a:xfrm>
          <a:prstGeom prst="rect">
            <a:avLst/>
          </a:prstGeom>
          <a:noFill/>
          <a:ln w="9525">
            <a:noFill/>
            <a:miter lim="800000"/>
            <a:headEnd/>
            <a:tailEnd/>
          </a:ln>
        </p:spPr>
        <p:txBody>
          <a:bodyPr wrap="none">
            <a:prstTxWarp prst="textNoShape">
              <a:avLst/>
            </a:prstTxWarp>
            <a:spAutoFit/>
          </a:bodyPr>
          <a:lstStyle/>
          <a:p>
            <a:r>
              <a:rPr lang="en-US" sz="2400" dirty="0" smtClean="0"/>
              <a:t>497 N</a:t>
            </a:r>
          </a:p>
          <a:p>
            <a:endParaRPr lang="en-US" sz="2400" dirty="0">
              <a:latin typeface="Calibri"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519</TotalTime>
  <Words>1138</Words>
  <Application>Microsoft Macintosh PowerPoint</Application>
  <PresentationFormat>On-screen Show (16:10)</PresentationFormat>
  <Paragraphs>40</Paragraphs>
  <Slides>20</Slides>
  <Notes>0</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Tigard-Tualatin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Teacher</dc:creator>
  <cp:lastModifiedBy>Chris Murray</cp:lastModifiedBy>
  <cp:revision>21</cp:revision>
  <dcterms:created xsi:type="dcterms:W3CDTF">2013-11-08T17:37:18Z</dcterms:created>
  <dcterms:modified xsi:type="dcterms:W3CDTF">2013-11-08T17:53:14Z</dcterms:modified>
</cp:coreProperties>
</file>