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2" r:id="rId4"/>
    <p:sldId id="291" r:id="rId5"/>
    <p:sldId id="306" r:id="rId6"/>
    <p:sldId id="261" r:id="rId7"/>
    <p:sldId id="292" r:id="rId8"/>
    <p:sldId id="293" r:id="rId9"/>
    <p:sldId id="294" r:id="rId10"/>
    <p:sldId id="295" r:id="rId11"/>
    <p:sldId id="296" r:id="rId12"/>
    <p:sldId id="307" r:id="rId13"/>
    <p:sldId id="302" r:id="rId14"/>
    <p:sldId id="303" r:id="rId15"/>
    <p:sldId id="304" r:id="rId16"/>
    <p:sldId id="30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37" autoAdjust="0"/>
    <p:restoredTop sz="90929"/>
  </p:normalViewPr>
  <p:slideViewPr>
    <p:cSldViewPr>
      <p:cViewPr>
        <p:scale>
          <a:sx n="75" d="100"/>
          <a:sy n="75" d="100"/>
        </p:scale>
        <p:origin x="-2664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0AC84-13EA-4ACB-89FF-ADEBE6F84E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43AFE-483C-4EC3-A3FB-03BF4B7CA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DAA80-12A2-47FD-8CAD-A79EFE0272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42B74-0CB0-48C6-8FFE-097649F407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E3226-5DCE-4D8A-8C57-200996FF12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4CE98-C985-47D1-BA27-C62683465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72B44-3D2E-42D5-87FF-72D3A6913F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1322-C50F-4018-9494-88243D2D39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FA4861-4182-4F23-AEBA-D0F6D2E36F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D2BED-DC2F-44FC-AA4A-FE94D2F869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7303B-B75F-4E22-9A81-0130F98B7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D6DEB5-D554-4EF6-BFC1-C31CBF53C6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1.jpeg"/><Relationship Id="rId7" Type="http://schemas.openxmlformats.org/officeDocument/2006/relationships/slide" Target="slide1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1.jpeg"/><Relationship Id="rId7" Type="http://schemas.openxmlformats.org/officeDocument/2006/relationships/slide" Target="slide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47800" y="609600"/>
            <a:ext cx="1830388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Pulleys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953000" y="1600200"/>
            <a:ext cx="3962400" cy="118745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hlinkClick r:id="rId4" action="ppaction://hlinksldjump"/>
              </a:rPr>
              <a:t>Example</a:t>
            </a:r>
            <a:endParaRPr lang="en-US"/>
          </a:p>
          <a:p>
            <a:r>
              <a:rPr lang="en-US">
                <a:hlinkClick r:id="rId5" action="ppaction://hlinksldjump"/>
              </a:rPr>
              <a:t>Whiteboards - </a:t>
            </a:r>
            <a:r>
              <a:rPr lang="en-US" sz="2000">
                <a:hlinkClick r:id="rId5" action="ppaction://hlinksldjump"/>
              </a:rPr>
              <a:t>Atwood’s Machine</a:t>
            </a:r>
            <a:endParaRPr lang="en-US" sz="2000"/>
          </a:p>
          <a:p>
            <a:r>
              <a:rPr lang="en-US">
                <a:hlinkClick r:id="rId6" action="ppaction://hlinksldjump"/>
              </a:rPr>
              <a:t>Whiteboards - </a:t>
            </a:r>
            <a:r>
              <a:rPr lang="en-US" sz="2000">
                <a:hlinkClick r:id="rId6" action="ppaction://hlinksldjump"/>
              </a:rPr>
              <a:t>Inclined Plane</a:t>
            </a:r>
            <a:endParaRPr lang="en-US" sz="2000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3048000"/>
            <a:ext cx="3581400" cy="3810000"/>
          </a:xfrm>
          <a:prstGeom prst="rect">
            <a:avLst/>
          </a:prstGeom>
          <a:solidFill>
            <a:srgbClr val="80808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8"/>
          <p:cNvSpPr>
            <a:spLocks noChangeArrowheads="1"/>
          </p:cNvSpPr>
          <p:nvPr/>
        </p:nvSpPr>
        <p:spPr bwMode="auto">
          <a:xfrm>
            <a:off x="3429000" y="2438400"/>
            <a:ext cx="762000" cy="762000"/>
          </a:xfrm>
          <a:prstGeom prst="ellipse">
            <a:avLst/>
          </a:prstGeom>
          <a:solidFill>
            <a:srgbClr val="0080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227013" y="1706563"/>
            <a:ext cx="1755775" cy="1371600"/>
          </a:xfrm>
          <a:prstGeom prst="rect">
            <a:avLst/>
          </a:prstGeom>
          <a:solidFill>
            <a:schemeClr val="tx1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M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3810000" y="4572000"/>
            <a:ext cx="762000" cy="1447800"/>
          </a:xfrm>
          <a:prstGeom prst="rect">
            <a:avLst/>
          </a:prstGeom>
          <a:solidFill>
            <a:schemeClr val="tx1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M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1900238" y="2427288"/>
            <a:ext cx="19018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4191000" y="2819400"/>
            <a:ext cx="0" cy="1828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386" name="Picture 26" descr="tn00686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0" y="0"/>
            <a:ext cx="1100138" cy="1277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022350" y="1066800"/>
            <a:ext cx="6786563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Pulleys on Inclined Planes</a:t>
            </a:r>
          </a:p>
          <a:p>
            <a:pPr algn="ctr"/>
            <a:r>
              <a:rPr lang="en-US" sz="4800">
                <a:hlinkClick r:id="rId4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7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8" action="ppaction://hlinksldjump"/>
              </a:rPr>
              <a:t>5</a:t>
            </a:r>
            <a:r>
              <a:rPr lang="en-US" sz="4800"/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0" y="0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/>
              <a:t>Find acceleration and tension</a:t>
            </a:r>
            <a:endParaRPr lang="en-US" sz="4000" dirty="0">
              <a:sym typeface="Symbol" pitchFamily="18" charset="2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139012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0.289 m/s/s, 57.1 N</a:t>
            </a:r>
            <a:endParaRPr lang="en-US" sz="1200" dirty="0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V="1">
            <a:off x="1981200" y="1447800"/>
            <a:ext cx="3427412" cy="9175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1979612" y="2363787"/>
            <a:ext cx="2743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2" name="Oval 20"/>
          <p:cNvSpPr>
            <a:spLocks noChangeArrowheads="1"/>
          </p:cNvSpPr>
          <p:nvPr/>
        </p:nvSpPr>
        <p:spPr bwMode="auto">
          <a:xfrm>
            <a:off x="5332412" y="992187"/>
            <a:ext cx="457200" cy="457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 flipH="1">
            <a:off x="3579812" y="1019175"/>
            <a:ext cx="1828800" cy="4889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5789612" y="1220787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5349875" y="1982787"/>
            <a:ext cx="838200" cy="685800"/>
          </a:xfrm>
          <a:prstGeom prst="rect">
            <a:avLst/>
          </a:prstGeom>
          <a:solidFill>
            <a:srgbClr val="00FF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6.0 kg</a:t>
            </a: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 rot="-900000">
            <a:off x="2443162" y="1346200"/>
            <a:ext cx="1219200" cy="685800"/>
          </a:xfrm>
          <a:prstGeom prst="rect">
            <a:avLst/>
          </a:prstGeom>
          <a:solidFill>
            <a:srgbClr val="00FF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11.0 kg</a:t>
            </a:r>
          </a:p>
        </p:txBody>
      </p:sp>
      <p:sp>
        <p:nvSpPr>
          <p:cNvPr id="44060" name="Freeform 28"/>
          <p:cNvSpPr>
            <a:spLocks/>
          </p:cNvSpPr>
          <p:nvPr/>
        </p:nvSpPr>
        <p:spPr bwMode="auto">
          <a:xfrm>
            <a:off x="3427412" y="1982787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28"/>
                  <a:pt x="88" y="56"/>
                  <a:pt x="96" y="96"/>
                </a:cubicBezTo>
                <a:cubicBezTo>
                  <a:pt x="104" y="136"/>
                  <a:pt x="76" y="188"/>
                  <a:pt x="48" y="2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3656012" y="1906587"/>
            <a:ext cx="819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30.0</a:t>
            </a:r>
            <a:r>
              <a:rPr lang="en-US" baseline="300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6019800" y="228600"/>
            <a:ext cx="2743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acceleration and tension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14097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Hmmm.  Coconuts?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304800" y="2362200"/>
            <a:ext cx="8153400" cy="94615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Step 1 - Guess the direction of acceleration.  Let’s guess this way.  </a:t>
            </a:r>
            <a:r>
              <a:rPr lang="en-US" sz="1600"/>
              <a:t>(it’s wrong)</a:t>
            </a: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V="1">
            <a:off x="306388" y="760413"/>
            <a:ext cx="3427412" cy="9175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304800" y="1676400"/>
            <a:ext cx="2743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2" name="Oval 20"/>
          <p:cNvSpPr>
            <a:spLocks noChangeArrowheads="1"/>
          </p:cNvSpPr>
          <p:nvPr/>
        </p:nvSpPr>
        <p:spPr bwMode="auto">
          <a:xfrm>
            <a:off x="3657600" y="304800"/>
            <a:ext cx="457200" cy="457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 flipH="1">
            <a:off x="1905000" y="331788"/>
            <a:ext cx="1828800" cy="4889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4114800" y="5334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3675063" y="1295400"/>
            <a:ext cx="838200" cy="685800"/>
          </a:xfrm>
          <a:prstGeom prst="rect">
            <a:avLst/>
          </a:prstGeom>
          <a:solidFill>
            <a:srgbClr val="00FF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6.0 kg</a:t>
            </a: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 rot="-900000">
            <a:off x="768350" y="658813"/>
            <a:ext cx="1219200" cy="685800"/>
          </a:xfrm>
          <a:prstGeom prst="rect">
            <a:avLst/>
          </a:prstGeom>
          <a:solidFill>
            <a:srgbClr val="00FF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11.0 kg</a:t>
            </a:r>
          </a:p>
        </p:txBody>
      </p:sp>
      <p:sp>
        <p:nvSpPr>
          <p:cNvPr id="44060" name="Freeform 28"/>
          <p:cNvSpPr>
            <a:spLocks/>
          </p:cNvSpPr>
          <p:nvPr/>
        </p:nvSpPr>
        <p:spPr bwMode="auto">
          <a:xfrm>
            <a:off x="1752600" y="129540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28"/>
                  <a:pt x="88" y="56"/>
                  <a:pt x="96" y="96"/>
                </a:cubicBezTo>
                <a:cubicBezTo>
                  <a:pt x="104" y="136"/>
                  <a:pt x="76" y="188"/>
                  <a:pt x="48" y="2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1981200" y="1219200"/>
            <a:ext cx="819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30.0</a:t>
            </a:r>
            <a:r>
              <a:rPr lang="en-US" baseline="30000"/>
              <a:t>o</a:t>
            </a:r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 flipH="1">
            <a:off x="762000" y="304800"/>
            <a:ext cx="685800" cy="1841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 flipV="1">
            <a:off x="4648200" y="13716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4459288" y="1847850"/>
            <a:ext cx="593725" cy="5794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+a</a:t>
            </a:r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1447800" y="-76200"/>
            <a:ext cx="593725" cy="5794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+a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6019800" y="228600"/>
            <a:ext cx="2743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acceleration and tension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160813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T - 58.86 N = (6.0 kg)a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04800" y="2362200"/>
            <a:ext cx="8153400" cy="94615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Step 2 - Set up the equation for the 6.0 kg mass.  T is positive (up), and the weight of the mass is down</a:t>
            </a:r>
            <a:endParaRPr lang="en-US" sz="1600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V="1">
            <a:off x="306388" y="760413"/>
            <a:ext cx="3427412" cy="9175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304800" y="1676400"/>
            <a:ext cx="2743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3657600" y="304800"/>
            <a:ext cx="457200" cy="457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1905000" y="331788"/>
            <a:ext cx="1828800" cy="4889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4114800" y="5334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3675063" y="1295400"/>
            <a:ext cx="838200" cy="685800"/>
          </a:xfrm>
          <a:prstGeom prst="rect">
            <a:avLst/>
          </a:prstGeom>
          <a:solidFill>
            <a:srgbClr val="00FF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6.0 kg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 rot="-900000">
            <a:off x="768350" y="658813"/>
            <a:ext cx="1219200" cy="685800"/>
          </a:xfrm>
          <a:prstGeom prst="rect">
            <a:avLst/>
          </a:prstGeom>
          <a:solidFill>
            <a:srgbClr val="00FF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11.0 kg</a:t>
            </a:r>
          </a:p>
        </p:txBody>
      </p:sp>
      <p:sp>
        <p:nvSpPr>
          <p:cNvPr id="50190" name="Freeform 14"/>
          <p:cNvSpPr>
            <a:spLocks/>
          </p:cNvSpPr>
          <p:nvPr/>
        </p:nvSpPr>
        <p:spPr bwMode="auto">
          <a:xfrm>
            <a:off x="1752600" y="129540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28"/>
                  <a:pt x="88" y="56"/>
                  <a:pt x="96" y="96"/>
                </a:cubicBezTo>
                <a:cubicBezTo>
                  <a:pt x="104" y="136"/>
                  <a:pt x="76" y="188"/>
                  <a:pt x="48" y="2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1981200" y="1219200"/>
            <a:ext cx="819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30.0</a:t>
            </a:r>
            <a:r>
              <a:rPr lang="en-US" baseline="30000"/>
              <a:t>o</a:t>
            </a:r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762000" y="304800"/>
            <a:ext cx="685800" cy="1841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4648200" y="13716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4459288" y="1847850"/>
            <a:ext cx="593725" cy="5794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+a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1447800" y="-76200"/>
            <a:ext cx="593725" cy="5794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+a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304800" y="3244850"/>
            <a:ext cx="8153400" cy="137318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Weight = (6.0 kg)(9.81 N/kg) = 58.86 N down (-)</a:t>
            </a:r>
          </a:p>
          <a:p>
            <a:r>
              <a:rPr lang="en-US" sz="2800"/>
              <a:t>Tension T is up (+), so we have</a:t>
            </a:r>
          </a:p>
          <a:p>
            <a:r>
              <a:rPr lang="en-US" sz="2800"/>
              <a:t>T - 58.86 N = (6.0 kg)a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6019800" y="228600"/>
            <a:ext cx="2743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acceleration and tension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183673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53.9550 N - T = (11.0 kg)a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04800" y="2362200"/>
            <a:ext cx="8153400" cy="18002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Step 3 - Set up the equation for the 11.0 kg mass.  Remember, down the plane is now positive.  You have the tension T up (-) the plane, and the parallel component of gravity down (+) the plane:</a:t>
            </a:r>
            <a:endParaRPr lang="en-US" sz="1600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V="1">
            <a:off x="306388" y="760413"/>
            <a:ext cx="3427412" cy="9175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304800" y="1676400"/>
            <a:ext cx="2743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3657600" y="304800"/>
            <a:ext cx="457200" cy="457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H="1">
            <a:off x="1905000" y="331788"/>
            <a:ext cx="1828800" cy="4889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4114800" y="5334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3675063" y="1295400"/>
            <a:ext cx="838200" cy="685800"/>
          </a:xfrm>
          <a:prstGeom prst="rect">
            <a:avLst/>
          </a:prstGeom>
          <a:solidFill>
            <a:srgbClr val="00FF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6.0 kg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 rot="-900000">
            <a:off x="768350" y="658813"/>
            <a:ext cx="1219200" cy="685800"/>
          </a:xfrm>
          <a:prstGeom prst="rect">
            <a:avLst/>
          </a:prstGeom>
          <a:solidFill>
            <a:srgbClr val="00FF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11.0 kg</a:t>
            </a:r>
          </a:p>
        </p:txBody>
      </p:sp>
      <p:sp>
        <p:nvSpPr>
          <p:cNvPr id="51214" name="Freeform 14"/>
          <p:cNvSpPr>
            <a:spLocks/>
          </p:cNvSpPr>
          <p:nvPr/>
        </p:nvSpPr>
        <p:spPr bwMode="auto">
          <a:xfrm>
            <a:off x="1752600" y="129540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28"/>
                  <a:pt x="88" y="56"/>
                  <a:pt x="96" y="96"/>
                </a:cubicBezTo>
                <a:cubicBezTo>
                  <a:pt x="104" y="136"/>
                  <a:pt x="76" y="188"/>
                  <a:pt x="48" y="2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981200" y="1219200"/>
            <a:ext cx="819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30.0</a:t>
            </a:r>
            <a:r>
              <a:rPr lang="en-US" baseline="30000"/>
              <a:t>o</a:t>
            </a: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H="1">
            <a:off x="762000" y="304800"/>
            <a:ext cx="685800" cy="1841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V="1">
            <a:off x="4648200" y="13716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4459288" y="1847850"/>
            <a:ext cx="593725" cy="5794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+a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1447800" y="-76200"/>
            <a:ext cx="593725" cy="5794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+a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304800" y="4189413"/>
            <a:ext cx="8153400" cy="118745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F</a:t>
            </a:r>
            <a:r>
              <a:rPr lang="en-US" baseline="-25000"/>
              <a:t>||</a:t>
            </a:r>
            <a:r>
              <a:rPr lang="en-US"/>
              <a:t> = </a:t>
            </a:r>
            <a:r>
              <a:rPr lang="en-US" b="1"/>
              <a:t>mg</a:t>
            </a:r>
            <a:r>
              <a:rPr lang="en-US"/>
              <a:t>sin(</a:t>
            </a:r>
            <a:r>
              <a:rPr lang="en-US">
                <a:sym typeface="BR Symbol" pitchFamily="18" charset="2"/>
              </a:rPr>
              <a:t>)</a:t>
            </a:r>
            <a:r>
              <a:rPr lang="en-US"/>
              <a:t> = (11.0 kg)(9.81 N/kg)sin(30.0</a:t>
            </a:r>
            <a:r>
              <a:rPr lang="en-US" baseline="30000"/>
              <a:t>o</a:t>
            </a:r>
            <a:r>
              <a:rPr lang="en-US"/>
              <a:t>) = 53.9550 N down (+) the plane, Tension T is up the plane (-), so we have:</a:t>
            </a:r>
          </a:p>
          <a:p>
            <a:r>
              <a:rPr lang="en-US"/>
              <a:t>53.9550 N - T = (11.0 kg)a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6019800" y="228600"/>
            <a:ext cx="2743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acceleration and tension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109220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a = -0.29 m/s/s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04800" y="2362200"/>
            <a:ext cx="8153400" cy="137318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Step 4 - Solve the math for the acceleration:</a:t>
            </a:r>
          </a:p>
          <a:p>
            <a:r>
              <a:rPr lang="en-US" sz="2800"/>
              <a:t>53.9550 N - T = (11.0 kg)a</a:t>
            </a:r>
          </a:p>
          <a:p>
            <a:r>
              <a:rPr lang="en-US" sz="2800"/>
              <a:t>T - 58.86 N = (6.0 kg)a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306388" y="760413"/>
            <a:ext cx="3427412" cy="9175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304800" y="1676400"/>
            <a:ext cx="2743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3657600" y="304800"/>
            <a:ext cx="457200" cy="457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1905000" y="331788"/>
            <a:ext cx="1828800" cy="4889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>
            <a:off x="4114800" y="5334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3675063" y="1295400"/>
            <a:ext cx="838200" cy="685800"/>
          </a:xfrm>
          <a:prstGeom prst="rect">
            <a:avLst/>
          </a:prstGeom>
          <a:solidFill>
            <a:srgbClr val="00FF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6.0 kg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 rot="-900000">
            <a:off x="768350" y="658813"/>
            <a:ext cx="1219200" cy="685800"/>
          </a:xfrm>
          <a:prstGeom prst="rect">
            <a:avLst/>
          </a:prstGeom>
          <a:solidFill>
            <a:srgbClr val="00FF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11.0 kg</a:t>
            </a:r>
          </a:p>
        </p:txBody>
      </p:sp>
      <p:sp>
        <p:nvSpPr>
          <p:cNvPr id="52238" name="Freeform 14"/>
          <p:cNvSpPr>
            <a:spLocks/>
          </p:cNvSpPr>
          <p:nvPr/>
        </p:nvSpPr>
        <p:spPr bwMode="auto">
          <a:xfrm>
            <a:off x="1752600" y="129540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28"/>
                  <a:pt x="88" y="56"/>
                  <a:pt x="96" y="96"/>
                </a:cubicBezTo>
                <a:cubicBezTo>
                  <a:pt x="104" y="136"/>
                  <a:pt x="76" y="188"/>
                  <a:pt x="48" y="2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981200" y="1219200"/>
            <a:ext cx="819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30.0</a:t>
            </a:r>
            <a:r>
              <a:rPr lang="en-US" baseline="30000"/>
              <a:t>o</a:t>
            </a:r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762000" y="304800"/>
            <a:ext cx="685800" cy="1841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V="1">
            <a:off x="4648200" y="13716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4459288" y="1847850"/>
            <a:ext cx="593725" cy="5794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+a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1447800" y="-76200"/>
            <a:ext cx="593725" cy="5794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+a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304800" y="3733800"/>
            <a:ext cx="8153400" cy="26543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		 53.9550 N - T  = (11.0 kg)a</a:t>
            </a:r>
          </a:p>
          <a:p>
            <a:r>
              <a:rPr lang="en-US" sz="2800"/>
              <a:t>		</a:t>
            </a:r>
            <a:r>
              <a:rPr lang="en-US" sz="2800" u="sng"/>
              <a:t>+T - 58.86 N = (6.0 kg)a</a:t>
            </a:r>
          </a:p>
          <a:p>
            <a:r>
              <a:rPr lang="en-US" sz="2800"/>
              <a:t>53.9550 N - T + T - 58.86 N   = (17.0 kg)a</a:t>
            </a:r>
          </a:p>
          <a:p>
            <a:r>
              <a:rPr lang="en-US" sz="2800"/>
              <a:t>53.9550 N - 58.86 N   = (17.0 kg)a</a:t>
            </a:r>
          </a:p>
          <a:p>
            <a:r>
              <a:rPr lang="en-US" sz="2800"/>
              <a:t>a = -0.288529412 m/s/s</a:t>
            </a:r>
          </a:p>
          <a:p>
            <a:r>
              <a:rPr lang="en-US" sz="2800"/>
              <a:t>We guessed wrong!! it accelerates the other way!!!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6019800" y="228600"/>
            <a:ext cx="2743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acceleration and tension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5222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 57 N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04800" y="2362200"/>
            <a:ext cx="8153400" cy="15525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Step 5 - Solve for the tension:</a:t>
            </a:r>
          </a:p>
          <a:p>
            <a:r>
              <a:rPr lang="en-US"/>
              <a:t>53.9550 N - T = (11.0 kg)a</a:t>
            </a:r>
          </a:p>
          <a:p>
            <a:r>
              <a:rPr lang="en-US"/>
              <a:t>T - 58.86 N = (6.0 kg)a</a:t>
            </a:r>
          </a:p>
          <a:p>
            <a:r>
              <a:rPr lang="en-US"/>
              <a:t>a = -0.288529412 m/s/s</a:t>
            </a: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V="1">
            <a:off x="306388" y="760413"/>
            <a:ext cx="3427412" cy="9175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304800" y="1676400"/>
            <a:ext cx="2743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3657600" y="304800"/>
            <a:ext cx="457200" cy="457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1905000" y="331788"/>
            <a:ext cx="1828800" cy="4889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4114800" y="533400"/>
            <a:ext cx="0" cy="838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3675063" y="1295400"/>
            <a:ext cx="838200" cy="685800"/>
          </a:xfrm>
          <a:prstGeom prst="rect">
            <a:avLst/>
          </a:prstGeom>
          <a:solidFill>
            <a:srgbClr val="00FF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6.0 kg</a:t>
            </a: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 rot="-900000">
            <a:off x="768350" y="658813"/>
            <a:ext cx="1219200" cy="685800"/>
          </a:xfrm>
          <a:prstGeom prst="rect">
            <a:avLst/>
          </a:prstGeom>
          <a:solidFill>
            <a:srgbClr val="00FF0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11.0 kg</a:t>
            </a:r>
          </a:p>
        </p:txBody>
      </p:sp>
      <p:sp>
        <p:nvSpPr>
          <p:cNvPr id="53262" name="Freeform 14"/>
          <p:cNvSpPr>
            <a:spLocks/>
          </p:cNvSpPr>
          <p:nvPr/>
        </p:nvSpPr>
        <p:spPr bwMode="auto">
          <a:xfrm>
            <a:off x="1752600" y="1295400"/>
            <a:ext cx="1651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48" y="240"/>
              </a:cxn>
            </a:cxnLst>
            <a:rect l="0" t="0" r="r" b="b"/>
            <a:pathLst>
              <a:path w="104" h="240">
                <a:moveTo>
                  <a:pt x="0" y="0"/>
                </a:moveTo>
                <a:cubicBezTo>
                  <a:pt x="44" y="28"/>
                  <a:pt x="88" y="56"/>
                  <a:pt x="96" y="96"/>
                </a:cubicBezTo>
                <a:cubicBezTo>
                  <a:pt x="104" y="136"/>
                  <a:pt x="76" y="188"/>
                  <a:pt x="48" y="2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1981200" y="1219200"/>
            <a:ext cx="819150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30.0</a:t>
            </a:r>
            <a:r>
              <a:rPr lang="en-US" baseline="30000"/>
              <a:t>o</a:t>
            </a:r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762000" y="304800"/>
            <a:ext cx="685800" cy="1841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V="1">
            <a:off x="4648200" y="137160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4459288" y="1847850"/>
            <a:ext cx="593725" cy="5794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+a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1447800" y="-76200"/>
            <a:ext cx="593725" cy="57943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+a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288925" y="4191000"/>
            <a:ext cx="8550275" cy="137318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Plug into one of the equations:</a:t>
            </a:r>
          </a:p>
          <a:p>
            <a:r>
              <a:rPr lang="en-US" sz="2800"/>
              <a:t>T - 58.86 N = (6.0 kg)a</a:t>
            </a:r>
          </a:p>
          <a:p>
            <a:r>
              <a:rPr lang="en-US" sz="2800"/>
              <a:t>T = 58.86 N + (6.0 kg)(-0.288529412 m/s/s) = 57.12882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0" y="3040063"/>
            <a:ext cx="3581400" cy="3810000"/>
          </a:xfrm>
          <a:prstGeom prst="rect">
            <a:avLst/>
          </a:prstGeom>
          <a:solidFill>
            <a:srgbClr val="80808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304800" y="0"/>
            <a:ext cx="7924800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Example - Find Tension, and acceleration if the </a:t>
            </a:r>
            <a:r>
              <a:rPr lang="en-US" dirty="0" smtClean="0"/>
              <a:t>coefficient of friction between the block and the plane is 0.100</a:t>
            </a:r>
            <a:endParaRPr lang="en-US" dirty="0"/>
          </a:p>
        </p:txBody>
      </p:sp>
      <p:sp>
        <p:nvSpPr>
          <p:cNvPr id="3116" name="Oval 44"/>
          <p:cNvSpPr>
            <a:spLocks noChangeArrowheads="1"/>
          </p:cNvSpPr>
          <p:nvPr/>
        </p:nvSpPr>
        <p:spPr bwMode="auto">
          <a:xfrm>
            <a:off x="3429000" y="2438400"/>
            <a:ext cx="762000" cy="762000"/>
          </a:xfrm>
          <a:prstGeom prst="ellipse">
            <a:avLst/>
          </a:prstGeom>
          <a:solidFill>
            <a:srgbClr val="0080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227013" y="1706563"/>
            <a:ext cx="1755775" cy="1371600"/>
          </a:xfrm>
          <a:prstGeom prst="rect">
            <a:avLst/>
          </a:prstGeom>
          <a:solidFill>
            <a:schemeClr val="tx1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32.0 kg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3810000" y="4572000"/>
            <a:ext cx="762000" cy="1447800"/>
          </a:xfrm>
          <a:prstGeom prst="rect">
            <a:avLst/>
          </a:prstGeom>
          <a:solidFill>
            <a:schemeClr val="tx1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5.0 kg</a:t>
            </a:r>
            <a:endParaRPr lang="en-US" baseline="-25000">
              <a:solidFill>
                <a:schemeClr val="bg1"/>
              </a:solidFill>
            </a:endParaRPr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 flipH="1">
            <a:off x="1900238" y="2427288"/>
            <a:ext cx="19018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>
            <a:off x="4191000" y="2819400"/>
            <a:ext cx="0" cy="1828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029200" y="990600"/>
            <a:ext cx="426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Calculate obvious things like weights, friction, F</a:t>
            </a:r>
            <a:r>
              <a:rPr lang="en-US" baseline="-25000" dirty="0" smtClean="0"/>
              <a:t>||</a:t>
            </a:r>
            <a:r>
              <a:rPr lang="en-US" dirty="0" smtClean="0"/>
              <a:t> etc.  Label the forces</a:t>
            </a:r>
          </a:p>
          <a:p>
            <a:endParaRPr lang="en-US" dirty="0" smtClean="0"/>
          </a:p>
          <a:p>
            <a:r>
              <a:rPr lang="en-US" dirty="0" smtClean="0"/>
              <a:t>2. Decide the direction of acceleration and +</a:t>
            </a:r>
          </a:p>
          <a:p>
            <a:endParaRPr lang="en-US" dirty="0" smtClean="0"/>
          </a:p>
          <a:p>
            <a:r>
              <a:rPr lang="en-US" dirty="0" smtClean="0"/>
              <a:t>3. Set up F = ma for each mass</a:t>
            </a:r>
          </a:p>
          <a:p>
            <a:endParaRPr lang="en-US" dirty="0" smtClean="0"/>
          </a:p>
          <a:p>
            <a:r>
              <a:rPr lang="en-US" dirty="0" smtClean="0"/>
              <a:t>4. Do </a:t>
            </a:r>
            <a:r>
              <a:rPr lang="en-US" dirty="0" err="1" smtClean="0"/>
              <a:t>Maths</a:t>
            </a:r>
            <a:endParaRPr 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6019800" y="6519446"/>
            <a:ext cx="1794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0.477 m/s/s, 46.7 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00238" y="1066800"/>
            <a:ext cx="502285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Atwood’s Machine</a:t>
            </a:r>
          </a:p>
          <a:p>
            <a:pPr algn="ctr"/>
            <a:r>
              <a:rPr lang="en-US" sz="4800">
                <a:hlinkClick r:id="rId4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7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8" action="ppaction://hlinksldjump"/>
              </a:rPr>
              <a:t>5</a:t>
            </a:r>
            <a:r>
              <a:rPr lang="en-US" sz="4800"/>
              <a:t>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114800" y="228600"/>
            <a:ext cx="48164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acceleration and tension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135165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2.45 m/s/s, 36.8 N </a:t>
            </a:r>
            <a:endParaRPr lang="en-US" sz="1200" dirty="0"/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990600" y="762000"/>
            <a:ext cx="838200" cy="838200"/>
          </a:xfrm>
          <a:prstGeom prst="ellipse">
            <a:avLst/>
          </a:prstGeom>
          <a:solidFill>
            <a:srgbClr val="FF66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990600" y="12954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1828800" y="1219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609600" y="2514600"/>
            <a:ext cx="762000" cy="1295400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5.0 kg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447800" y="2286000"/>
            <a:ext cx="762000" cy="914400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3.0 kg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52400" y="228600"/>
            <a:ext cx="3551238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Massless frictionless pulley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114800" y="228600"/>
            <a:ext cx="48164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acceleration and tension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84510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sometimes</a:t>
            </a:r>
            <a:endParaRPr lang="en-US" sz="1200" dirty="0"/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990600" y="762000"/>
            <a:ext cx="838200" cy="838200"/>
          </a:xfrm>
          <a:prstGeom prst="ellipse">
            <a:avLst/>
          </a:prstGeom>
          <a:solidFill>
            <a:srgbClr val="FF66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990600" y="12954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1828800" y="1219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609600" y="2514600"/>
            <a:ext cx="762000" cy="1295400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5.0 kg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447800" y="2286000"/>
            <a:ext cx="762000" cy="914400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3.0 kg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52400" y="228600"/>
            <a:ext cx="3551238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Massless frictionless pulley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4175125" y="1641475"/>
            <a:ext cx="4664075" cy="18002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Step 1 - Guess the direction of acceleration - </a:t>
            </a:r>
            <a:r>
              <a:rPr lang="en-US" sz="2800" b="1"/>
              <a:t>This becomes the positive direction for each mass.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4925" y="1965325"/>
            <a:ext cx="8880475" cy="2516188"/>
            <a:chOff x="22" y="1238"/>
            <a:chExt cx="5594" cy="1585"/>
          </a:xfrm>
        </p:grpSpPr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144" y="2496"/>
              <a:ext cx="54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/>
                <a:t>Uhh well um.  the 5.0 kg is heavier.</a:t>
              </a:r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144" y="1680"/>
              <a:ext cx="0" cy="432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Text Box 15"/>
            <p:cNvSpPr txBox="1">
              <a:spLocks noChangeArrowheads="1"/>
            </p:cNvSpPr>
            <p:nvPr/>
          </p:nvSpPr>
          <p:spPr bwMode="auto">
            <a:xfrm>
              <a:off x="22" y="1238"/>
              <a:ext cx="438" cy="442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+a</a:t>
              </a:r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 flipV="1">
              <a:off x="1584" y="1440"/>
              <a:ext cx="0" cy="38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929" name="Text Box 17"/>
            <p:cNvSpPr txBox="1">
              <a:spLocks noChangeArrowheads="1"/>
            </p:cNvSpPr>
            <p:nvPr/>
          </p:nvSpPr>
          <p:spPr bwMode="auto">
            <a:xfrm>
              <a:off x="1459" y="1692"/>
              <a:ext cx="438" cy="442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+a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114800" y="228600"/>
            <a:ext cx="48164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acceleration and tension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160813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T - 29.43 N = (3.0 kg)a</a:t>
            </a:r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990600" y="762000"/>
            <a:ext cx="838200" cy="838200"/>
          </a:xfrm>
          <a:prstGeom prst="ellipse">
            <a:avLst/>
          </a:prstGeom>
          <a:solidFill>
            <a:srgbClr val="FF66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990600" y="12954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1828800" y="1219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609600" y="2514600"/>
            <a:ext cx="762000" cy="1295400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5.0 kg</a:t>
            </a: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1447800" y="2286000"/>
            <a:ext cx="762000" cy="914400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3.0 kg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152400" y="228600"/>
            <a:ext cx="3551238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Massless frictionless pulley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4175125" y="1641475"/>
            <a:ext cx="4664075" cy="18002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Step 2 - Set up the &lt;F&gt;=ma for the 3.0 kg mass:  T is  up , and the weight is down.  </a:t>
            </a:r>
            <a:r>
              <a:rPr lang="en-US" sz="2800" b="1"/>
              <a:t>Down is - and up is +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39624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weight = (3.0 kg)(9.81 N/kg) =  29.43 N down (- in this case)</a:t>
            </a:r>
          </a:p>
          <a:p>
            <a:pPr eaLnBrk="0" hangingPunct="0"/>
            <a:r>
              <a:rPr lang="en-US" sz="2800"/>
              <a:t>T is up, -29.43 is down: T - 29.43 N = (3.0 kg)a</a:t>
            </a:r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28600" y="2667000"/>
            <a:ext cx="0" cy="685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34925" y="1965325"/>
            <a:ext cx="695325" cy="7016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+a</a:t>
            </a:r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 flipV="1">
            <a:off x="2514600" y="2286000"/>
            <a:ext cx="0" cy="609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2316163" y="2686050"/>
            <a:ext cx="695325" cy="7016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+a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114800" y="228600"/>
            <a:ext cx="48164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acceleration and tension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160813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49.05 N - T = (5.0 kg)a</a:t>
            </a: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990600" y="762000"/>
            <a:ext cx="838200" cy="838200"/>
          </a:xfrm>
          <a:prstGeom prst="ellipse">
            <a:avLst/>
          </a:prstGeom>
          <a:solidFill>
            <a:srgbClr val="FF66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990600" y="12954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1828800" y="1219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609600" y="2514600"/>
            <a:ext cx="762000" cy="1295400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5.0 kg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1447800" y="2286000"/>
            <a:ext cx="762000" cy="914400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3.0 kg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152400" y="228600"/>
            <a:ext cx="3551238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Massless frictionless pulley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175125" y="1641475"/>
            <a:ext cx="4664075" cy="18002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Step 3 - Set up the &lt;F&gt;=ma for the 5.0 kg mass:  T is  up , and the weight is down, </a:t>
            </a:r>
            <a:r>
              <a:rPr lang="en-US" sz="2800" b="1"/>
              <a:t>but now down is + and up is -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228600" y="39624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weight = (5.0 kg)(9.81 N/kg) =  49.05 N down (+ in this case)</a:t>
            </a:r>
          </a:p>
          <a:p>
            <a:pPr eaLnBrk="0" hangingPunct="0"/>
            <a:r>
              <a:rPr lang="en-US" sz="2800"/>
              <a:t>T is up (-), 49.05 N is down (+): 49.05 N - T = (5.0 kg)a</a:t>
            </a: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228600" y="2667000"/>
            <a:ext cx="0" cy="685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34925" y="1965325"/>
            <a:ext cx="695325" cy="7016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+a</a:t>
            </a:r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V="1">
            <a:off x="2514600" y="2286000"/>
            <a:ext cx="0" cy="609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2316163" y="2686050"/>
            <a:ext cx="695325" cy="7016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+a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114800" y="228600"/>
            <a:ext cx="48164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acceleration and tension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8112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2.45 m/s/s</a:t>
            </a: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990600" y="762000"/>
            <a:ext cx="838200" cy="838200"/>
          </a:xfrm>
          <a:prstGeom prst="ellipse">
            <a:avLst/>
          </a:prstGeom>
          <a:solidFill>
            <a:srgbClr val="FF66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990600" y="12954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1828800" y="1219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609600" y="2514600"/>
            <a:ext cx="762000" cy="1295400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5.0 kg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1447800" y="2286000"/>
            <a:ext cx="762000" cy="914400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3.0 kg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52400" y="228600"/>
            <a:ext cx="3551238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Massless frictionless pulley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4175125" y="1641475"/>
            <a:ext cx="4664075" cy="137318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Step 4 - Solve for acceleration:</a:t>
            </a:r>
          </a:p>
          <a:p>
            <a:pPr eaLnBrk="0" hangingPunct="0"/>
            <a:r>
              <a:rPr lang="en-US" sz="2800"/>
              <a:t>49.05 N - T = (5.0 kg)a</a:t>
            </a:r>
          </a:p>
          <a:p>
            <a:r>
              <a:rPr lang="en-US" sz="2800"/>
              <a:t>T - 29.43 N = (3.0 kg)a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28600" y="3962400"/>
            <a:ext cx="8686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/>
              <a:t>		  49.05 N - T    = (5.0 kg)a</a:t>
            </a:r>
          </a:p>
          <a:p>
            <a:r>
              <a:rPr lang="en-US" sz="2800"/>
              <a:t>		+</a:t>
            </a:r>
            <a:r>
              <a:rPr lang="en-US" sz="2800" u="sng"/>
              <a:t>T - 29.43 N = (3.0 kg)a</a:t>
            </a:r>
          </a:p>
          <a:p>
            <a:r>
              <a:rPr lang="en-US" sz="2800"/>
              <a:t>T - 29.43 N + 49.05 N - T    = (8.0 kg)a</a:t>
            </a:r>
          </a:p>
          <a:p>
            <a:r>
              <a:rPr lang="en-US" sz="2800"/>
              <a:t>a = 2.4525 m/s/s</a:t>
            </a:r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28600" y="2667000"/>
            <a:ext cx="0" cy="685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34925" y="1965325"/>
            <a:ext cx="695325" cy="7016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+a</a:t>
            </a:r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V="1">
            <a:off x="2514600" y="2286000"/>
            <a:ext cx="0" cy="609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2316163" y="2686050"/>
            <a:ext cx="695325" cy="7016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+a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114800" y="228600"/>
            <a:ext cx="48164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Find acceleration and tension</a:t>
            </a:r>
            <a:endParaRPr lang="en-US" sz="4000">
              <a:sym typeface="Symbol" pitchFamily="18" charset="2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52400" y="6553200"/>
            <a:ext cx="4841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37 N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990600" y="762000"/>
            <a:ext cx="838200" cy="838200"/>
          </a:xfrm>
          <a:prstGeom prst="ellipse">
            <a:avLst/>
          </a:prstGeom>
          <a:solidFill>
            <a:srgbClr val="FF6600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990600" y="12954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1828800" y="1219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609600" y="2514600"/>
            <a:ext cx="762000" cy="1295400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5.0 kg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1447800" y="2286000"/>
            <a:ext cx="762000" cy="914400"/>
          </a:xfrm>
          <a:prstGeom prst="rect">
            <a:avLst/>
          </a:prstGeom>
          <a:solidFill>
            <a:srgbClr val="CCFFCC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3.0 kg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152400" y="228600"/>
            <a:ext cx="3551238" cy="4572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Massless frictionless pulley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4175125" y="1641475"/>
            <a:ext cx="4664075" cy="18002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Step 5- Solve for T:</a:t>
            </a:r>
          </a:p>
          <a:p>
            <a:pPr eaLnBrk="0" hangingPunct="0"/>
            <a:r>
              <a:rPr lang="en-US" sz="2800"/>
              <a:t>49.05 N - T = (5.0 kg)a</a:t>
            </a:r>
          </a:p>
          <a:p>
            <a:r>
              <a:rPr lang="en-US" sz="2800"/>
              <a:t>T - 29.43 N = (3.0 kg)a</a:t>
            </a:r>
          </a:p>
          <a:p>
            <a:r>
              <a:rPr lang="en-US" sz="2800"/>
              <a:t>a = 2.4525 m/s/s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228600" y="39624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Pick one of the formulas, and plug the acceleration in:</a:t>
            </a:r>
          </a:p>
          <a:p>
            <a:r>
              <a:rPr lang="en-US" sz="2800"/>
              <a:t>T - 29.43 N = (3.0 kg)a</a:t>
            </a:r>
            <a:br>
              <a:rPr lang="en-US" sz="2800"/>
            </a:br>
            <a:r>
              <a:rPr lang="en-US" sz="2800"/>
              <a:t>T  = (3.0 kg)(2.4525 m/s/s) + 29.43 N = 36.7875 N </a:t>
            </a:r>
            <a:r>
              <a:rPr lang="en-US" sz="2800">
                <a:cs typeface="Times New Roman" pitchFamily="18" charset="0"/>
              </a:rPr>
              <a:t>≈</a:t>
            </a:r>
            <a:r>
              <a:rPr lang="en-US" sz="2800"/>
              <a:t> 37 N</a:t>
            </a: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228600" y="2667000"/>
            <a:ext cx="0" cy="685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34925" y="1965325"/>
            <a:ext cx="695325" cy="7016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+a</a:t>
            </a: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V="1">
            <a:off x="2514600" y="2286000"/>
            <a:ext cx="0" cy="609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2316163" y="2686050"/>
            <a:ext cx="695325" cy="7016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+a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D60093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D6009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3143</TotalTime>
  <Words>810</Words>
  <Application>Microsoft Office PowerPoint</Application>
  <PresentationFormat>On-screen Show (4:3)</PresentationFormat>
  <Paragraphs>148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288</cp:revision>
  <dcterms:created xsi:type="dcterms:W3CDTF">2002-11-07T23:56:29Z</dcterms:created>
  <dcterms:modified xsi:type="dcterms:W3CDTF">2015-11-24T23:25:09Z</dcterms:modified>
</cp:coreProperties>
</file>