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6" r:id="rId3"/>
    <p:sldId id="259" r:id="rId4"/>
    <p:sldId id="263" r:id="rId5"/>
    <p:sldId id="274" r:id="rId6"/>
    <p:sldId id="262" r:id="rId7"/>
    <p:sldId id="261" r:id="rId8"/>
    <p:sldId id="264" r:id="rId9"/>
    <p:sldId id="265" r:id="rId10"/>
    <p:sldId id="266" r:id="rId11"/>
    <p:sldId id="275" r:id="rId12"/>
    <p:sldId id="267" r:id="rId13"/>
    <p:sldId id="272" r:id="rId14"/>
    <p:sldId id="273" r:id="rId15"/>
    <p:sldId id="276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1FD7-8307-46A5-B6BE-FEC0C57E2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C3B2-6877-4475-900B-190F5F38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006DF-4619-4EA2-9F78-B0B2BEAD6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DE78-93EF-4FA2-8F61-1E751DC71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280B-DECD-4CF7-A48C-A6820D18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8E5E-BA09-4E3D-882D-A1710C57D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70DB-E6B2-450E-A157-F825662A7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8269-07E0-4F94-A6AF-6E2DC280A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0225-5263-44A4-BAA6-708FEFE4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B0A9-70BE-49A2-83A1-41D78581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E859-4FCA-4E8F-B43A-03692F9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721A0294-B007-4337-990E-18401FFA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1447800" y="609600"/>
            <a:ext cx="6034088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Newton’s Laws of motion</a:t>
            </a:r>
          </a:p>
        </p:txBody>
      </p:sp>
      <p:pic>
        <p:nvPicPr>
          <p:cNvPr id="2051" name="Picture 1029" descr="Newt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34036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A 16 kg object going 23 ms</a:t>
            </a:r>
            <a:r>
              <a:rPr lang="en-US" sz="4000" baseline="30000" dirty="0"/>
              <a:t>-1</a:t>
            </a:r>
            <a:r>
              <a:rPr lang="en-US" sz="4000" dirty="0"/>
              <a:t> is stopped by a force in </a:t>
            </a:r>
            <a:r>
              <a:rPr lang="en-US" sz="4000" dirty="0" smtClean="0"/>
              <a:t>0.125 </a:t>
            </a:r>
            <a:r>
              <a:rPr lang="en-US" sz="4000" dirty="0"/>
              <a:t>s.  What force?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v = u + at, F = ma</a:t>
            </a:r>
          </a:p>
          <a:p>
            <a:pPr eaLnBrk="0" hangingPunct="0"/>
            <a:r>
              <a:rPr lang="en-US" sz="2800"/>
              <a:t>v = u + at, a = (v-u)/t = (0 - 23 ms</a:t>
            </a:r>
            <a:r>
              <a:rPr lang="en-US" sz="2800" baseline="30000"/>
              <a:t>-1</a:t>
            </a:r>
            <a:r>
              <a:rPr lang="en-US" sz="2800"/>
              <a:t>)/(.125 s) = -184 ms</a:t>
            </a:r>
            <a:r>
              <a:rPr lang="en-US" sz="2800" baseline="30000"/>
              <a:t>-2</a:t>
            </a:r>
          </a:p>
          <a:p>
            <a:pPr eaLnBrk="0" hangingPunct="0"/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F = ma = (16 kg)(-184 ms</a:t>
            </a:r>
            <a:r>
              <a:rPr lang="en-US" sz="2800" baseline="30000"/>
              <a:t>-2</a:t>
            </a:r>
            <a:r>
              <a:rPr lang="en-US" sz="2800"/>
              <a:t>) = -2944 N = -</a:t>
            </a:r>
            <a:r>
              <a:rPr lang="en-US" sz="2800" u="sng"/>
              <a:t>2900 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7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-2900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3.84 kg object going 42.0 ms</a:t>
            </a:r>
            <a:r>
              <a:rPr lang="en-US" sz="4000" baseline="30000"/>
              <a:t>-1</a:t>
            </a:r>
            <a:r>
              <a:rPr lang="en-US" sz="4000"/>
              <a:t> experiences a force of -23.5 N for 2.60 s.  What is the final velocity of the object?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v = u + at</a:t>
            </a:r>
          </a:p>
          <a:p>
            <a:pPr eaLnBrk="0" hangingPunct="0"/>
            <a:r>
              <a:rPr lang="en-US" sz="2800"/>
              <a:t>F = ma, a = F/m  = (-23.5 N)/(3.84 kg) = -6.1198 ms</a:t>
            </a:r>
            <a:r>
              <a:rPr lang="en-US" sz="2800" baseline="30000"/>
              <a:t>-2</a:t>
            </a:r>
          </a:p>
          <a:p>
            <a:pPr eaLnBrk="0" hangingPunct="0"/>
            <a:r>
              <a:rPr lang="en-US" sz="2800"/>
              <a:t>v = u + at = 42.0 ms</a:t>
            </a:r>
            <a:r>
              <a:rPr lang="en-US" sz="2800" baseline="30000"/>
              <a:t>-1</a:t>
            </a:r>
            <a:r>
              <a:rPr lang="en-US" sz="2800"/>
              <a:t> + (-6.1198 ms</a:t>
            </a:r>
            <a:r>
              <a:rPr lang="en-US" sz="2800" baseline="30000"/>
              <a:t>-2</a:t>
            </a:r>
            <a:r>
              <a:rPr lang="en-US" sz="2800"/>
              <a:t>)(2.60 s) = 26.1 ms</a:t>
            </a:r>
            <a:r>
              <a:rPr lang="en-US" sz="2800" baseline="30000"/>
              <a:t>-1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26.1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143 gram baseball going 39 m/s caught by the catcher.  In stopping, the baseball travels 7.5 cm.  What is the average force exerted on the ball?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3200"/>
              <a:t>v</a:t>
            </a:r>
            <a:r>
              <a:rPr lang="en-US" sz="3200" baseline="-25000"/>
              <a:t>f</a:t>
            </a:r>
            <a:r>
              <a:rPr lang="en-US" sz="3200" baseline="30000"/>
              <a:t>2</a:t>
            </a:r>
            <a:r>
              <a:rPr lang="en-US" sz="3200"/>
              <a:t> = v</a:t>
            </a:r>
            <a:r>
              <a:rPr lang="en-US" sz="3200" baseline="-25000"/>
              <a:t>i</a:t>
            </a:r>
            <a:r>
              <a:rPr lang="en-US" sz="3200" baseline="30000"/>
              <a:t>2</a:t>
            </a:r>
            <a:r>
              <a:rPr lang="en-US" sz="3200"/>
              <a:t> + 2ax</a:t>
            </a:r>
            <a:endParaRPr lang="en-US" sz="2800"/>
          </a:p>
          <a:p>
            <a:pPr eaLnBrk="0" hangingPunct="0"/>
            <a:r>
              <a:rPr lang="en-US" sz="2800"/>
              <a:t>a = -10,140 m/s/s</a:t>
            </a:r>
            <a:endParaRPr lang="en-US" sz="2800" baseline="30000"/>
          </a:p>
          <a:p>
            <a:pPr eaLnBrk="0" hangingPunct="0"/>
            <a:r>
              <a:rPr lang="en-US" sz="3200"/>
              <a:t>F = ma = (.143 kg)(-10,140 m/s/s) = 1450.02 N</a:t>
            </a:r>
            <a:endParaRPr lang="en-US" sz="2800" baseline="300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9373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-1450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4.2 g rifle bullet reaches a speed of 890 m/s in a distance of 61 cm.  What is the average force exerted on the bullet?  What is that in pounds if 4.45 N = 1 pound?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776663"/>
            <a:ext cx="8686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3200"/>
              <a:t>v</a:t>
            </a:r>
            <a:r>
              <a:rPr lang="en-US" sz="3200" baseline="-25000"/>
              <a:t>f</a:t>
            </a:r>
            <a:r>
              <a:rPr lang="en-US" sz="3200" baseline="30000"/>
              <a:t>2</a:t>
            </a:r>
            <a:r>
              <a:rPr lang="en-US" sz="3200"/>
              <a:t> = v</a:t>
            </a:r>
            <a:r>
              <a:rPr lang="en-US" sz="3200" baseline="-25000"/>
              <a:t>i</a:t>
            </a:r>
            <a:r>
              <a:rPr lang="en-US" sz="3200" baseline="30000"/>
              <a:t>2</a:t>
            </a:r>
            <a:r>
              <a:rPr lang="en-US" sz="3200"/>
              <a:t> + 2ax</a:t>
            </a:r>
            <a:endParaRPr lang="en-US" sz="2800"/>
          </a:p>
          <a:p>
            <a:pPr eaLnBrk="0" hangingPunct="0"/>
            <a:r>
              <a:rPr lang="en-US" sz="2800"/>
              <a:t>a = 649,262.3 m/s/s</a:t>
            </a:r>
            <a:endParaRPr lang="en-US" sz="2800" baseline="30000"/>
          </a:p>
          <a:p>
            <a:pPr eaLnBrk="0" hangingPunct="0"/>
            <a:r>
              <a:rPr lang="en-US" sz="3200"/>
              <a:t>F = ma = (.0042 kg)(649,262.3 m/s/s) = 2726.9 N</a:t>
            </a:r>
            <a:endParaRPr lang="en-US" sz="2800" baseline="300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47800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+2730 N       613 lbs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5" y="498475"/>
            <a:ext cx="78644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7013" y="4724400"/>
            <a:ext cx="8612187" cy="1447800"/>
            <a:chOff x="143" y="2976"/>
            <a:chExt cx="5425" cy="912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43" y="2976"/>
              <a:ext cx="1008" cy="9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152" y="388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3264" y="3072"/>
              <a:ext cx="230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393" y="3006"/>
              <a:ext cx="240" cy="2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5" y="498475"/>
            <a:ext cx="78644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7013" y="4724400"/>
            <a:ext cx="1600200" cy="1444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828800" y="61722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181600" y="4876800"/>
            <a:ext cx="3657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4772025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533400" y="4953000"/>
            <a:ext cx="7391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5" y="498475"/>
            <a:ext cx="78644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Newton’s Three Laws of motion:</a:t>
            </a:r>
          </a:p>
          <a:p>
            <a:r>
              <a:rPr lang="en-US" sz="2800"/>
              <a:t>1. An object at rest will remain at rest, an object in motion will remain in motion at a constant speed, in a straight line (constant Velocity) unless acted upon by an outside force.</a:t>
            </a:r>
          </a:p>
          <a:p>
            <a:pPr lvl="1"/>
            <a:r>
              <a:rPr lang="en-US" sz="2800"/>
              <a:t>Inertia - the tendency of an object to resist a change in its motion.  (Demos, stage sets...)</a:t>
            </a:r>
          </a:p>
          <a:p>
            <a:pPr lvl="1"/>
            <a:endParaRPr lang="en-US" sz="2800"/>
          </a:p>
          <a:p>
            <a:r>
              <a:rPr lang="en-US" sz="2800"/>
              <a:t>2. F = ma  (an outside force causes an a = F/m)</a:t>
            </a:r>
          </a:p>
          <a:p>
            <a:endParaRPr lang="en-US" sz="2800"/>
          </a:p>
          <a:p>
            <a:r>
              <a:rPr lang="en-US" sz="2800"/>
              <a:t>3. For every action there is an equal but opposite reaction</a:t>
            </a:r>
          </a:p>
          <a:p>
            <a:r>
              <a:rPr lang="en-US" sz="2800"/>
              <a:t>(rockets, throwing, pushing, airplanes)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95600" y="381000"/>
            <a:ext cx="31400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F = ma</a:t>
            </a:r>
            <a:endParaRPr lang="en-US" sz="28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1371600"/>
            <a:ext cx="3503613" cy="2892425"/>
            <a:chOff x="576" y="864"/>
            <a:chExt cx="2207" cy="1822"/>
          </a:xfrm>
        </p:grpSpPr>
        <p:sp>
          <p:nvSpPr>
            <p:cNvPr id="4106" name="Text Box 3"/>
            <p:cNvSpPr txBox="1">
              <a:spLocks noChangeArrowheads="1"/>
            </p:cNvSpPr>
            <p:nvPr/>
          </p:nvSpPr>
          <p:spPr bwMode="auto">
            <a:xfrm>
              <a:off x="576" y="1552"/>
              <a:ext cx="2207" cy="11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Force - in Newtons (N)</a:t>
              </a:r>
            </a:p>
            <a:p>
              <a:r>
                <a:rPr lang="en-US" sz="2800">
                  <a:solidFill>
                    <a:srgbClr val="FF0000"/>
                  </a:solidFill>
                </a:rPr>
                <a:t>Net Force.</a:t>
              </a:r>
            </a:p>
            <a:p>
              <a:r>
                <a:rPr lang="en-US" sz="2800">
                  <a:solidFill>
                    <a:srgbClr val="FF0000"/>
                  </a:solidFill>
                </a:rPr>
                <a:t>Unbalanced</a:t>
              </a:r>
            </a:p>
            <a:p>
              <a:r>
                <a:rPr lang="en-US" sz="2800">
                  <a:solidFill>
                    <a:srgbClr val="FF0000"/>
                  </a:solidFill>
                </a:rPr>
                <a:t>Force</a:t>
              </a:r>
            </a:p>
          </p:txBody>
        </p:sp>
        <p:sp>
          <p:nvSpPr>
            <p:cNvPr id="4107" name="Line 4"/>
            <p:cNvSpPr>
              <a:spLocks noChangeShapeType="1"/>
            </p:cNvSpPr>
            <p:nvPr/>
          </p:nvSpPr>
          <p:spPr bwMode="auto">
            <a:xfrm flipV="1">
              <a:off x="1680" y="864"/>
              <a:ext cx="24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48000" y="1447800"/>
            <a:ext cx="2622550" cy="4010025"/>
            <a:chOff x="1920" y="912"/>
            <a:chExt cx="1652" cy="2526"/>
          </a:xfrm>
        </p:grpSpPr>
        <p:sp>
          <p:nvSpPr>
            <p:cNvPr id="4104" name="Text Box 6"/>
            <p:cNvSpPr txBox="1">
              <a:spLocks noChangeArrowheads="1"/>
            </p:cNvSpPr>
            <p:nvPr/>
          </p:nvSpPr>
          <p:spPr bwMode="auto">
            <a:xfrm>
              <a:off x="1920" y="2304"/>
              <a:ext cx="1652" cy="11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hlink"/>
                  </a:solidFill>
                </a:rPr>
                <a:t>Mass - in kg</a:t>
              </a:r>
            </a:p>
            <a:p>
              <a:r>
                <a:rPr lang="en-US" sz="2800">
                  <a:solidFill>
                    <a:schemeClr val="hlink"/>
                  </a:solidFill>
                </a:rPr>
                <a:t>(Kilograms) </a:t>
              </a:r>
            </a:p>
            <a:p>
              <a:r>
                <a:rPr lang="en-US" sz="2800">
                  <a:solidFill>
                    <a:schemeClr val="hlink"/>
                  </a:solidFill>
                </a:rPr>
                <a:t>grams/1000 = kg</a:t>
              </a:r>
            </a:p>
            <a:p>
              <a:r>
                <a:rPr lang="en-US" sz="2800">
                  <a:solidFill>
                    <a:schemeClr val="hlink"/>
                  </a:solidFill>
                </a:rPr>
                <a:t>lbs/2.2 (on earth)</a:t>
              </a:r>
            </a:p>
          </p:txBody>
        </p:sp>
        <p:sp>
          <p:nvSpPr>
            <p:cNvPr id="4105" name="Line 7"/>
            <p:cNvSpPr>
              <a:spLocks noChangeShapeType="1"/>
            </p:cNvSpPr>
            <p:nvPr/>
          </p:nvSpPr>
          <p:spPr bwMode="auto">
            <a:xfrm flipV="1">
              <a:off x="2640" y="912"/>
              <a:ext cx="38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486400" y="1295400"/>
            <a:ext cx="3368675" cy="2208213"/>
            <a:chOff x="3456" y="816"/>
            <a:chExt cx="2122" cy="1391"/>
          </a:xfrm>
        </p:grpSpPr>
        <p:sp>
          <p:nvSpPr>
            <p:cNvPr id="4102" name="Text Box 10"/>
            <p:cNvSpPr txBox="1">
              <a:spLocks noChangeArrowheads="1"/>
            </p:cNvSpPr>
            <p:nvPr/>
          </p:nvSpPr>
          <p:spPr bwMode="auto">
            <a:xfrm>
              <a:off x="3840" y="1296"/>
              <a:ext cx="1738" cy="9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336600"/>
                  </a:solidFill>
                </a:rPr>
                <a:t>Acceleration -</a:t>
              </a:r>
            </a:p>
            <a:p>
              <a:r>
                <a:rPr lang="en-US" sz="2800" dirty="0">
                  <a:solidFill>
                    <a:srgbClr val="336600"/>
                  </a:solidFill>
                </a:rPr>
                <a:t>in m/s/s</a:t>
              </a:r>
            </a:p>
            <a:p>
              <a:r>
                <a:rPr lang="en-US" sz="3200" dirty="0" err="1" smtClean="0">
                  <a:solidFill>
                    <a:srgbClr val="336600"/>
                  </a:solidFill>
                </a:rPr>
                <a:t>suvat</a:t>
              </a:r>
              <a:r>
                <a:rPr lang="en-US" sz="3200" dirty="0" smtClean="0">
                  <a:solidFill>
                    <a:srgbClr val="336600"/>
                  </a:solidFill>
                </a:rPr>
                <a:t>!!!</a:t>
              </a:r>
              <a:endParaRPr lang="en-US" sz="3200" dirty="0">
                <a:solidFill>
                  <a:srgbClr val="336600"/>
                </a:solidFill>
              </a:endParaRPr>
            </a:p>
          </p:txBody>
        </p:sp>
        <p:sp>
          <p:nvSpPr>
            <p:cNvPr id="4103" name="Line 11"/>
            <p:cNvSpPr>
              <a:spLocks noChangeShapeType="1"/>
            </p:cNvSpPr>
            <p:nvPr/>
          </p:nvSpPr>
          <p:spPr bwMode="auto">
            <a:xfrm flipH="1" flipV="1">
              <a:off x="3456" y="816"/>
              <a:ext cx="43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95600" y="2208213"/>
            <a:ext cx="3140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F = ma</a:t>
            </a:r>
            <a:endParaRPr lang="en-US" sz="2800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914400" y="3198813"/>
            <a:ext cx="3503613" cy="2892425"/>
            <a:chOff x="576" y="864"/>
            <a:chExt cx="2207" cy="1822"/>
          </a:xfrm>
        </p:grpSpPr>
        <p:sp>
          <p:nvSpPr>
            <p:cNvPr id="5131" name="Text Box 4"/>
            <p:cNvSpPr txBox="1">
              <a:spLocks noChangeArrowheads="1"/>
            </p:cNvSpPr>
            <p:nvPr/>
          </p:nvSpPr>
          <p:spPr bwMode="auto">
            <a:xfrm>
              <a:off x="576" y="1552"/>
              <a:ext cx="2207" cy="11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Force - in Newtons (N)</a:t>
              </a:r>
            </a:p>
            <a:p>
              <a:r>
                <a:rPr lang="en-US" sz="2800"/>
                <a:t>Net Force.</a:t>
              </a:r>
            </a:p>
            <a:p>
              <a:r>
                <a:rPr lang="en-US" sz="2800"/>
                <a:t>Unbalanced</a:t>
              </a:r>
            </a:p>
            <a:p>
              <a:r>
                <a:rPr lang="en-US" sz="2800"/>
                <a:t>Force</a:t>
              </a:r>
            </a:p>
          </p:txBody>
        </p:sp>
        <p:sp>
          <p:nvSpPr>
            <p:cNvPr id="5132" name="Line 5"/>
            <p:cNvSpPr>
              <a:spLocks noChangeShapeType="1"/>
            </p:cNvSpPr>
            <p:nvPr/>
          </p:nvSpPr>
          <p:spPr bwMode="auto">
            <a:xfrm flipV="1">
              <a:off x="1680" y="864"/>
              <a:ext cx="24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3048000" y="3275013"/>
            <a:ext cx="2595563" cy="3582987"/>
            <a:chOff x="1920" y="912"/>
            <a:chExt cx="1635" cy="2257"/>
          </a:xfrm>
        </p:grpSpPr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1920" y="2304"/>
              <a:ext cx="1635" cy="8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Mass - in kg</a:t>
              </a:r>
            </a:p>
            <a:p>
              <a:r>
                <a:rPr lang="en-US" sz="2800"/>
                <a:t>(Kilograms) </a:t>
              </a:r>
            </a:p>
            <a:p>
              <a:r>
                <a:rPr lang="en-US" sz="2800"/>
                <a:t>grams/1000 = kg</a:t>
              </a:r>
            </a:p>
          </p:txBody>
        </p:sp>
        <p:sp>
          <p:nvSpPr>
            <p:cNvPr id="5130" name="Line 8"/>
            <p:cNvSpPr>
              <a:spLocks noChangeShapeType="1"/>
            </p:cNvSpPr>
            <p:nvPr/>
          </p:nvSpPr>
          <p:spPr bwMode="auto">
            <a:xfrm flipV="1">
              <a:off x="2640" y="912"/>
              <a:ext cx="38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9"/>
          <p:cNvGrpSpPr>
            <a:grpSpLocks/>
          </p:cNvGrpSpPr>
          <p:nvPr/>
        </p:nvGrpSpPr>
        <p:grpSpPr bwMode="auto">
          <a:xfrm>
            <a:off x="5486400" y="3122613"/>
            <a:ext cx="3368675" cy="2208213"/>
            <a:chOff x="3456" y="816"/>
            <a:chExt cx="2122" cy="1391"/>
          </a:xfrm>
        </p:grpSpPr>
        <p:sp>
          <p:nvSpPr>
            <p:cNvPr id="5127" name="Text Box 10"/>
            <p:cNvSpPr txBox="1">
              <a:spLocks noChangeArrowheads="1"/>
            </p:cNvSpPr>
            <p:nvPr/>
          </p:nvSpPr>
          <p:spPr bwMode="auto">
            <a:xfrm>
              <a:off x="3840" y="1296"/>
              <a:ext cx="1738" cy="9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/>
                <a:t>Acceleration -</a:t>
              </a:r>
            </a:p>
            <a:p>
              <a:r>
                <a:rPr lang="en-US" sz="2800" dirty="0"/>
                <a:t>in m/s/s</a:t>
              </a:r>
            </a:p>
            <a:p>
              <a:r>
                <a:rPr lang="en-US" sz="3200" dirty="0" err="1" smtClean="0"/>
                <a:t>suvat</a:t>
              </a:r>
              <a:r>
                <a:rPr lang="en-US" sz="3200" dirty="0" smtClean="0"/>
                <a:t>!!</a:t>
              </a:r>
              <a:endParaRPr lang="en-US" sz="3200" dirty="0"/>
            </a:p>
          </p:txBody>
        </p:sp>
        <p:sp>
          <p:nvSpPr>
            <p:cNvPr id="5128" name="Line 11"/>
            <p:cNvSpPr>
              <a:spLocks noChangeShapeType="1"/>
            </p:cNvSpPr>
            <p:nvPr/>
          </p:nvSpPr>
          <p:spPr bwMode="auto">
            <a:xfrm flipH="1" flipV="1">
              <a:off x="3456" y="816"/>
              <a:ext cx="43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1925" y="531813"/>
            <a:ext cx="8839200" cy="13731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Example:  What force causes a 4.0 kg object to accelerate at 6.0 m/s/s?</a:t>
            </a:r>
          </a:p>
          <a:p>
            <a:r>
              <a:rPr lang="en-US" sz="2800"/>
              <a:t>F = (4.0 kg)(6.0 m/s/s) = 24 kg m/s/s or 24 </a:t>
            </a:r>
            <a:r>
              <a:rPr lang="en-US" sz="2800" u="sng"/>
              <a:t>Newtons</a:t>
            </a:r>
            <a:r>
              <a:rPr lang="en-US" sz="2800"/>
              <a:t> or 24 </a:t>
            </a:r>
            <a:r>
              <a:rPr lang="en-US" sz="2800" u="sng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95600" y="2208213"/>
            <a:ext cx="3140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F = ma</a:t>
            </a:r>
            <a:endParaRPr lang="en-US" sz="280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914400" y="3198813"/>
            <a:ext cx="3503613" cy="2892425"/>
            <a:chOff x="576" y="864"/>
            <a:chExt cx="2207" cy="1822"/>
          </a:xfrm>
        </p:grpSpPr>
        <p:sp>
          <p:nvSpPr>
            <p:cNvPr id="6155" name="Text Box 4"/>
            <p:cNvSpPr txBox="1">
              <a:spLocks noChangeArrowheads="1"/>
            </p:cNvSpPr>
            <p:nvPr/>
          </p:nvSpPr>
          <p:spPr bwMode="auto">
            <a:xfrm>
              <a:off x="576" y="1552"/>
              <a:ext cx="2207" cy="11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Force - in Newtons (N)</a:t>
              </a:r>
            </a:p>
            <a:p>
              <a:r>
                <a:rPr lang="en-US" sz="2800"/>
                <a:t>Net Force.</a:t>
              </a:r>
            </a:p>
            <a:p>
              <a:r>
                <a:rPr lang="en-US" sz="2800"/>
                <a:t>Unbalanced</a:t>
              </a:r>
            </a:p>
            <a:p>
              <a:r>
                <a:rPr lang="en-US" sz="2800"/>
                <a:t>Force</a:t>
              </a:r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V="1">
              <a:off x="1680" y="864"/>
              <a:ext cx="24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3048000" y="3275013"/>
            <a:ext cx="2595563" cy="3582987"/>
            <a:chOff x="1920" y="912"/>
            <a:chExt cx="1635" cy="2257"/>
          </a:xfrm>
        </p:grpSpPr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1920" y="2304"/>
              <a:ext cx="1635" cy="8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Mass - in kg</a:t>
              </a:r>
            </a:p>
            <a:p>
              <a:r>
                <a:rPr lang="en-US" sz="2800"/>
                <a:t>(Kilograms) </a:t>
              </a:r>
            </a:p>
            <a:p>
              <a:r>
                <a:rPr lang="en-US" sz="2800"/>
                <a:t>grams/1000 = kg</a:t>
              </a:r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V="1">
              <a:off x="2640" y="912"/>
              <a:ext cx="384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5486400" y="3122613"/>
            <a:ext cx="3368675" cy="2208213"/>
            <a:chOff x="3456" y="816"/>
            <a:chExt cx="2122" cy="1391"/>
          </a:xfrm>
        </p:grpSpPr>
        <p:sp>
          <p:nvSpPr>
            <p:cNvPr id="6151" name="Text Box 10"/>
            <p:cNvSpPr txBox="1">
              <a:spLocks noChangeArrowheads="1"/>
            </p:cNvSpPr>
            <p:nvPr/>
          </p:nvSpPr>
          <p:spPr bwMode="auto">
            <a:xfrm>
              <a:off x="3840" y="1296"/>
              <a:ext cx="1738" cy="9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/>
                <a:t>Acceleration -</a:t>
              </a:r>
            </a:p>
            <a:p>
              <a:r>
                <a:rPr lang="en-US" sz="2800" dirty="0"/>
                <a:t>in m/s/s</a:t>
              </a:r>
            </a:p>
            <a:p>
              <a:r>
                <a:rPr lang="en-US" sz="3200" dirty="0" err="1" smtClean="0"/>
                <a:t>suvat</a:t>
              </a:r>
              <a:r>
                <a:rPr lang="en-US" sz="3200" dirty="0" smtClean="0"/>
                <a:t>!!</a:t>
              </a:r>
              <a:endParaRPr lang="en-US" sz="3200" dirty="0"/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 flipH="1" flipV="1">
              <a:off x="3456" y="816"/>
              <a:ext cx="43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61925" y="304800"/>
            <a:ext cx="8839200" cy="1816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Example:  A 2.1 kg hammer accelerates from rest under the influence of a net force of 120 N.  What is its final velocity if the force is exerted over a distance of 78 cm</a:t>
            </a:r>
          </a:p>
          <a:p>
            <a:r>
              <a:rPr lang="en-US" sz="2800"/>
              <a:t>a = f/m; a = 57.14 m/s/s; v</a:t>
            </a:r>
            <a:r>
              <a:rPr lang="en-US" sz="2800" baseline="30000"/>
              <a:t>2</a:t>
            </a:r>
            <a:r>
              <a:rPr lang="en-US" sz="2800"/>
              <a:t> = u</a:t>
            </a:r>
            <a:r>
              <a:rPr lang="en-US" sz="2800" baseline="30000"/>
              <a:t>2</a:t>
            </a:r>
            <a:r>
              <a:rPr lang="en-US" sz="2800"/>
              <a:t> + 2as; v =9.44 m/s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60500" y="1066800"/>
            <a:ext cx="588645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Newton’s Second Law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5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unbalanced force causes a 892 g object to accelerate at -9.81 m/s/s?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m = 892 g/1000 = .892 kg</a:t>
            </a:r>
          </a:p>
          <a:p>
            <a:pPr eaLnBrk="0" hangingPunct="0"/>
            <a:r>
              <a:rPr lang="en-US" sz="4000"/>
              <a:t>F = ma</a:t>
            </a:r>
          </a:p>
          <a:p>
            <a:pPr eaLnBrk="0" hangingPunct="0"/>
            <a:r>
              <a:rPr lang="en-US" sz="4000"/>
              <a:t>F = (.892 kg)(-9.81 m/s/s) = -8.75 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9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-8.75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acceleration of a 12 kg object if you exert 37 N of unbalanced force on it?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F = ma, a = F/m = (37 N)/(12 kg) </a:t>
            </a:r>
          </a:p>
          <a:p>
            <a:pPr eaLnBrk="0" hangingPunct="0"/>
            <a:r>
              <a:rPr lang="en-US" sz="4000"/>
              <a:t>= 3.083 ms</a:t>
            </a:r>
            <a:r>
              <a:rPr lang="en-US" sz="4000" baseline="30000"/>
              <a:t>-2</a:t>
            </a:r>
            <a:r>
              <a:rPr lang="en-US" sz="4000"/>
              <a:t> = 3.1 ms</a:t>
            </a:r>
            <a:r>
              <a:rPr lang="en-US" sz="4000" baseline="30000"/>
              <a:t>-2</a:t>
            </a:r>
          </a:p>
          <a:p>
            <a:pPr eaLnBrk="0" hangingPunct="0"/>
            <a:r>
              <a:rPr lang="en-US" sz="4000"/>
              <a:t>N/kg = (kg m/s/s)/kg = m/s/s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3.1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mass of an object if when there is a 128 N net force acting on it, it accelerates at 3.7 ms</a:t>
            </a:r>
            <a:r>
              <a:rPr lang="en-US" sz="4000" baseline="30000"/>
              <a:t>-2</a:t>
            </a:r>
            <a:r>
              <a:rPr lang="en-US" sz="4000"/>
              <a:t>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F = ma, m = F/a = (128 N)/(3.7 ms</a:t>
            </a:r>
            <a:r>
              <a:rPr lang="en-US" sz="4000" baseline="30000"/>
              <a:t>-2</a:t>
            </a:r>
            <a:r>
              <a:rPr lang="en-US" sz="4000"/>
              <a:t>)</a:t>
            </a:r>
          </a:p>
          <a:p>
            <a:pPr eaLnBrk="0" hangingPunct="0"/>
            <a:r>
              <a:rPr lang="en-US" sz="4000"/>
              <a:t>= 34.59 kg = 35 kg</a:t>
            </a:r>
            <a:endParaRPr lang="en-US" sz="4000" baseline="300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27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755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71</cp:revision>
  <dcterms:created xsi:type="dcterms:W3CDTF">2015-11-05T18:20:07Z</dcterms:created>
  <dcterms:modified xsi:type="dcterms:W3CDTF">2016-11-03T19:09:10Z</dcterms:modified>
</cp:coreProperties>
</file>