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320" r:id="rId4"/>
    <p:sldId id="328" r:id="rId5"/>
    <p:sldId id="329" r:id="rId6"/>
    <p:sldId id="330" r:id="rId7"/>
    <p:sldId id="331" r:id="rId8"/>
    <p:sldId id="32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26" r:id="rId17"/>
    <p:sldId id="324" r:id="rId18"/>
    <p:sldId id="325" r:id="rId19"/>
    <p:sldId id="327" r:id="rId20"/>
    <p:sldId id="301" r:id="rId21"/>
    <p:sldId id="294" r:id="rId22"/>
    <p:sldId id="302" r:id="rId23"/>
    <p:sldId id="303" r:id="rId24"/>
    <p:sldId id="304" r:id="rId25"/>
    <p:sldId id="30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FF5-8425-493B-8ABE-695B56C3A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D96EE-3128-4614-8FD7-2A69493AF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CBCA0-51A5-43FA-86AD-A78130BA3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972B1-3355-413D-9BBD-783DE3250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5CFFB-6FA2-4E28-9BFE-700C23BE5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4211E-1A78-407E-AF6B-983FC76F0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7BF87-303E-4334-BADF-007DC9CF7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3885B-63B8-43D7-A452-B7BAED62B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13FE3-BF4B-4E29-8CA1-05B541C78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E6A46-6743-4DCB-BB86-45403C68D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5B9CC-E577-4FA4-9ECA-5A286682A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0FF97C-9D1E-4B8F-B8D4-B85FDB284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0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Finding Vector Components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>
                <a:hlinkClick r:id="rId2" action="ppaction://hlinksldjump"/>
              </a:rPr>
              <a:t>Definition of vector components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3" action="ppaction://hlinksldjump"/>
              </a:rPr>
              <a:t>Whiteboards: Writing the notation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4" action="ppaction://hlinksldjump"/>
              </a:rPr>
              <a:t>How to find components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5" action="ppaction://hlinksldjump"/>
              </a:rPr>
              <a:t>Whiteboard</a:t>
            </a:r>
            <a:r>
              <a:rPr lang="en-US" sz="3200"/>
              <a:t> Am to VC</a:t>
            </a:r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387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58</a:t>
            </a:r>
            <a:r>
              <a:rPr lang="en-US" sz="1200" baseline="30000"/>
              <a:t>o</a:t>
            </a:r>
          </a:p>
        </p:txBody>
      </p:sp>
      <p:sp>
        <p:nvSpPr>
          <p:cNvPr id="11267" name="Line 9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Line 10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669925" y="117475"/>
            <a:ext cx="421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What’s the Trigonometric angle?</a:t>
            </a:r>
          </a:p>
        </p:txBody>
      </p:sp>
      <p:sp>
        <p:nvSpPr>
          <p:cNvPr id="11270" name="Line 12"/>
          <p:cNvSpPr>
            <a:spLocks noChangeShapeType="1"/>
          </p:cNvSpPr>
          <p:nvPr/>
        </p:nvSpPr>
        <p:spPr bwMode="auto">
          <a:xfrm flipV="1">
            <a:off x="4267200" y="1219200"/>
            <a:ext cx="1524000" cy="2057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Arc 15"/>
          <p:cNvSpPr>
            <a:spLocks/>
          </p:cNvSpPr>
          <p:nvPr/>
        </p:nvSpPr>
        <p:spPr bwMode="auto">
          <a:xfrm rot="5545805" flipH="1">
            <a:off x="4160838" y="2773362"/>
            <a:ext cx="533400" cy="320675"/>
          </a:xfrm>
          <a:custGeom>
            <a:avLst/>
            <a:gdLst>
              <a:gd name="T0" fmla="*/ 426374 w 21600"/>
              <a:gd name="T1" fmla="*/ 0 h 12979"/>
              <a:gd name="T2" fmla="*/ 533400 w 21600"/>
              <a:gd name="T3" fmla="*/ 320675 h 12979"/>
              <a:gd name="T4" fmla="*/ 0 w 21600"/>
              <a:gd name="T5" fmla="*/ 320675 h 12979"/>
              <a:gd name="T6" fmla="*/ 0 60000 65536"/>
              <a:gd name="T7" fmla="*/ 0 60000 65536"/>
              <a:gd name="T8" fmla="*/ 0 60000 65536"/>
              <a:gd name="T9" fmla="*/ 0 w 21600"/>
              <a:gd name="T10" fmla="*/ 0 h 12979"/>
              <a:gd name="T11" fmla="*/ 21600 w 21600"/>
              <a:gd name="T12" fmla="*/ 12979 h 129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2979" fill="none" extrusionOk="0">
                <a:moveTo>
                  <a:pt x="17265" y="0"/>
                </a:moveTo>
                <a:cubicBezTo>
                  <a:pt x="20078" y="3742"/>
                  <a:pt x="21600" y="8297"/>
                  <a:pt x="21600" y="12979"/>
                </a:cubicBezTo>
              </a:path>
              <a:path w="21600" h="12979" stroke="0" extrusionOk="0">
                <a:moveTo>
                  <a:pt x="17265" y="0"/>
                </a:moveTo>
                <a:cubicBezTo>
                  <a:pt x="20078" y="3742"/>
                  <a:pt x="21600" y="8297"/>
                  <a:pt x="21600" y="12979"/>
                </a:cubicBezTo>
                <a:lnTo>
                  <a:pt x="0" y="1297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16"/>
          <p:cNvSpPr txBox="1">
            <a:spLocks noChangeArrowheads="1"/>
          </p:cNvSpPr>
          <p:nvPr/>
        </p:nvSpPr>
        <p:spPr bwMode="auto">
          <a:xfrm>
            <a:off x="4343400" y="19050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32</a:t>
            </a:r>
            <a:r>
              <a:rPr lang="en-US" baseline="30000"/>
              <a:t>o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419600" y="2590800"/>
            <a:ext cx="2438400" cy="838200"/>
            <a:chOff x="2784" y="1632"/>
            <a:chExt cx="1536" cy="528"/>
          </a:xfrm>
        </p:grpSpPr>
        <p:sp>
          <p:nvSpPr>
            <p:cNvPr id="11274" name="Text Box 17"/>
            <p:cNvSpPr txBox="1">
              <a:spLocks noChangeArrowheads="1"/>
            </p:cNvSpPr>
            <p:nvPr/>
          </p:nvSpPr>
          <p:spPr bwMode="auto">
            <a:xfrm>
              <a:off x="3168" y="1632"/>
              <a:ext cx="115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90 – 32 = 58</a:t>
              </a:r>
              <a:r>
                <a:rPr lang="en-US" baseline="30000"/>
                <a:t>o</a:t>
              </a:r>
            </a:p>
          </p:txBody>
        </p:sp>
        <p:sp>
          <p:nvSpPr>
            <p:cNvPr id="11275" name="Arc 18"/>
            <p:cNvSpPr>
              <a:spLocks/>
            </p:cNvSpPr>
            <p:nvPr/>
          </p:nvSpPr>
          <p:spPr bwMode="auto">
            <a:xfrm rot="7906016" flipH="1">
              <a:off x="2749" y="1859"/>
              <a:ext cx="336" cy="266"/>
            </a:xfrm>
            <a:custGeom>
              <a:avLst/>
              <a:gdLst>
                <a:gd name="T0" fmla="*/ 205 w 21600"/>
                <a:gd name="T1" fmla="*/ 0 h 17089"/>
                <a:gd name="T2" fmla="*/ 336 w 21600"/>
                <a:gd name="T3" fmla="*/ 266 h 17089"/>
                <a:gd name="T4" fmla="*/ 0 w 21600"/>
                <a:gd name="T5" fmla="*/ 266 h 170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089"/>
                <a:gd name="T11" fmla="*/ 21600 w 21600"/>
                <a:gd name="T12" fmla="*/ 17089 h 170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089" fill="none" extrusionOk="0">
                  <a:moveTo>
                    <a:pt x="13210" y="-1"/>
                  </a:moveTo>
                  <a:cubicBezTo>
                    <a:pt x="18501" y="4089"/>
                    <a:pt x="21600" y="10400"/>
                    <a:pt x="21600" y="17089"/>
                  </a:cubicBezTo>
                </a:path>
                <a:path w="21600" h="17089" stroke="0" extrusionOk="0">
                  <a:moveTo>
                    <a:pt x="13210" y="-1"/>
                  </a:moveTo>
                  <a:cubicBezTo>
                    <a:pt x="18501" y="4089"/>
                    <a:pt x="21600" y="10400"/>
                    <a:pt x="21600" y="17089"/>
                  </a:cubicBezTo>
                  <a:lnTo>
                    <a:pt x="0" y="17089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63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218</a:t>
            </a:r>
            <a:r>
              <a:rPr lang="en-US" sz="1200" baseline="30000"/>
              <a:t>o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69925" y="117475"/>
            <a:ext cx="421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What’s the Trigonometric angle?</a:t>
            </a: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H="1">
            <a:off x="1905000" y="3276600"/>
            <a:ext cx="23622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Arc 8"/>
          <p:cNvSpPr>
            <a:spLocks/>
          </p:cNvSpPr>
          <p:nvPr/>
        </p:nvSpPr>
        <p:spPr bwMode="auto">
          <a:xfrm rot="19771490" flipH="1">
            <a:off x="3657600" y="3200400"/>
            <a:ext cx="533400" cy="269875"/>
          </a:xfrm>
          <a:custGeom>
            <a:avLst/>
            <a:gdLst>
              <a:gd name="T0" fmla="*/ 459860 w 21600"/>
              <a:gd name="T1" fmla="*/ 0 h 10944"/>
              <a:gd name="T2" fmla="*/ 533400 w 21600"/>
              <a:gd name="T3" fmla="*/ 269875 h 10944"/>
              <a:gd name="T4" fmla="*/ 0 w 21600"/>
              <a:gd name="T5" fmla="*/ 269875 h 10944"/>
              <a:gd name="T6" fmla="*/ 0 60000 65536"/>
              <a:gd name="T7" fmla="*/ 0 60000 65536"/>
              <a:gd name="T8" fmla="*/ 0 60000 65536"/>
              <a:gd name="T9" fmla="*/ 0 w 21600"/>
              <a:gd name="T10" fmla="*/ 0 h 10944"/>
              <a:gd name="T11" fmla="*/ 21600 w 21600"/>
              <a:gd name="T12" fmla="*/ 10944 h 109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944" fill="none" extrusionOk="0">
                <a:moveTo>
                  <a:pt x="18622" y="-1"/>
                </a:moveTo>
                <a:cubicBezTo>
                  <a:pt x="20571" y="3317"/>
                  <a:pt x="21600" y="7095"/>
                  <a:pt x="21600" y="10944"/>
                </a:cubicBezTo>
              </a:path>
              <a:path w="21600" h="10944" stroke="0" extrusionOk="0">
                <a:moveTo>
                  <a:pt x="18622" y="-1"/>
                </a:moveTo>
                <a:cubicBezTo>
                  <a:pt x="20571" y="3317"/>
                  <a:pt x="21600" y="7095"/>
                  <a:pt x="21600" y="10944"/>
                </a:cubicBezTo>
                <a:lnTo>
                  <a:pt x="0" y="1094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2362200" y="35052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38</a:t>
            </a:r>
            <a:r>
              <a:rPr lang="en-US" baseline="30000"/>
              <a:t>o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684588" y="2767013"/>
            <a:ext cx="2278062" cy="1652587"/>
            <a:chOff x="2321" y="1743"/>
            <a:chExt cx="1435" cy="1041"/>
          </a:xfrm>
        </p:grpSpPr>
        <p:sp>
          <p:nvSpPr>
            <p:cNvPr id="12298" name="Text Box 11"/>
            <p:cNvSpPr txBox="1">
              <a:spLocks noChangeArrowheads="1"/>
            </p:cNvSpPr>
            <p:nvPr/>
          </p:nvSpPr>
          <p:spPr bwMode="auto">
            <a:xfrm>
              <a:off x="2400" y="2496"/>
              <a:ext cx="1356" cy="288"/>
            </a:xfrm>
            <a:prstGeom prst="rect">
              <a:avLst/>
            </a:prstGeom>
            <a:solidFill>
              <a:schemeClr val="bg1"/>
            </a:solidFill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180 + 38 = 218</a:t>
              </a:r>
              <a:r>
                <a:rPr lang="en-US" baseline="30000"/>
                <a:t>o</a:t>
              </a:r>
            </a:p>
          </p:txBody>
        </p:sp>
        <p:sp>
          <p:nvSpPr>
            <p:cNvPr id="12299" name="Arc 12"/>
            <p:cNvSpPr>
              <a:spLocks/>
            </p:cNvSpPr>
            <p:nvPr/>
          </p:nvSpPr>
          <p:spPr bwMode="auto">
            <a:xfrm rot="16086844" flipH="1">
              <a:off x="2401" y="1663"/>
              <a:ext cx="514" cy="673"/>
            </a:xfrm>
            <a:custGeom>
              <a:avLst/>
              <a:gdLst>
                <a:gd name="T0" fmla="*/ 333 w 33025"/>
                <a:gd name="T1" fmla="*/ 673 h 43199"/>
                <a:gd name="T2" fmla="*/ 514 w 33025"/>
                <a:gd name="T3" fmla="*/ 51 h 43199"/>
                <a:gd name="T4" fmla="*/ 336 w 33025"/>
                <a:gd name="T5" fmla="*/ 337 h 43199"/>
                <a:gd name="T6" fmla="*/ 0 60000 65536"/>
                <a:gd name="T7" fmla="*/ 0 60000 65536"/>
                <a:gd name="T8" fmla="*/ 0 60000 65536"/>
                <a:gd name="T9" fmla="*/ 0 w 33025"/>
                <a:gd name="T10" fmla="*/ 0 h 43199"/>
                <a:gd name="T11" fmla="*/ 33025 w 33025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025" h="43199" fill="none" extrusionOk="0">
                  <a:moveTo>
                    <a:pt x="21392" y="43199"/>
                  </a:moveTo>
                  <a:cubicBezTo>
                    <a:pt x="9544" y="43085"/>
                    <a:pt x="0" y="3344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5639" y="-1"/>
                    <a:pt x="29597" y="1132"/>
                    <a:pt x="33025" y="3268"/>
                  </a:cubicBezTo>
                </a:path>
                <a:path w="33025" h="43199" stroke="0" extrusionOk="0">
                  <a:moveTo>
                    <a:pt x="21392" y="43199"/>
                  </a:moveTo>
                  <a:cubicBezTo>
                    <a:pt x="9544" y="43085"/>
                    <a:pt x="0" y="3344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5639" y="-1"/>
                    <a:pt x="29597" y="1132"/>
                    <a:pt x="33025" y="326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63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257</a:t>
            </a:r>
            <a:r>
              <a:rPr lang="en-US" sz="1200" baseline="30000"/>
              <a:t>o</a:t>
            </a: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69925" y="117475"/>
            <a:ext cx="421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What’s the Trigonometric angle?</a:t>
            </a: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H="1">
            <a:off x="3352800" y="3276600"/>
            <a:ext cx="914400" cy="289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3733800" y="51054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13</a:t>
            </a:r>
            <a:r>
              <a:rPr lang="en-US" baseline="30000"/>
              <a:t>o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038350" y="2181225"/>
            <a:ext cx="2673350" cy="1582738"/>
            <a:chOff x="1296" y="1344"/>
            <a:chExt cx="1684" cy="997"/>
          </a:xfrm>
        </p:grpSpPr>
        <p:sp>
          <p:nvSpPr>
            <p:cNvPr id="13322" name="Text Box 11"/>
            <p:cNvSpPr txBox="1">
              <a:spLocks noChangeArrowheads="1"/>
            </p:cNvSpPr>
            <p:nvPr/>
          </p:nvSpPr>
          <p:spPr bwMode="auto">
            <a:xfrm>
              <a:off x="1296" y="1344"/>
              <a:ext cx="13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270 - 13 = 257</a:t>
              </a:r>
              <a:r>
                <a:rPr lang="en-US" baseline="30000"/>
                <a:t>o</a:t>
              </a:r>
            </a:p>
          </p:txBody>
        </p:sp>
        <p:sp>
          <p:nvSpPr>
            <p:cNvPr id="13323" name="Arc 12"/>
            <p:cNvSpPr>
              <a:spLocks/>
            </p:cNvSpPr>
            <p:nvPr/>
          </p:nvSpPr>
          <p:spPr bwMode="auto">
            <a:xfrm rot="7906016" flipH="1">
              <a:off x="2343" y="1704"/>
              <a:ext cx="672" cy="602"/>
            </a:xfrm>
            <a:custGeom>
              <a:avLst/>
              <a:gdLst>
                <a:gd name="T0" fmla="*/ 541 w 43200"/>
                <a:gd name="T1" fmla="*/ 0 h 38689"/>
                <a:gd name="T2" fmla="*/ 25 w 43200"/>
                <a:gd name="T3" fmla="*/ 138 h 38689"/>
                <a:gd name="T4" fmla="*/ 336 w 43200"/>
                <a:gd name="T5" fmla="*/ 266 h 38689"/>
                <a:gd name="T6" fmla="*/ 0 60000 65536"/>
                <a:gd name="T7" fmla="*/ 0 60000 65536"/>
                <a:gd name="T8" fmla="*/ 0 60000 65536"/>
                <a:gd name="T9" fmla="*/ 0 w 43200"/>
                <a:gd name="T10" fmla="*/ 0 h 38689"/>
                <a:gd name="T11" fmla="*/ 43200 w 43200"/>
                <a:gd name="T12" fmla="*/ 38689 h 386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8689" fill="none" extrusionOk="0">
                  <a:moveTo>
                    <a:pt x="34810" y="-1"/>
                  </a:moveTo>
                  <a:cubicBezTo>
                    <a:pt x="40101" y="4089"/>
                    <a:pt x="43200" y="10400"/>
                    <a:pt x="43200" y="17089"/>
                  </a:cubicBezTo>
                  <a:cubicBezTo>
                    <a:pt x="43200" y="29018"/>
                    <a:pt x="33529" y="38689"/>
                    <a:pt x="21600" y="38689"/>
                  </a:cubicBezTo>
                  <a:cubicBezTo>
                    <a:pt x="9670" y="38689"/>
                    <a:pt x="0" y="29018"/>
                    <a:pt x="0" y="17089"/>
                  </a:cubicBezTo>
                  <a:cubicBezTo>
                    <a:pt x="-1" y="14262"/>
                    <a:pt x="554" y="11463"/>
                    <a:pt x="1633" y="8850"/>
                  </a:cubicBezTo>
                </a:path>
                <a:path w="43200" h="38689" stroke="0" extrusionOk="0">
                  <a:moveTo>
                    <a:pt x="34810" y="-1"/>
                  </a:moveTo>
                  <a:cubicBezTo>
                    <a:pt x="40101" y="4089"/>
                    <a:pt x="43200" y="10400"/>
                    <a:pt x="43200" y="17089"/>
                  </a:cubicBezTo>
                  <a:cubicBezTo>
                    <a:pt x="43200" y="29018"/>
                    <a:pt x="33529" y="38689"/>
                    <a:pt x="21600" y="38689"/>
                  </a:cubicBezTo>
                  <a:cubicBezTo>
                    <a:pt x="9670" y="38689"/>
                    <a:pt x="0" y="29018"/>
                    <a:pt x="0" y="17089"/>
                  </a:cubicBezTo>
                  <a:cubicBezTo>
                    <a:pt x="-1" y="14262"/>
                    <a:pt x="554" y="11463"/>
                    <a:pt x="1633" y="8850"/>
                  </a:cubicBezTo>
                  <a:lnTo>
                    <a:pt x="21600" y="17089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1" name="Arc 14"/>
          <p:cNvSpPr>
            <a:spLocks/>
          </p:cNvSpPr>
          <p:nvPr/>
        </p:nvSpPr>
        <p:spPr bwMode="auto">
          <a:xfrm rot="16207614" flipH="1">
            <a:off x="3930650" y="3460750"/>
            <a:ext cx="533400" cy="165100"/>
          </a:xfrm>
          <a:custGeom>
            <a:avLst/>
            <a:gdLst>
              <a:gd name="T0" fmla="*/ 507051 w 21600"/>
              <a:gd name="T1" fmla="*/ 0 h 6706"/>
              <a:gd name="T2" fmla="*/ 533400 w 21600"/>
              <a:gd name="T3" fmla="*/ 165100 h 6706"/>
              <a:gd name="T4" fmla="*/ 0 w 21600"/>
              <a:gd name="T5" fmla="*/ 165100 h 6706"/>
              <a:gd name="T6" fmla="*/ 0 60000 65536"/>
              <a:gd name="T7" fmla="*/ 0 60000 65536"/>
              <a:gd name="T8" fmla="*/ 0 60000 65536"/>
              <a:gd name="T9" fmla="*/ 0 w 21600"/>
              <a:gd name="T10" fmla="*/ 0 h 6706"/>
              <a:gd name="T11" fmla="*/ 21600 w 21600"/>
              <a:gd name="T12" fmla="*/ 6706 h 67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706" fill="none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</a:path>
              <a:path w="21600" h="6706" stroke="0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  <a:lnTo>
                  <a:pt x="0" y="67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63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158</a:t>
            </a:r>
            <a:r>
              <a:rPr lang="en-US" sz="1200" baseline="30000"/>
              <a:t>o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669925" y="117475"/>
            <a:ext cx="421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What’s the Trigonometric angle?</a:t>
            </a:r>
          </a:p>
        </p:txBody>
      </p:sp>
      <p:sp>
        <p:nvSpPr>
          <p:cNvPr id="14340" name="Line 7"/>
          <p:cNvSpPr>
            <a:spLocks noChangeShapeType="1"/>
          </p:cNvSpPr>
          <p:nvPr/>
        </p:nvSpPr>
        <p:spPr bwMode="auto">
          <a:xfrm flipH="1" flipV="1">
            <a:off x="1524000" y="2590800"/>
            <a:ext cx="2743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371600" y="28194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22</a:t>
            </a:r>
            <a:r>
              <a:rPr lang="en-US" baseline="30000"/>
              <a:t>o</a:t>
            </a:r>
          </a:p>
        </p:txBody>
      </p:sp>
      <p:sp>
        <p:nvSpPr>
          <p:cNvPr id="14342" name="Arc 12"/>
          <p:cNvSpPr>
            <a:spLocks/>
          </p:cNvSpPr>
          <p:nvPr/>
        </p:nvSpPr>
        <p:spPr bwMode="auto">
          <a:xfrm rot="21398811" flipH="1">
            <a:off x="3657600" y="3122613"/>
            <a:ext cx="536575" cy="114300"/>
          </a:xfrm>
          <a:custGeom>
            <a:avLst/>
            <a:gdLst>
              <a:gd name="T0" fmla="*/ 511833 w 21600"/>
              <a:gd name="T1" fmla="*/ 0 h 6485"/>
              <a:gd name="T2" fmla="*/ 536575 w 21600"/>
              <a:gd name="T3" fmla="*/ 114300 h 6485"/>
              <a:gd name="T4" fmla="*/ 0 w 21600"/>
              <a:gd name="T5" fmla="*/ 114300 h 6485"/>
              <a:gd name="T6" fmla="*/ 0 60000 65536"/>
              <a:gd name="T7" fmla="*/ 0 60000 65536"/>
              <a:gd name="T8" fmla="*/ 0 60000 65536"/>
              <a:gd name="T9" fmla="*/ 0 w 21600"/>
              <a:gd name="T10" fmla="*/ 0 h 6485"/>
              <a:gd name="T11" fmla="*/ 21600 w 21600"/>
              <a:gd name="T12" fmla="*/ 6485 h 64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485" fill="none" extrusionOk="0">
                <a:moveTo>
                  <a:pt x="20603" y="0"/>
                </a:moveTo>
                <a:cubicBezTo>
                  <a:pt x="21263" y="2098"/>
                  <a:pt x="21600" y="4285"/>
                  <a:pt x="21600" y="6485"/>
                </a:cubicBezTo>
              </a:path>
              <a:path w="21600" h="6485" stroke="0" extrusionOk="0">
                <a:moveTo>
                  <a:pt x="20603" y="0"/>
                </a:moveTo>
                <a:cubicBezTo>
                  <a:pt x="21263" y="2098"/>
                  <a:pt x="21600" y="4285"/>
                  <a:pt x="21600" y="6485"/>
                </a:cubicBezTo>
                <a:lnTo>
                  <a:pt x="0" y="64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13"/>
          <p:cNvSpPr>
            <a:spLocks noChangeShapeType="1"/>
          </p:cNvSpPr>
          <p:nvPr/>
        </p:nvSpPr>
        <p:spPr bwMode="auto">
          <a:xfrm flipH="1">
            <a:off x="2362200" y="32766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779838" y="1447800"/>
            <a:ext cx="2798762" cy="3733800"/>
            <a:chOff x="2381" y="912"/>
            <a:chExt cx="1763" cy="2352"/>
          </a:xfrm>
        </p:grpSpPr>
        <p:sp>
          <p:nvSpPr>
            <p:cNvPr id="14345" name="Text Box 10"/>
            <p:cNvSpPr txBox="1">
              <a:spLocks noChangeArrowheads="1"/>
            </p:cNvSpPr>
            <p:nvPr/>
          </p:nvSpPr>
          <p:spPr bwMode="auto">
            <a:xfrm>
              <a:off x="2832" y="1344"/>
              <a:ext cx="13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180 - 22 = 158</a:t>
              </a:r>
              <a:r>
                <a:rPr lang="en-US" baseline="30000"/>
                <a:t>o</a:t>
              </a:r>
            </a:p>
          </p:txBody>
        </p:sp>
        <p:sp>
          <p:nvSpPr>
            <p:cNvPr id="14346" name="Arc 11"/>
            <p:cNvSpPr>
              <a:spLocks/>
            </p:cNvSpPr>
            <p:nvPr/>
          </p:nvSpPr>
          <p:spPr bwMode="auto">
            <a:xfrm rot="7906016" flipH="1">
              <a:off x="2430" y="1642"/>
              <a:ext cx="503" cy="602"/>
            </a:xfrm>
            <a:custGeom>
              <a:avLst/>
              <a:gdLst>
                <a:gd name="T0" fmla="*/ 372 w 32308"/>
                <a:gd name="T1" fmla="*/ 0 h 38689"/>
                <a:gd name="T2" fmla="*/ 0 w 32308"/>
                <a:gd name="T3" fmla="*/ 558 h 38689"/>
                <a:gd name="T4" fmla="*/ 167 w 32308"/>
                <a:gd name="T5" fmla="*/ 266 h 38689"/>
                <a:gd name="T6" fmla="*/ 0 60000 65536"/>
                <a:gd name="T7" fmla="*/ 0 60000 65536"/>
                <a:gd name="T8" fmla="*/ 0 60000 65536"/>
                <a:gd name="T9" fmla="*/ 0 w 32308"/>
                <a:gd name="T10" fmla="*/ 0 h 38689"/>
                <a:gd name="T11" fmla="*/ 32308 w 32308"/>
                <a:gd name="T12" fmla="*/ 38689 h 386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308" h="38689" fill="none" extrusionOk="0">
                  <a:moveTo>
                    <a:pt x="23918" y="-1"/>
                  </a:moveTo>
                  <a:cubicBezTo>
                    <a:pt x="29209" y="4089"/>
                    <a:pt x="32308" y="10400"/>
                    <a:pt x="32308" y="17089"/>
                  </a:cubicBezTo>
                  <a:cubicBezTo>
                    <a:pt x="32308" y="29018"/>
                    <a:pt x="22637" y="38689"/>
                    <a:pt x="10708" y="38689"/>
                  </a:cubicBezTo>
                  <a:cubicBezTo>
                    <a:pt x="6952" y="38689"/>
                    <a:pt x="3261" y="37709"/>
                    <a:pt x="0" y="35847"/>
                  </a:cubicBezTo>
                </a:path>
                <a:path w="32308" h="38689" stroke="0" extrusionOk="0">
                  <a:moveTo>
                    <a:pt x="23918" y="-1"/>
                  </a:moveTo>
                  <a:cubicBezTo>
                    <a:pt x="29209" y="4089"/>
                    <a:pt x="32308" y="10400"/>
                    <a:pt x="32308" y="17089"/>
                  </a:cubicBezTo>
                  <a:cubicBezTo>
                    <a:pt x="32308" y="29018"/>
                    <a:pt x="22637" y="38689"/>
                    <a:pt x="10708" y="38689"/>
                  </a:cubicBezTo>
                  <a:cubicBezTo>
                    <a:pt x="6952" y="38689"/>
                    <a:pt x="3261" y="37709"/>
                    <a:pt x="0" y="35847"/>
                  </a:cubicBezTo>
                  <a:lnTo>
                    <a:pt x="10708" y="17089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Line 14"/>
            <p:cNvSpPr>
              <a:spLocks noChangeShapeType="1"/>
            </p:cNvSpPr>
            <p:nvPr/>
          </p:nvSpPr>
          <p:spPr bwMode="auto">
            <a:xfrm>
              <a:off x="2688" y="2064"/>
              <a:ext cx="1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Line 15"/>
            <p:cNvSpPr>
              <a:spLocks noChangeShapeType="1"/>
            </p:cNvSpPr>
            <p:nvPr/>
          </p:nvSpPr>
          <p:spPr bwMode="auto">
            <a:xfrm>
              <a:off x="2652" y="912"/>
              <a:ext cx="0" cy="2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rc 14"/>
          <p:cNvSpPr>
            <a:spLocks/>
          </p:cNvSpPr>
          <p:nvPr/>
        </p:nvSpPr>
        <p:spPr bwMode="auto">
          <a:xfrm rot="1584298" flipH="1">
            <a:off x="3975100" y="2711450"/>
            <a:ext cx="395288" cy="447675"/>
          </a:xfrm>
          <a:custGeom>
            <a:avLst/>
            <a:gdLst>
              <a:gd name="T0" fmla="*/ 289945 w 16034"/>
              <a:gd name="T1" fmla="*/ 0 h 18117"/>
              <a:gd name="T2" fmla="*/ 395288 w 16034"/>
              <a:gd name="T3" fmla="*/ 90044 h 18117"/>
              <a:gd name="T4" fmla="*/ 0 w 16034"/>
              <a:gd name="T5" fmla="*/ 447675 h 18117"/>
              <a:gd name="T6" fmla="*/ 0 60000 65536"/>
              <a:gd name="T7" fmla="*/ 0 60000 65536"/>
              <a:gd name="T8" fmla="*/ 0 60000 65536"/>
              <a:gd name="T9" fmla="*/ 0 w 16034"/>
              <a:gd name="T10" fmla="*/ 0 h 18117"/>
              <a:gd name="T11" fmla="*/ 16034 w 16034"/>
              <a:gd name="T12" fmla="*/ 18117 h 181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34" h="18117" fill="none" extrusionOk="0">
                <a:moveTo>
                  <a:pt x="11761" y="-1"/>
                </a:moveTo>
                <a:cubicBezTo>
                  <a:pt x="13337" y="1023"/>
                  <a:pt x="14774" y="2248"/>
                  <a:pt x="16034" y="3643"/>
                </a:cubicBezTo>
              </a:path>
              <a:path w="16034" h="18117" stroke="0" extrusionOk="0">
                <a:moveTo>
                  <a:pt x="11761" y="-1"/>
                </a:moveTo>
                <a:cubicBezTo>
                  <a:pt x="13337" y="1023"/>
                  <a:pt x="14774" y="2248"/>
                  <a:pt x="16034" y="3643"/>
                </a:cubicBezTo>
                <a:lnTo>
                  <a:pt x="0" y="1811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63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116</a:t>
            </a:r>
            <a:r>
              <a:rPr lang="en-US" sz="1200" baseline="30000"/>
              <a:t>o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69925" y="117475"/>
            <a:ext cx="421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What’s the Trigonometric angle?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 flipV="1">
            <a:off x="3276600" y="990600"/>
            <a:ext cx="99060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581400" y="13716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26</a:t>
            </a:r>
            <a:r>
              <a:rPr lang="en-US" baseline="30000"/>
              <a:t>o</a:t>
            </a:r>
          </a:p>
        </p:txBody>
      </p:sp>
      <p:sp>
        <p:nvSpPr>
          <p:cNvPr id="15367" name="Line 13"/>
          <p:cNvSpPr>
            <a:spLocks noChangeShapeType="1"/>
          </p:cNvSpPr>
          <p:nvPr/>
        </p:nvSpPr>
        <p:spPr bwMode="auto">
          <a:xfrm>
            <a:off x="4267200" y="14478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362200" y="2133600"/>
            <a:ext cx="4133850" cy="2971800"/>
            <a:chOff x="1488" y="1344"/>
            <a:chExt cx="2604" cy="1872"/>
          </a:xfrm>
        </p:grpSpPr>
        <p:sp>
          <p:nvSpPr>
            <p:cNvPr id="15369" name="Line 12"/>
            <p:cNvSpPr>
              <a:spLocks noChangeShapeType="1"/>
            </p:cNvSpPr>
            <p:nvPr/>
          </p:nvSpPr>
          <p:spPr bwMode="auto">
            <a:xfrm>
              <a:off x="2688" y="2064"/>
              <a:ext cx="1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70" name="Group 16"/>
            <p:cNvGrpSpPr>
              <a:grpSpLocks/>
            </p:cNvGrpSpPr>
            <p:nvPr/>
          </p:nvGrpSpPr>
          <p:grpSpPr bwMode="auto">
            <a:xfrm>
              <a:off x="1488" y="1344"/>
              <a:ext cx="2604" cy="1872"/>
              <a:chOff x="1488" y="1344"/>
              <a:chExt cx="2604" cy="1872"/>
            </a:xfrm>
          </p:grpSpPr>
          <p:sp>
            <p:nvSpPr>
              <p:cNvPr id="15371" name="Line 8"/>
              <p:cNvSpPr>
                <a:spLocks noChangeShapeType="1"/>
              </p:cNvSpPr>
              <p:nvPr/>
            </p:nvSpPr>
            <p:spPr bwMode="auto">
              <a:xfrm flipH="1">
                <a:off x="1488" y="2064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Text Box 10"/>
              <p:cNvSpPr txBox="1">
                <a:spLocks noChangeArrowheads="1"/>
              </p:cNvSpPr>
              <p:nvPr/>
            </p:nvSpPr>
            <p:spPr bwMode="auto">
              <a:xfrm>
                <a:off x="2832" y="1344"/>
                <a:ext cx="1260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90 + 26 = 116</a:t>
                </a:r>
                <a:r>
                  <a:rPr lang="en-US" baseline="30000"/>
                  <a:t>o</a:t>
                </a:r>
              </a:p>
            </p:txBody>
          </p:sp>
          <p:sp>
            <p:nvSpPr>
              <p:cNvPr id="15373" name="Arc 11"/>
              <p:cNvSpPr>
                <a:spLocks/>
              </p:cNvSpPr>
              <p:nvPr/>
            </p:nvSpPr>
            <p:spPr bwMode="auto">
              <a:xfrm rot="7906016" flipH="1">
                <a:off x="2586" y="1614"/>
                <a:ext cx="336" cy="562"/>
              </a:xfrm>
              <a:custGeom>
                <a:avLst/>
                <a:gdLst>
                  <a:gd name="T0" fmla="*/ 205 w 21600"/>
                  <a:gd name="T1" fmla="*/ 0 h 36137"/>
                  <a:gd name="T2" fmla="*/ 158 w 21600"/>
                  <a:gd name="T3" fmla="*/ 562 h 36137"/>
                  <a:gd name="T4" fmla="*/ 0 w 21600"/>
                  <a:gd name="T5" fmla="*/ 266 h 3613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6137"/>
                  <a:gd name="T11" fmla="*/ 21600 w 21600"/>
                  <a:gd name="T12" fmla="*/ 36137 h 36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6137" fill="none" extrusionOk="0">
                    <a:moveTo>
                      <a:pt x="13210" y="-1"/>
                    </a:moveTo>
                    <a:cubicBezTo>
                      <a:pt x="18501" y="4089"/>
                      <a:pt x="21600" y="10400"/>
                      <a:pt x="21600" y="17089"/>
                    </a:cubicBezTo>
                    <a:cubicBezTo>
                      <a:pt x="21600" y="25057"/>
                      <a:pt x="17212" y="32378"/>
                      <a:pt x="10185" y="36136"/>
                    </a:cubicBezTo>
                  </a:path>
                  <a:path w="21600" h="36137" stroke="0" extrusionOk="0">
                    <a:moveTo>
                      <a:pt x="13210" y="-1"/>
                    </a:moveTo>
                    <a:cubicBezTo>
                      <a:pt x="18501" y="4089"/>
                      <a:pt x="21600" y="10400"/>
                      <a:pt x="21600" y="17089"/>
                    </a:cubicBezTo>
                    <a:cubicBezTo>
                      <a:pt x="21600" y="25057"/>
                      <a:pt x="17212" y="32378"/>
                      <a:pt x="10185" y="36136"/>
                    </a:cubicBezTo>
                    <a:lnTo>
                      <a:pt x="0" y="17089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4" name="Line 15"/>
              <p:cNvSpPr>
                <a:spLocks noChangeShapeType="1"/>
              </p:cNvSpPr>
              <p:nvPr/>
            </p:nvSpPr>
            <p:spPr bwMode="auto">
              <a:xfrm>
                <a:off x="2688" y="2064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63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318</a:t>
            </a:r>
            <a:r>
              <a:rPr lang="en-US" sz="1200" baseline="30000"/>
              <a:t>o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669925" y="117475"/>
            <a:ext cx="421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What’s the Trigonometric angle?</a:t>
            </a:r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4191000" y="3276600"/>
            <a:ext cx="24384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5257800" y="34290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42</a:t>
            </a:r>
            <a:r>
              <a:rPr lang="en-US" baseline="30000"/>
              <a:t>o</a:t>
            </a:r>
          </a:p>
        </p:txBody>
      </p:sp>
      <p:sp>
        <p:nvSpPr>
          <p:cNvPr id="16390" name="Arc 7"/>
          <p:cNvSpPr>
            <a:spLocks/>
          </p:cNvSpPr>
          <p:nvPr/>
        </p:nvSpPr>
        <p:spPr bwMode="auto">
          <a:xfrm rot="14076914" flipH="1">
            <a:off x="4295775" y="3143250"/>
            <a:ext cx="527050" cy="279400"/>
          </a:xfrm>
          <a:custGeom>
            <a:avLst/>
            <a:gdLst>
              <a:gd name="T0" fmla="*/ 527050 w 21292"/>
              <a:gd name="T1" fmla="*/ 64090 h 15851"/>
              <a:gd name="T2" fmla="*/ 363207 w 21292"/>
              <a:gd name="T3" fmla="*/ 279400 h 15851"/>
              <a:gd name="T4" fmla="*/ 0 w 21292"/>
              <a:gd name="T5" fmla="*/ 0 h 15851"/>
              <a:gd name="T6" fmla="*/ 0 60000 65536"/>
              <a:gd name="T7" fmla="*/ 0 60000 65536"/>
              <a:gd name="T8" fmla="*/ 0 60000 65536"/>
              <a:gd name="T9" fmla="*/ 0 w 21292"/>
              <a:gd name="T10" fmla="*/ 0 h 15851"/>
              <a:gd name="T11" fmla="*/ 21292 w 21292"/>
              <a:gd name="T12" fmla="*/ 15851 h 158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92" h="15851" fill="none" extrusionOk="0">
                <a:moveTo>
                  <a:pt x="21291" y="3635"/>
                </a:moveTo>
                <a:cubicBezTo>
                  <a:pt x="20490" y="8325"/>
                  <a:pt x="18164" y="12619"/>
                  <a:pt x="14673" y="15851"/>
                </a:cubicBezTo>
              </a:path>
              <a:path w="21292" h="15851" stroke="0" extrusionOk="0">
                <a:moveTo>
                  <a:pt x="21291" y="3635"/>
                </a:moveTo>
                <a:cubicBezTo>
                  <a:pt x="20490" y="8325"/>
                  <a:pt x="18164" y="12619"/>
                  <a:pt x="14673" y="15851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12"/>
          <p:cNvSpPr>
            <a:spLocks noChangeShapeType="1"/>
          </p:cNvSpPr>
          <p:nvPr/>
        </p:nvSpPr>
        <p:spPr bwMode="auto">
          <a:xfrm>
            <a:off x="4219575" y="3276600"/>
            <a:ext cx="1600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362200" y="1447800"/>
            <a:ext cx="4216400" cy="3733800"/>
            <a:chOff x="1488" y="912"/>
            <a:chExt cx="2656" cy="2352"/>
          </a:xfrm>
        </p:grpSpPr>
        <p:sp>
          <p:nvSpPr>
            <p:cNvPr id="16393" name="Line 8"/>
            <p:cNvSpPr>
              <a:spLocks noChangeShapeType="1"/>
            </p:cNvSpPr>
            <p:nvPr/>
          </p:nvSpPr>
          <p:spPr bwMode="auto">
            <a:xfrm flipH="1">
              <a:off x="1488" y="2064"/>
              <a:ext cx="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2832" y="1344"/>
              <a:ext cx="13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360 - 42 = 318</a:t>
              </a:r>
              <a:r>
                <a:rPr lang="en-US" baseline="30000"/>
                <a:t>o</a:t>
              </a:r>
            </a:p>
          </p:txBody>
        </p:sp>
        <p:sp>
          <p:nvSpPr>
            <p:cNvPr id="16395" name="Arc 11"/>
            <p:cNvSpPr>
              <a:spLocks/>
            </p:cNvSpPr>
            <p:nvPr/>
          </p:nvSpPr>
          <p:spPr bwMode="auto">
            <a:xfrm rot="7906016" flipH="1">
              <a:off x="2316" y="1694"/>
              <a:ext cx="673" cy="672"/>
            </a:xfrm>
            <a:custGeom>
              <a:avLst/>
              <a:gdLst>
                <a:gd name="T0" fmla="*/ 542 w 43200"/>
                <a:gd name="T1" fmla="*/ 70 h 43200"/>
                <a:gd name="T2" fmla="*/ 355 w 43200"/>
                <a:gd name="T3" fmla="*/ 0 h 43200"/>
                <a:gd name="T4" fmla="*/ 337 w 43200"/>
                <a:gd name="T5" fmla="*/ 336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34810" y="4510"/>
                  </a:moveTo>
                  <a:cubicBezTo>
                    <a:pt x="40101" y="8600"/>
                    <a:pt x="43200" y="14911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85" y="-1"/>
                    <a:pt x="22371" y="10"/>
                    <a:pt x="22756" y="30"/>
                  </a:cubicBezTo>
                </a:path>
                <a:path w="43200" h="43200" stroke="0" extrusionOk="0">
                  <a:moveTo>
                    <a:pt x="34810" y="4510"/>
                  </a:moveTo>
                  <a:cubicBezTo>
                    <a:pt x="40101" y="8600"/>
                    <a:pt x="43200" y="14911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85" y="-1"/>
                    <a:pt x="22371" y="10"/>
                    <a:pt x="22756" y="3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Line 13"/>
            <p:cNvSpPr>
              <a:spLocks noChangeShapeType="1"/>
            </p:cNvSpPr>
            <p:nvPr/>
          </p:nvSpPr>
          <p:spPr bwMode="auto">
            <a:xfrm>
              <a:off x="2652" y="912"/>
              <a:ext cx="1" cy="2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26"/>
          <p:cNvSpPr txBox="1">
            <a:spLocks noChangeArrowheads="1"/>
          </p:cNvSpPr>
          <p:nvPr/>
        </p:nvSpPr>
        <p:spPr bwMode="auto">
          <a:xfrm>
            <a:off x="228600" y="228600"/>
            <a:ext cx="5059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Try this yourself</a:t>
            </a:r>
          </a:p>
        </p:txBody>
      </p:sp>
      <p:sp>
        <p:nvSpPr>
          <p:cNvPr id="17411" name="Text Box 1035"/>
          <p:cNvSpPr txBox="1">
            <a:spLocks noChangeArrowheads="1"/>
          </p:cNvSpPr>
          <p:nvPr/>
        </p:nvSpPr>
        <p:spPr bwMode="auto">
          <a:xfrm>
            <a:off x="1066800" y="1066800"/>
            <a:ext cx="5099050" cy="5035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3600"/>
              <a:t>Get out your calculator</a:t>
            </a:r>
          </a:p>
          <a:p>
            <a:pPr marL="457200" indent="-457200"/>
            <a:r>
              <a:rPr lang="en-US" sz="3600"/>
              <a:t>type:</a:t>
            </a:r>
          </a:p>
          <a:p>
            <a:pPr marL="457200" indent="-457200"/>
            <a:r>
              <a:rPr lang="en-US" sz="3600"/>
              <a:t>sin 90 &lt;ENTER&gt;</a:t>
            </a:r>
          </a:p>
          <a:p>
            <a:pPr marL="457200" indent="-457200"/>
            <a:r>
              <a:rPr lang="en-US" sz="3600"/>
              <a:t>1????</a:t>
            </a:r>
          </a:p>
          <a:p>
            <a:pPr marL="457200" indent="-457200"/>
            <a:r>
              <a:rPr lang="en-US" sz="3600"/>
              <a:t>If not </a:t>
            </a:r>
          </a:p>
          <a:p>
            <a:pPr marL="457200" indent="-457200"/>
            <a:r>
              <a:rPr lang="en-US" sz="3600"/>
              <a:t>&lt;2</a:t>
            </a:r>
            <a:r>
              <a:rPr lang="en-US" sz="3600" baseline="30000"/>
              <a:t>nd</a:t>
            </a:r>
            <a:r>
              <a:rPr lang="en-US" sz="3600"/>
              <a:t>?&gt; MODE</a:t>
            </a:r>
          </a:p>
          <a:p>
            <a:pPr marL="457200" indent="-457200"/>
            <a:r>
              <a:rPr lang="en-US" sz="3600"/>
              <a:t>Cursor arrows to “Degree”</a:t>
            </a:r>
          </a:p>
          <a:p>
            <a:pPr marL="457200" indent="-457200"/>
            <a:r>
              <a:rPr lang="en-US" sz="3600"/>
              <a:t>&lt;ENTER&gt; &lt;CLEAR&gt;</a:t>
            </a:r>
          </a:p>
          <a:p>
            <a:pPr marL="457200" indent="-457200"/>
            <a:r>
              <a:rPr lang="en-US" sz="3600"/>
              <a:t>Try again (sin 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031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Finding Components - step by step</a:t>
            </a:r>
          </a:p>
        </p:txBody>
      </p:sp>
      <p:sp>
        <p:nvSpPr>
          <p:cNvPr id="18435" name="Text Box 11"/>
          <p:cNvSpPr txBox="1">
            <a:spLocks noChangeArrowheads="1"/>
          </p:cNvSpPr>
          <p:nvPr/>
        </p:nvSpPr>
        <p:spPr bwMode="auto">
          <a:xfrm>
            <a:off x="533400" y="3708400"/>
            <a:ext cx="3519488" cy="2227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800"/>
              <a:t>Step 2: Figure the sides</a:t>
            </a:r>
          </a:p>
          <a:p>
            <a:pPr marL="457200" indent="-457200"/>
            <a:r>
              <a:rPr lang="en-US" sz="2800"/>
              <a:t>using Cos and Sin:</a:t>
            </a:r>
          </a:p>
          <a:p>
            <a:pPr marL="457200" indent="-457200"/>
            <a:r>
              <a:rPr lang="en-US" sz="2800"/>
              <a:t>x = mag Cos(</a:t>
            </a:r>
            <a:r>
              <a:rPr lang="en-US" sz="2800">
                <a:sym typeface="Symbol" pitchFamily="18" charset="2"/>
              </a:rPr>
              <a:t></a:t>
            </a:r>
            <a:r>
              <a:rPr lang="en-US" sz="2800"/>
              <a:t>)</a:t>
            </a:r>
          </a:p>
          <a:p>
            <a:pPr marL="457200" indent="-457200"/>
            <a:r>
              <a:rPr lang="en-US" sz="2800"/>
              <a:t>y = mag Sin(</a:t>
            </a:r>
            <a:r>
              <a:rPr lang="en-US" sz="2800">
                <a:sym typeface="Symbol" pitchFamily="18" charset="2"/>
              </a:rPr>
              <a:t></a:t>
            </a:r>
            <a:r>
              <a:rPr lang="en-US" sz="2800"/>
              <a:t>)</a:t>
            </a:r>
          </a:p>
          <a:p>
            <a:pPr marL="457200" indent="-457200"/>
            <a:r>
              <a:rPr lang="en-US" sz="2800"/>
              <a:t>(iff </a:t>
            </a:r>
            <a:r>
              <a:rPr lang="en-US" sz="2800">
                <a:sym typeface="Symbol" pitchFamily="18" charset="2"/>
              </a:rPr>
              <a:t> = trig angle)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397375" y="1752600"/>
            <a:ext cx="44704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x = </a:t>
            </a:r>
            <a:r>
              <a:rPr lang="en-US"/>
              <a:t>(12 m)Cos</a:t>
            </a:r>
            <a:r>
              <a:rPr lang="en-US" sz="2800">
                <a:sym typeface="Symbol" pitchFamily="18" charset="2"/>
              </a:rPr>
              <a:t>(</a:t>
            </a:r>
            <a:r>
              <a:rPr lang="en-US"/>
              <a:t>153</a:t>
            </a:r>
            <a:r>
              <a:rPr lang="en-US" baseline="30000"/>
              <a:t>o</a:t>
            </a:r>
            <a:r>
              <a:rPr lang="en-US"/>
              <a:t>) = -10.692 m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4419600" y="1143000"/>
            <a:ext cx="30035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r>
              <a:rPr lang="en-US" sz="3200"/>
              <a:t> = </a:t>
            </a:r>
            <a:r>
              <a:rPr lang="en-US"/>
              <a:t>180</a:t>
            </a:r>
            <a:r>
              <a:rPr lang="en-US" baseline="30000"/>
              <a:t>o</a:t>
            </a:r>
            <a:r>
              <a:rPr lang="en-US"/>
              <a:t> – 27</a:t>
            </a:r>
            <a:r>
              <a:rPr lang="en-US" baseline="30000"/>
              <a:t>o</a:t>
            </a:r>
            <a:r>
              <a:rPr lang="en-US"/>
              <a:t> = 153</a:t>
            </a:r>
            <a:r>
              <a:rPr lang="en-US" baseline="30000"/>
              <a:t>o</a:t>
            </a:r>
            <a:r>
              <a:rPr lang="en-US"/>
              <a:t> 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4397375" y="2362200"/>
            <a:ext cx="431958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y = </a:t>
            </a:r>
            <a:r>
              <a:rPr lang="en-US"/>
              <a:t>(12 m)Sin</a:t>
            </a:r>
            <a:r>
              <a:rPr lang="en-US" sz="2800">
                <a:sym typeface="Symbol" pitchFamily="18" charset="2"/>
              </a:rPr>
              <a:t>(</a:t>
            </a:r>
            <a:r>
              <a:rPr lang="en-US"/>
              <a:t>153</a:t>
            </a:r>
            <a:r>
              <a:rPr lang="en-US" baseline="30000"/>
              <a:t>o</a:t>
            </a:r>
            <a:r>
              <a:rPr lang="en-US"/>
              <a:t>) = +5.448 m</a:t>
            </a:r>
          </a:p>
        </p:txBody>
      </p:sp>
      <p:grpSp>
        <p:nvGrpSpPr>
          <p:cNvPr id="18439" name="Group 18"/>
          <p:cNvGrpSpPr>
            <a:grpSpLocks/>
          </p:cNvGrpSpPr>
          <p:nvPr/>
        </p:nvGrpSpPr>
        <p:grpSpPr bwMode="auto">
          <a:xfrm>
            <a:off x="381000" y="1447800"/>
            <a:ext cx="3200400" cy="1143000"/>
            <a:chOff x="240" y="912"/>
            <a:chExt cx="2016" cy="720"/>
          </a:xfrm>
        </p:grpSpPr>
        <p:sp>
          <p:nvSpPr>
            <p:cNvPr id="18440" name="Line 5"/>
            <p:cNvSpPr>
              <a:spLocks noChangeShapeType="1"/>
            </p:cNvSpPr>
            <p:nvPr/>
          </p:nvSpPr>
          <p:spPr bwMode="auto">
            <a:xfrm flipV="1">
              <a:off x="240" y="912"/>
              <a:ext cx="0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6"/>
            <p:cNvSpPr>
              <a:spLocks noChangeShapeType="1"/>
            </p:cNvSpPr>
            <p:nvPr/>
          </p:nvSpPr>
          <p:spPr bwMode="auto">
            <a:xfrm flipH="1" flipV="1">
              <a:off x="240" y="912"/>
              <a:ext cx="2016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Text Box 7"/>
            <p:cNvSpPr txBox="1">
              <a:spLocks noChangeArrowheads="1"/>
            </p:cNvSpPr>
            <p:nvPr/>
          </p:nvSpPr>
          <p:spPr bwMode="auto">
            <a:xfrm>
              <a:off x="1056" y="912"/>
              <a:ext cx="50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12 m</a:t>
              </a:r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>
              <a:off x="1248" y="1632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Text Box 10"/>
            <p:cNvSpPr txBox="1">
              <a:spLocks noChangeArrowheads="1"/>
            </p:cNvSpPr>
            <p:nvPr/>
          </p:nvSpPr>
          <p:spPr bwMode="auto">
            <a:xfrm>
              <a:off x="1116" y="1344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27</a:t>
              </a:r>
              <a:r>
                <a:rPr lang="en-US" baseline="30000"/>
                <a:t>o</a:t>
              </a:r>
            </a:p>
          </p:txBody>
        </p:sp>
        <p:sp>
          <p:nvSpPr>
            <p:cNvPr id="18445" name="Line 4"/>
            <p:cNvSpPr>
              <a:spLocks noChangeShapeType="1"/>
            </p:cNvSpPr>
            <p:nvPr/>
          </p:nvSpPr>
          <p:spPr bwMode="auto">
            <a:xfrm>
              <a:off x="240" y="1632"/>
              <a:ext cx="201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Arc 17"/>
            <p:cNvSpPr>
              <a:spLocks/>
            </p:cNvSpPr>
            <p:nvPr/>
          </p:nvSpPr>
          <p:spPr bwMode="auto">
            <a:xfrm flipH="1">
              <a:off x="1584" y="1436"/>
              <a:ext cx="240" cy="196"/>
            </a:xfrm>
            <a:custGeom>
              <a:avLst/>
              <a:gdLst>
                <a:gd name="T0" fmla="*/ 138 w 21600"/>
                <a:gd name="T1" fmla="*/ 0 h 17651"/>
                <a:gd name="T2" fmla="*/ 240 w 21600"/>
                <a:gd name="T3" fmla="*/ 196 h 17651"/>
                <a:gd name="T4" fmla="*/ 0 w 21600"/>
                <a:gd name="T5" fmla="*/ 196 h 1765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651"/>
                <a:gd name="T11" fmla="*/ 21600 w 21600"/>
                <a:gd name="T12" fmla="*/ 17651 h 176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651" fill="none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</a:path>
                <a:path w="21600" h="17651" stroke="0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  <a:lnTo>
                    <a:pt x="0" y="17651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5" grpId="0"/>
      <p:bldP spid="74766" grpId="0"/>
      <p:bldP spid="747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031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Finding Components - step by step</a:t>
            </a:r>
          </a:p>
        </p:txBody>
      </p:sp>
      <p:sp>
        <p:nvSpPr>
          <p:cNvPr id="19459" name="Text Box 11"/>
          <p:cNvSpPr txBox="1">
            <a:spLocks noChangeArrowheads="1"/>
          </p:cNvSpPr>
          <p:nvPr/>
        </p:nvSpPr>
        <p:spPr bwMode="auto">
          <a:xfrm>
            <a:off x="228600" y="3609975"/>
            <a:ext cx="88074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3600"/>
              <a:t>Step 3: Write it in Vector Component notation: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228600" y="4311650"/>
            <a:ext cx="7988300" cy="22891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3600"/>
              <a:t>Vector = -11 m x + 5.4 m y (With sig figs)</a:t>
            </a:r>
          </a:p>
          <a:p>
            <a:pPr marL="914400" lvl="1" indent="-457200"/>
            <a:r>
              <a:rPr lang="en-US" sz="3600"/>
              <a:t>Reality Check: </a:t>
            </a:r>
          </a:p>
          <a:p>
            <a:pPr marL="1371600" lvl="2" indent="-457200"/>
            <a:r>
              <a:rPr lang="en-US" sz="3600"/>
              <a:t>(+ and -), </a:t>
            </a:r>
          </a:p>
          <a:p>
            <a:pPr marL="1371600" lvl="2" indent="-457200"/>
            <a:r>
              <a:rPr lang="en-US" sz="3600"/>
              <a:t>relative size</a:t>
            </a:r>
          </a:p>
        </p:txBody>
      </p:sp>
      <p:grpSp>
        <p:nvGrpSpPr>
          <p:cNvPr id="19461" name="Group 19"/>
          <p:cNvGrpSpPr>
            <a:grpSpLocks/>
          </p:cNvGrpSpPr>
          <p:nvPr/>
        </p:nvGrpSpPr>
        <p:grpSpPr bwMode="auto">
          <a:xfrm>
            <a:off x="3352800" y="1524000"/>
            <a:ext cx="3200400" cy="1143000"/>
            <a:chOff x="240" y="912"/>
            <a:chExt cx="2016" cy="720"/>
          </a:xfrm>
        </p:grpSpPr>
        <p:sp>
          <p:nvSpPr>
            <p:cNvPr id="19462" name="Line 20"/>
            <p:cNvSpPr>
              <a:spLocks noChangeShapeType="1"/>
            </p:cNvSpPr>
            <p:nvPr/>
          </p:nvSpPr>
          <p:spPr bwMode="auto">
            <a:xfrm flipV="1">
              <a:off x="240" y="912"/>
              <a:ext cx="0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Line 21"/>
            <p:cNvSpPr>
              <a:spLocks noChangeShapeType="1"/>
            </p:cNvSpPr>
            <p:nvPr/>
          </p:nvSpPr>
          <p:spPr bwMode="auto">
            <a:xfrm flipH="1" flipV="1">
              <a:off x="240" y="912"/>
              <a:ext cx="2016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Text Box 22"/>
            <p:cNvSpPr txBox="1">
              <a:spLocks noChangeArrowheads="1"/>
            </p:cNvSpPr>
            <p:nvPr/>
          </p:nvSpPr>
          <p:spPr bwMode="auto">
            <a:xfrm>
              <a:off x="1056" y="912"/>
              <a:ext cx="50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12 m</a:t>
              </a:r>
            </a:p>
          </p:txBody>
        </p:sp>
        <p:sp>
          <p:nvSpPr>
            <p:cNvPr id="19465" name="Line 23"/>
            <p:cNvSpPr>
              <a:spLocks noChangeShapeType="1"/>
            </p:cNvSpPr>
            <p:nvPr/>
          </p:nvSpPr>
          <p:spPr bwMode="auto">
            <a:xfrm>
              <a:off x="1248" y="1632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Text Box 24"/>
            <p:cNvSpPr txBox="1">
              <a:spLocks noChangeArrowheads="1"/>
            </p:cNvSpPr>
            <p:nvPr/>
          </p:nvSpPr>
          <p:spPr bwMode="auto">
            <a:xfrm>
              <a:off x="1116" y="1344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27</a:t>
              </a:r>
              <a:r>
                <a:rPr lang="en-US" baseline="30000"/>
                <a:t>o</a:t>
              </a:r>
            </a:p>
          </p:txBody>
        </p:sp>
        <p:sp>
          <p:nvSpPr>
            <p:cNvPr id="19467" name="Line 25"/>
            <p:cNvSpPr>
              <a:spLocks noChangeShapeType="1"/>
            </p:cNvSpPr>
            <p:nvPr/>
          </p:nvSpPr>
          <p:spPr bwMode="auto">
            <a:xfrm>
              <a:off x="240" y="1632"/>
              <a:ext cx="201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Arc 26"/>
            <p:cNvSpPr>
              <a:spLocks/>
            </p:cNvSpPr>
            <p:nvPr/>
          </p:nvSpPr>
          <p:spPr bwMode="auto">
            <a:xfrm flipH="1">
              <a:off x="1584" y="1436"/>
              <a:ext cx="240" cy="196"/>
            </a:xfrm>
            <a:custGeom>
              <a:avLst/>
              <a:gdLst>
                <a:gd name="T0" fmla="*/ 138 w 21600"/>
                <a:gd name="T1" fmla="*/ 0 h 17651"/>
                <a:gd name="T2" fmla="*/ 240 w 21600"/>
                <a:gd name="T3" fmla="*/ 196 h 17651"/>
                <a:gd name="T4" fmla="*/ 0 w 21600"/>
                <a:gd name="T5" fmla="*/ 196 h 1765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651"/>
                <a:gd name="T11" fmla="*/ 21600 w 21600"/>
                <a:gd name="T12" fmla="*/ 17651 h 176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651" fill="none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</a:path>
                <a:path w="21600" h="17651" stroke="0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  <a:lnTo>
                    <a:pt x="0" y="17651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2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5059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Try this yourself</a:t>
            </a: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>
            <a:off x="3886200" y="2438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 flipH="1" flipV="1">
            <a:off x="2520950" y="990600"/>
            <a:ext cx="136525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1371600" y="1905000"/>
            <a:ext cx="17589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23.0 m/s</a:t>
            </a:r>
          </a:p>
        </p:txBody>
      </p:sp>
      <p:sp>
        <p:nvSpPr>
          <p:cNvPr id="20486" name="Freeform 8"/>
          <p:cNvSpPr>
            <a:spLocks/>
          </p:cNvSpPr>
          <p:nvPr/>
        </p:nvSpPr>
        <p:spPr bwMode="auto">
          <a:xfrm>
            <a:off x="3492500" y="2451100"/>
            <a:ext cx="381000" cy="165100"/>
          </a:xfrm>
          <a:custGeom>
            <a:avLst/>
            <a:gdLst>
              <a:gd name="T0" fmla="*/ 0 w 240"/>
              <a:gd name="T1" fmla="*/ 104 h 104"/>
              <a:gd name="T2" fmla="*/ 96 w 240"/>
              <a:gd name="T3" fmla="*/ 8 h 104"/>
              <a:gd name="T4" fmla="*/ 240 w 240"/>
              <a:gd name="T5" fmla="*/ 56 h 104"/>
              <a:gd name="T6" fmla="*/ 0 60000 65536"/>
              <a:gd name="T7" fmla="*/ 0 60000 65536"/>
              <a:gd name="T8" fmla="*/ 0 60000 65536"/>
              <a:gd name="T9" fmla="*/ 0 w 240"/>
              <a:gd name="T10" fmla="*/ 0 h 104"/>
              <a:gd name="T11" fmla="*/ 240 w 240"/>
              <a:gd name="T12" fmla="*/ 104 h 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04">
                <a:moveTo>
                  <a:pt x="0" y="104"/>
                </a:moveTo>
                <a:cubicBezTo>
                  <a:pt x="28" y="60"/>
                  <a:pt x="56" y="16"/>
                  <a:pt x="96" y="8"/>
                </a:cubicBezTo>
                <a:cubicBezTo>
                  <a:pt x="136" y="0"/>
                  <a:pt x="216" y="48"/>
                  <a:pt x="240" y="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384550" y="1600200"/>
            <a:ext cx="11366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31.0</a:t>
            </a:r>
            <a:r>
              <a:rPr lang="en-US" sz="3600" baseline="30000"/>
              <a:t>o</a:t>
            </a:r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457200" y="3762375"/>
            <a:ext cx="7905750" cy="1739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600"/>
              <a:t>Draw the Components</a:t>
            </a:r>
          </a:p>
          <a:p>
            <a:pPr marL="457200" indent="-457200">
              <a:buFontTx/>
              <a:buAutoNum type="arabicPeriod"/>
            </a:pPr>
            <a:r>
              <a:rPr lang="en-US" sz="3600"/>
              <a:t>Figure the components with sin and cos</a:t>
            </a:r>
          </a:p>
          <a:p>
            <a:pPr marL="457200" indent="-457200">
              <a:buFontTx/>
              <a:buAutoNum type="arabicPeriod"/>
            </a:pPr>
            <a:r>
              <a:rPr lang="en-US" sz="3600"/>
              <a:t>Write the answer in VC Notation</a:t>
            </a:r>
          </a:p>
        </p:txBody>
      </p:sp>
      <p:sp>
        <p:nvSpPr>
          <p:cNvPr id="20489" name="Text Box 12"/>
          <p:cNvSpPr txBox="1">
            <a:spLocks noChangeArrowheads="1"/>
          </p:cNvSpPr>
          <p:nvPr/>
        </p:nvSpPr>
        <p:spPr bwMode="auto">
          <a:xfrm>
            <a:off x="669925" y="6437313"/>
            <a:ext cx="167640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-11.8 m/s x + 19.7 m/s y</a:t>
            </a:r>
          </a:p>
        </p:txBody>
      </p:sp>
      <p:sp>
        <p:nvSpPr>
          <p:cNvPr id="20490" name="Text Box 13"/>
          <p:cNvSpPr txBox="1">
            <a:spLocks noChangeArrowheads="1"/>
          </p:cNvSpPr>
          <p:nvPr/>
        </p:nvSpPr>
        <p:spPr bwMode="auto">
          <a:xfrm>
            <a:off x="746125" y="56800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669925" y="5646738"/>
            <a:ext cx="2209800" cy="7302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ym typeface="Symbol" pitchFamily="18" charset="2"/>
              </a:rPr>
              <a:t> = 90 + 31 = 121</a:t>
            </a:r>
            <a:r>
              <a:rPr lang="en-US" sz="1400" baseline="30000">
                <a:sym typeface="Symbol" pitchFamily="18" charset="2"/>
              </a:rPr>
              <a:t>o</a:t>
            </a:r>
          </a:p>
          <a:p>
            <a:r>
              <a:rPr lang="en-US" sz="1400">
                <a:sym typeface="Symbol" pitchFamily="18" charset="2"/>
              </a:rPr>
              <a:t>23cos(121) x + 23sin(121) y</a:t>
            </a:r>
          </a:p>
          <a:p>
            <a:r>
              <a:rPr lang="en-US" sz="1400">
                <a:sym typeface="Symbol" pitchFamily="18" charset="2"/>
              </a:rPr>
              <a:t>-11.846 x       + 19.715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5897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What components are</a:t>
            </a: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762000" y="4267200"/>
            <a:ext cx="487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5638800" y="1676400"/>
            <a:ext cx="0" cy="259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62000" y="1676400"/>
            <a:ext cx="4876800" cy="2586038"/>
            <a:chOff x="480" y="1056"/>
            <a:chExt cx="3072" cy="1629"/>
          </a:xfrm>
        </p:grpSpPr>
        <p:sp>
          <p:nvSpPr>
            <p:cNvPr id="3081" name="Line 26"/>
            <p:cNvSpPr>
              <a:spLocks noChangeShapeType="1"/>
            </p:cNvSpPr>
            <p:nvPr/>
          </p:nvSpPr>
          <p:spPr bwMode="auto">
            <a:xfrm flipV="1">
              <a:off x="480" y="1056"/>
              <a:ext cx="3072" cy="16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Text Box 30"/>
            <p:cNvSpPr txBox="1">
              <a:spLocks noChangeArrowheads="1"/>
            </p:cNvSpPr>
            <p:nvPr/>
          </p:nvSpPr>
          <p:spPr bwMode="auto">
            <a:xfrm>
              <a:off x="1728" y="1392"/>
              <a:ext cx="372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A:</a:t>
              </a:r>
            </a:p>
          </p:txBody>
        </p:sp>
      </p:grp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1752600" y="4495800"/>
            <a:ext cx="30289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X - Component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5715000" y="2743200"/>
            <a:ext cx="30289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Y - Component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92" grpId="0" animBg="1"/>
      <p:bldP spid="11293" grpId="0" animBg="1"/>
      <p:bldP spid="11297" grpId="0" autoUpdateAnimBg="0"/>
      <p:bldP spid="1129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614613" y="1066800"/>
            <a:ext cx="35687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AM to VC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5748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22.8 km x + 14.4 km y</a:t>
            </a:r>
          </a:p>
        </p:txBody>
      </p:sp>
      <p:sp>
        <p:nvSpPr>
          <p:cNvPr id="22531" name="Line 6"/>
          <p:cNvSpPr>
            <a:spLocks noChangeShapeType="1"/>
          </p:cNvSpPr>
          <p:nvPr/>
        </p:nvSpPr>
        <p:spPr bwMode="auto">
          <a:xfrm flipV="1">
            <a:off x="1219200" y="1066800"/>
            <a:ext cx="51054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Line 7"/>
          <p:cNvSpPr>
            <a:spLocks noChangeShapeType="1"/>
          </p:cNvSpPr>
          <p:nvPr/>
        </p:nvSpPr>
        <p:spPr bwMode="auto">
          <a:xfrm>
            <a:off x="1219200" y="32766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Freeform 9"/>
          <p:cNvSpPr>
            <a:spLocks/>
          </p:cNvSpPr>
          <p:nvPr/>
        </p:nvSpPr>
        <p:spPr bwMode="auto">
          <a:xfrm>
            <a:off x="2362200" y="2819400"/>
            <a:ext cx="165100" cy="457200"/>
          </a:xfrm>
          <a:custGeom>
            <a:avLst/>
            <a:gdLst>
              <a:gd name="T0" fmla="*/ 0 w 104"/>
              <a:gd name="T1" fmla="*/ 0 h 288"/>
              <a:gd name="T2" fmla="*/ 96 w 104"/>
              <a:gd name="T3" fmla="*/ 144 h 288"/>
              <a:gd name="T4" fmla="*/ 48 w 104"/>
              <a:gd name="T5" fmla="*/ 288 h 288"/>
              <a:gd name="T6" fmla="*/ 0 60000 65536"/>
              <a:gd name="T7" fmla="*/ 0 60000 65536"/>
              <a:gd name="T8" fmla="*/ 0 60000 65536"/>
              <a:gd name="T9" fmla="*/ 0 w 104"/>
              <a:gd name="T10" fmla="*/ 0 h 288"/>
              <a:gd name="T11" fmla="*/ 104 w 10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288">
                <a:moveTo>
                  <a:pt x="0" y="0"/>
                </a:moveTo>
                <a:cubicBezTo>
                  <a:pt x="44" y="48"/>
                  <a:pt x="88" y="96"/>
                  <a:pt x="96" y="144"/>
                </a:cubicBezTo>
                <a:cubicBezTo>
                  <a:pt x="104" y="192"/>
                  <a:pt x="76" y="240"/>
                  <a:pt x="48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Text Box 10"/>
          <p:cNvSpPr txBox="1">
            <a:spLocks noChangeArrowheads="1"/>
          </p:cNvSpPr>
          <p:nvPr/>
        </p:nvSpPr>
        <p:spPr bwMode="auto">
          <a:xfrm>
            <a:off x="2955925" y="2609850"/>
            <a:ext cx="10287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32.2</a:t>
            </a:r>
            <a:r>
              <a:rPr lang="en-US" sz="3200" baseline="30000"/>
              <a:t>o</a:t>
            </a:r>
          </a:p>
        </p:txBody>
      </p:sp>
      <p:sp>
        <p:nvSpPr>
          <p:cNvPr id="22535" name="Text Box 11"/>
          <p:cNvSpPr txBox="1">
            <a:spLocks noChangeArrowheads="1"/>
          </p:cNvSpPr>
          <p:nvPr/>
        </p:nvSpPr>
        <p:spPr bwMode="auto">
          <a:xfrm>
            <a:off x="3467100" y="1066800"/>
            <a:ext cx="151606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27.0 km</a:t>
            </a:r>
            <a:endParaRPr lang="en-US" sz="3200" baseline="30000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371600" y="4445000"/>
            <a:ext cx="4948238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ym typeface="Symbol" pitchFamily="18" charset="2"/>
              </a:rPr>
              <a:t> = 32.2</a:t>
            </a:r>
            <a:r>
              <a:rPr lang="en-US" sz="2800" baseline="30000">
                <a:sym typeface="Symbol" pitchFamily="18" charset="2"/>
              </a:rPr>
              <a:t>o</a:t>
            </a:r>
          </a:p>
          <a:p>
            <a:r>
              <a:rPr lang="en-US" sz="2800">
                <a:sym typeface="Symbol" pitchFamily="18" charset="2"/>
              </a:rPr>
              <a:t>27.0cos(32.2) x + 27.0sin(32.2) y</a:t>
            </a:r>
          </a:p>
          <a:p>
            <a:r>
              <a:rPr lang="en-US" sz="2800">
                <a:sym typeface="Symbol" pitchFamily="18" charset="2"/>
              </a:rPr>
              <a:t>22.84721549         14.38765945</a:t>
            </a:r>
            <a:endParaRPr lang="en-US" sz="2800"/>
          </a:p>
          <a:p>
            <a:r>
              <a:rPr lang="en-US" sz="2800"/>
              <a:t>22.8 km x          +  14.4 km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2446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37 m x + -19 m y</a:t>
            </a:r>
          </a:p>
        </p:txBody>
      </p:sp>
      <p:sp>
        <p:nvSpPr>
          <p:cNvPr id="23555" name="Line 7"/>
          <p:cNvSpPr>
            <a:spLocks noChangeShapeType="1"/>
          </p:cNvSpPr>
          <p:nvPr/>
        </p:nvSpPr>
        <p:spPr bwMode="auto">
          <a:xfrm>
            <a:off x="1600200" y="12954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Line 8"/>
          <p:cNvSpPr>
            <a:spLocks noChangeShapeType="1"/>
          </p:cNvSpPr>
          <p:nvPr/>
        </p:nvSpPr>
        <p:spPr bwMode="auto">
          <a:xfrm>
            <a:off x="1600200" y="1295400"/>
            <a:ext cx="56388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3429000" y="2409825"/>
            <a:ext cx="904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42 m</a:t>
            </a:r>
            <a:endParaRPr lang="en-US" sz="2800" baseline="30000"/>
          </a:p>
        </p:txBody>
      </p:sp>
      <p:sp>
        <p:nvSpPr>
          <p:cNvPr id="23558" name="Freeform 10"/>
          <p:cNvSpPr>
            <a:spLocks/>
          </p:cNvSpPr>
          <p:nvPr/>
        </p:nvSpPr>
        <p:spPr bwMode="auto">
          <a:xfrm>
            <a:off x="3200400" y="1295400"/>
            <a:ext cx="165100" cy="533400"/>
          </a:xfrm>
          <a:custGeom>
            <a:avLst/>
            <a:gdLst>
              <a:gd name="T0" fmla="*/ 48 w 104"/>
              <a:gd name="T1" fmla="*/ 0 h 336"/>
              <a:gd name="T2" fmla="*/ 96 w 104"/>
              <a:gd name="T3" fmla="*/ 192 h 336"/>
              <a:gd name="T4" fmla="*/ 0 w 104"/>
              <a:gd name="T5" fmla="*/ 336 h 336"/>
              <a:gd name="T6" fmla="*/ 0 60000 65536"/>
              <a:gd name="T7" fmla="*/ 0 60000 65536"/>
              <a:gd name="T8" fmla="*/ 0 60000 65536"/>
              <a:gd name="T9" fmla="*/ 0 w 104"/>
              <a:gd name="T10" fmla="*/ 0 h 336"/>
              <a:gd name="T11" fmla="*/ 104 w 10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336">
                <a:moveTo>
                  <a:pt x="48" y="0"/>
                </a:moveTo>
                <a:cubicBezTo>
                  <a:pt x="76" y="68"/>
                  <a:pt x="104" y="136"/>
                  <a:pt x="96" y="192"/>
                </a:cubicBezTo>
                <a:cubicBezTo>
                  <a:pt x="88" y="248"/>
                  <a:pt x="44" y="292"/>
                  <a:pt x="0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Text Box 11"/>
          <p:cNvSpPr txBox="1">
            <a:spLocks noChangeArrowheads="1"/>
          </p:cNvSpPr>
          <p:nvPr/>
        </p:nvSpPr>
        <p:spPr bwMode="auto">
          <a:xfrm>
            <a:off x="3487738" y="1343025"/>
            <a:ext cx="6604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27</a:t>
            </a:r>
            <a:r>
              <a:rPr lang="en-US" sz="2800" baseline="30000"/>
              <a:t>o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1600200" y="3884613"/>
            <a:ext cx="4303713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ym typeface="Symbol" pitchFamily="18" charset="2"/>
              </a:rPr>
              <a:t> = 360 – 27 = 333</a:t>
            </a:r>
            <a:r>
              <a:rPr lang="en-US" sz="2800" baseline="30000">
                <a:sym typeface="Symbol" pitchFamily="18" charset="2"/>
              </a:rPr>
              <a:t>o</a:t>
            </a:r>
          </a:p>
          <a:p>
            <a:r>
              <a:rPr lang="en-US" sz="2800">
                <a:sym typeface="Symbol" pitchFamily="18" charset="2"/>
              </a:rPr>
              <a:t>42cos(333) x + 42sin(333) y</a:t>
            </a:r>
          </a:p>
          <a:p>
            <a:r>
              <a:rPr lang="en-US" sz="2800">
                <a:sym typeface="Symbol" pitchFamily="18" charset="2"/>
              </a:rPr>
              <a:t>37.42227402   -19.06760099</a:t>
            </a:r>
            <a:endParaRPr lang="en-US" sz="2800"/>
          </a:p>
          <a:p>
            <a:r>
              <a:rPr lang="en-US" sz="2800"/>
              <a:t>37 m x           + -19 m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2700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-4.9 ft x + 1.1 ft y</a:t>
            </a:r>
          </a:p>
        </p:txBody>
      </p:sp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2819400" y="1905000"/>
            <a:ext cx="14033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5.0 feet</a:t>
            </a:r>
            <a:endParaRPr lang="en-US" sz="3200" baseline="30000"/>
          </a:p>
        </p:txBody>
      </p:sp>
      <p:sp>
        <p:nvSpPr>
          <p:cNvPr id="24580" name="Text Box 11"/>
          <p:cNvSpPr txBox="1">
            <a:spLocks noChangeArrowheads="1"/>
          </p:cNvSpPr>
          <p:nvPr/>
        </p:nvSpPr>
        <p:spPr bwMode="auto">
          <a:xfrm>
            <a:off x="5943600" y="1477963"/>
            <a:ext cx="72390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77</a:t>
            </a:r>
            <a:r>
              <a:rPr lang="en-US" sz="3200" baseline="30000"/>
              <a:t>o</a:t>
            </a:r>
          </a:p>
        </p:txBody>
      </p:sp>
      <p:sp>
        <p:nvSpPr>
          <p:cNvPr id="24581" name="Line 12"/>
          <p:cNvSpPr>
            <a:spLocks noChangeShapeType="1"/>
          </p:cNvSpPr>
          <p:nvPr/>
        </p:nvSpPr>
        <p:spPr bwMode="auto">
          <a:xfrm>
            <a:off x="6934200" y="15240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13"/>
          <p:cNvSpPr>
            <a:spLocks noChangeShapeType="1"/>
          </p:cNvSpPr>
          <p:nvPr/>
        </p:nvSpPr>
        <p:spPr bwMode="auto">
          <a:xfrm flipH="1" flipV="1">
            <a:off x="1447800" y="1295400"/>
            <a:ext cx="54864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Freeform 14"/>
          <p:cNvSpPr>
            <a:spLocks/>
          </p:cNvSpPr>
          <p:nvPr/>
        </p:nvSpPr>
        <p:spPr bwMode="auto">
          <a:xfrm>
            <a:off x="6019800" y="205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240 w 576"/>
              <a:gd name="T3" fmla="*/ 48 h 336"/>
              <a:gd name="T4" fmla="*/ 576 w 576"/>
              <a:gd name="T5" fmla="*/ 48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0" y="336"/>
                </a:moveTo>
                <a:cubicBezTo>
                  <a:pt x="72" y="216"/>
                  <a:pt x="144" y="96"/>
                  <a:pt x="240" y="48"/>
                </a:cubicBezTo>
                <a:cubicBezTo>
                  <a:pt x="336" y="0"/>
                  <a:pt x="456" y="24"/>
                  <a:pt x="576" y="4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524000" y="3378200"/>
            <a:ext cx="4570413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ym typeface="Symbol" pitchFamily="18" charset="2"/>
              </a:rPr>
              <a:t> = 90 +  77 = 167</a:t>
            </a:r>
            <a:r>
              <a:rPr lang="en-US" sz="2800" baseline="30000">
                <a:sym typeface="Symbol" pitchFamily="18" charset="2"/>
              </a:rPr>
              <a:t>o</a:t>
            </a:r>
          </a:p>
          <a:p>
            <a:r>
              <a:rPr lang="en-US" sz="2800">
                <a:sym typeface="Symbol" pitchFamily="18" charset="2"/>
              </a:rPr>
              <a:t>5cos(167) x     +  5sin(167) y</a:t>
            </a:r>
          </a:p>
          <a:p>
            <a:r>
              <a:rPr lang="en-US" sz="2800">
                <a:sym typeface="Symbol" pitchFamily="18" charset="2"/>
              </a:rPr>
              <a:t>-4.871850324      1.124755272</a:t>
            </a:r>
          </a:p>
          <a:p>
            <a:r>
              <a:rPr lang="en-US" sz="2800"/>
              <a:t>-4.9 ft x           +  1.1 ft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225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68 N x + -87 N y</a:t>
            </a:r>
          </a:p>
        </p:txBody>
      </p:sp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4038600" y="1295400"/>
            <a:ext cx="14938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110.0 N</a:t>
            </a:r>
            <a:endParaRPr lang="en-US" sz="3200" baseline="30000"/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2438400" y="1143000"/>
            <a:ext cx="7239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38</a:t>
            </a:r>
            <a:r>
              <a:rPr lang="en-US" sz="3200" baseline="30000"/>
              <a:t>o</a:t>
            </a:r>
          </a:p>
        </p:txBody>
      </p:sp>
      <p:sp>
        <p:nvSpPr>
          <p:cNvPr id="25605" name="Line 9"/>
          <p:cNvSpPr>
            <a:spLocks noChangeShapeType="1"/>
          </p:cNvSpPr>
          <p:nvPr/>
        </p:nvSpPr>
        <p:spPr bwMode="auto">
          <a:xfrm>
            <a:off x="2286000" y="15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10"/>
          <p:cNvSpPr>
            <a:spLocks noChangeShapeType="1"/>
          </p:cNvSpPr>
          <p:nvPr/>
        </p:nvSpPr>
        <p:spPr bwMode="auto">
          <a:xfrm>
            <a:off x="2286000" y="152400"/>
            <a:ext cx="358140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Freeform 11"/>
          <p:cNvSpPr>
            <a:spLocks/>
          </p:cNvSpPr>
          <p:nvPr/>
        </p:nvSpPr>
        <p:spPr bwMode="auto">
          <a:xfrm>
            <a:off x="2286000" y="914400"/>
            <a:ext cx="685800" cy="254000"/>
          </a:xfrm>
          <a:custGeom>
            <a:avLst/>
            <a:gdLst>
              <a:gd name="T0" fmla="*/ 0 w 432"/>
              <a:gd name="T1" fmla="*/ 96 h 160"/>
              <a:gd name="T2" fmla="*/ 240 w 432"/>
              <a:gd name="T3" fmla="*/ 144 h 160"/>
              <a:gd name="T4" fmla="*/ 432 w 432"/>
              <a:gd name="T5" fmla="*/ 0 h 160"/>
              <a:gd name="T6" fmla="*/ 0 60000 65536"/>
              <a:gd name="T7" fmla="*/ 0 60000 65536"/>
              <a:gd name="T8" fmla="*/ 0 60000 65536"/>
              <a:gd name="T9" fmla="*/ 0 w 432"/>
              <a:gd name="T10" fmla="*/ 0 h 160"/>
              <a:gd name="T11" fmla="*/ 432 w 432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160">
                <a:moveTo>
                  <a:pt x="0" y="96"/>
                </a:moveTo>
                <a:cubicBezTo>
                  <a:pt x="84" y="128"/>
                  <a:pt x="168" y="160"/>
                  <a:pt x="240" y="144"/>
                </a:cubicBezTo>
                <a:cubicBezTo>
                  <a:pt x="312" y="128"/>
                  <a:pt x="372" y="64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1676400" y="4692650"/>
            <a:ext cx="5214938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ym typeface="Symbol" pitchFamily="18" charset="2"/>
              </a:rPr>
              <a:t> = 270  +  38 = 308</a:t>
            </a:r>
            <a:r>
              <a:rPr lang="en-US" sz="2800" baseline="30000">
                <a:sym typeface="Symbol" pitchFamily="18" charset="2"/>
              </a:rPr>
              <a:t>o</a:t>
            </a:r>
          </a:p>
          <a:p>
            <a:r>
              <a:rPr lang="en-US" sz="2800">
                <a:sym typeface="Symbol" pitchFamily="18" charset="2"/>
              </a:rPr>
              <a:t>110.0cos(308) x  + 110.0sin(308) y</a:t>
            </a:r>
          </a:p>
          <a:p>
            <a:r>
              <a:rPr lang="en-US" sz="2800"/>
              <a:t>67.72276229	-86.6811829</a:t>
            </a:r>
            <a:br>
              <a:rPr lang="en-US" sz="2800"/>
            </a:br>
            <a:r>
              <a:rPr lang="en-US" sz="2800"/>
              <a:t>68 N x                 + -87 N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5748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-4.3 m/s x + -2.5 m/s y</a:t>
            </a:r>
          </a:p>
        </p:txBody>
      </p:sp>
      <p:sp>
        <p:nvSpPr>
          <p:cNvPr id="26627" name="Line 7"/>
          <p:cNvSpPr>
            <a:spLocks noChangeShapeType="1"/>
          </p:cNvSpPr>
          <p:nvPr/>
        </p:nvSpPr>
        <p:spPr bwMode="auto">
          <a:xfrm>
            <a:off x="5410200" y="1066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Line 8"/>
          <p:cNvSpPr>
            <a:spLocks noChangeShapeType="1"/>
          </p:cNvSpPr>
          <p:nvPr/>
        </p:nvSpPr>
        <p:spPr bwMode="auto">
          <a:xfrm flipH="1">
            <a:off x="2209800" y="1066800"/>
            <a:ext cx="54102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Freeform 9"/>
          <p:cNvSpPr>
            <a:spLocks/>
          </p:cNvSpPr>
          <p:nvPr/>
        </p:nvSpPr>
        <p:spPr bwMode="auto">
          <a:xfrm>
            <a:off x="5994400" y="1066800"/>
            <a:ext cx="254000" cy="533400"/>
          </a:xfrm>
          <a:custGeom>
            <a:avLst/>
            <a:gdLst>
              <a:gd name="T0" fmla="*/ 64 w 160"/>
              <a:gd name="T1" fmla="*/ 0 h 336"/>
              <a:gd name="T2" fmla="*/ 16 w 160"/>
              <a:gd name="T3" fmla="*/ 192 h 336"/>
              <a:gd name="T4" fmla="*/ 160 w 160"/>
              <a:gd name="T5" fmla="*/ 336 h 336"/>
              <a:gd name="T6" fmla="*/ 0 60000 65536"/>
              <a:gd name="T7" fmla="*/ 0 60000 65536"/>
              <a:gd name="T8" fmla="*/ 0 60000 65536"/>
              <a:gd name="T9" fmla="*/ 0 w 160"/>
              <a:gd name="T10" fmla="*/ 0 h 336"/>
              <a:gd name="T11" fmla="*/ 160 w 16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" h="336">
                <a:moveTo>
                  <a:pt x="64" y="0"/>
                </a:moveTo>
                <a:cubicBezTo>
                  <a:pt x="32" y="68"/>
                  <a:pt x="0" y="136"/>
                  <a:pt x="16" y="192"/>
                </a:cubicBezTo>
                <a:cubicBezTo>
                  <a:pt x="32" y="248"/>
                  <a:pt x="96" y="292"/>
                  <a:pt x="160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4235450" y="2362200"/>
            <a:ext cx="13811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5.0 m/s</a:t>
            </a:r>
            <a:endParaRPr lang="en-US" sz="3200" baseline="30000"/>
          </a:p>
        </p:txBody>
      </p:sp>
      <p:sp>
        <p:nvSpPr>
          <p:cNvPr id="26631" name="Text Box 11"/>
          <p:cNvSpPr txBox="1">
            <a:spLocks noChangeArrowheads="1"/>
          </p:cNvSpPr>
          <p:nvPr/>
        </p:nvSpPr>
        <p:spPr bwMode="auto">
          <a:xfrm>
            <a:off x="4953000" y="1143000"/>
            <a:ext cx="10287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30.0</a:t>
            </a:r>
            <a:r>
              <a:rPr lang="en-US" sz="3200" baseline="30000"/>
              <a:t>o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1524000" y="3911600"/>
            <a:ext cx="4948238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ym typeface="Symbol" pitchFamily="18" charset="2"/>
              </a:rPr>
              <a:t> = 180  +  30.0 = 210.0</a:t>
            </a:r>
            <a:r>
              <a:rPr lang="en-US" sz="2800" baseline="30000">
                <a:sym typeface="Symbol" pitchFamily="18" charset="2"/>
              </a:rPr>
              <a:t>o</a:t>
            </a:r>
          </a:p>
          <a:p>
            <a:r>
              <a:rPr lang="en-US" sz="2800">
                <a:sym typeface="Symbol" pitchFamily="18" charset="2"/>
              </a:rPr>
              <a:t>5.0cos(210.0) x  +   5.0sin(210) y</a:t>
            </a:r>
          </a:p>
          <a:p>
            <a:r>
              <a:rPr lang="en-US" sz="2800">
                <a:sym typeface="Symbol" pitchFamily="18" charset="2"/>
              </a:rPr>
              <a:t>-4.330127019	 -2.5</a:t>
            </a:r>
            <a:endParaRPr lang="en-US" sz="2800"/>
          </a:p>
          <a:p>
            <a:r>
              <a:rPr lang="en-US" sz="2800"/>
              <a:t>-4.3 m/s x           +  -2.5 m/s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5897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What components are</a:t>
            </a:r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762000" y="4267200"/>
            <a:ext cx="487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 flipV="1">
            <a:off x="5638800" y="1676400"/>
            <a:ext cx="0" cy="259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9"/>
          <p:cNvSpPr>
            <a:spLocks noChangeShapeType="1"/>
          </p:cNvSpPr>
          <p:nvPr/>
        </p:nvSpPr>
        <p:spPr bwMode="auto">
          <a:xfrm flipV="1">
            <a:off x="762000" y="1676400"/>
            <a:ext cx="4876800" cy="2586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990600" y="2011363"/>
            <a:ext cx="31908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Suppose A = 5 cm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752600" y="4495800"/>
            <a:ext cx="2130425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Ax = 4 cm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5715000" y="2743200"/>
            <a:ext cx="2130425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Ay = 3 cm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73100" y="5226050"/>
            <a:ext cx="4845050" cy="1190625"/>
            <a:chOff x="424" y="3292"/>
            <a:chExt cx="3052" cy="750"/>
          </a:xfrm>
        </p:grpSpPr>
        <p:sp>
          <p:nvSpPr>
            <p:cNvPr id="4107" name="Text Box 13"/>
            <p:cNvSpPr txBox="1">
              <a:spLocks noChangeArrowheads="1"/>
            </p:cNvSpPr>
            <p:nvPr/>
          </p:nvSpPr>
          <p:spPr bwMode="auto">
            <a:xfrm>
              <a:off x="424" y="3292"/>
              <a:ext cx="3052" cy="7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/>
                <a:t>A = 4 cm x + 3 cm y</a:t>
              </a:r>
            </a:p>
            <a:p>
              <a:r>
                <a:rPr lang="en-US" sz="3600"/>
                <a:t>(This is how you write it)</a:t>
              </a:r>
            </a:p>
          </p:txBody>
        </p:sp>
        <p:sp>
          <p:nvSpPr>
            <p:cNvPr id="4108" name="Text Box 14"/>
            <p:cNvSpPr txBox="1">
              <a:spLocks noChangeArrowheads="1"/>
            </p:cNvSpPr>
            <p:nvPr/>
          </p:nvSpPr>
          <p:spPr bwMode="auto">
            <a:xfrm>
              <a:off x="1608" y="3296"/>
              <a:ext cx="2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^</a:t>
              </a:r>
            </a:p>
          </p:txBody>
        </p:sp>
        <p:sp>
          <p:nvSpPr>
            <p:cNvPr id="4109" name="Text Box 15"/>
            <p:cNvSpPr txBox="1">
              <a:spLocks noChangeArrowheads="1"/>
            </p:cNvSpPr>
            <p:nvPr/>
          </p:nvSpPr>
          <p:spPr bwMode="auto">
            <a:xfrm>
              <a:off x="2704" y="3304"/>
              <a:ext cx="2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^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 autoUpdateAnimBg="0"/>
      <p:bldP spid="69643" grpId="0" autoUpdateAnimBg="0"/>
      <p:bldP spid="6964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60538" y="1066800"/>
            <a:ext cx="5281612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Writing the notation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2700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4.5 m x + 3.2 m y</a:t>
            </a:r>
          </a:p>
        </p:txBody>
      </p:sp>
      <p:sp>
        <p:nvSpPr>
          <p:cNvPr id="6147" name="Line 9"/>
          <p:cNvSpPr>
            <a:spLocks noChangeShapeType="1"/>
          </p:cNvSpPr>
          <p:nvPr/>
        </p:nvSpPr>
        <p:spPr bwMode="auto">
          <a:xfrm>
            <a:off x="1447800" y="3581400"/>
            <a:ext cx="4800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8" name="Line 10"/>
          <p:cNvSpPr>
            <a:spLocks noChangeShapeType="1"/>
          </p:cNvSpPr>
          <p:nvPr/>
        </p:nvSpPr>
        <p:spPr bwMode="auto">
          <a:xfrm flipV="1">
            <a:off x="6248400" y="762000"/>
            <a:ext cx="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11"/>
          <p:cNvSpPr>
            <a:spLocks noChangeShapeType="1"/>
          </p:cNvSpPr>
          <p:nvPr/>
        </p:nvSpPr>
        <p:spPr bwMode="auto">
          <a:xfrm flipV="1">
            <a:off x="1447800" y="762000"/>
            <a:ext cx="480060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2879725" y="3702050"/>
            <a:ext cx="1225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4.5 m</a:t>
            </a: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6400800" y="1873250"/>
            <a:ext cx="1225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3.2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26"/>
          <p:cNvSpPr txBox="1">
            <a:spLocks noChangeArrowheads="1"/>
          </p:cNvSpPr>
          <p:nvPr/>
        </p:nvSpPr>
        <p:spPr bwMode="auto">
          <a:xfrm>
            <a:off x="152400" y="6553200"/>
            <a:ext cx="13716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-1.2 m x + -3.9 m y</a:t>
            </a:r>
          </a:p>
        </p:txBody>
      </p:sp>
      <p:sp>
        <p:nvSpPr>
          <p:cNvPr id="7171" name="Text Box 1031"/>
          <p:cNvSpPr txBox="1">
            <a:spLocks noChangeArrowheads="1"/>
          </p:cNvSpPr>
          <p:nvPr/>
        </p:nvSpPr>
        <p:spPr bwMode="auto">
          <a:xfrm>
            <a:off x="3270250" y="3962400"/>
            <a:ext cx="1225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1.2 m</a:t>
            </a:r>
          </a:p>
        </p:txBody>
      </p:sp>
      <p:sp>
        <p:nvSpPr>
          <p:cNvPr id="7172" name="Text Box 1032"/>
          <p:cNvSpPr txBox="1">
            <a:spLocks noChangeArrowheads="1"/>
          </p:cNvSpPr>
          <p:nvPr/>
        </p:nvSpPr>
        <p:spPr bwMode="auto">
          <a:xfrm>
            <a:off x="4876800" y="2101850"/>
            <a:ext cx="1225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3.9 m</a:t>
            </a:r>
          </a:p>
        </p:txBody>
      </p:sp>
      <p:sp>
        <p:nvSpPr>
          <p:cNvPr id="7173" name="Line 1033"/>
          <p:cNvSpPr>
            <a:spLocks noChangeShapeType="1"/>
          </p:cNvSpPr>
          <p:nvPr/>
        </p:nvSpPr>
        <p:spPr bwMode="auto">
          <a:xfrm flipH="1">
            <a:off x="2743200" y="3962400"/>
            <a:ext cx="2057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1034"/>
          <p:cNvSpPr>
            <a:spLocks noChangeShapeType="1"/>
          </p:cNvSpPr>
          <p:nvPr/>
        </p:nvSpPr>
        <p:spPr bwMode="auto">
          <a:xfrm>
            <a:off x="4800600" y="838200"/>
            <a:ext cx="0" cy="3124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1035"/>
          <p:cNvSpPr>
            <a:spLocks noChangeShapeType="1"/>
          </p:cNvSpPr>
          <p:nvPr/>
        </p:nvSpPr>
        <p:spPr bwMode="auto">
          <a:xfrm flipH="1">
            <a:off x="2819400" y="838200"/>
            <a:ext cx="198120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152400" y="6553200"/>
            <a:ext cx="13208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-1.9 m x + 4.1 m y</a:t>
            </a:r>
          </a:p>
        </p:txBody>
      </p:sp>
      <p:sp>
        <p:nvSpPr>
          <p:cNvPr id="8195" name="Text Box 1028"/>
          <p:cNvSpPr txBox="1">
            <a:spLocks noChangeArrowheads="1"/>
          </p:cNvSpPr>
          <p:nvPr/>
        </p:nvSpPr>
        <p:spPr bwMode="auto">
          <a:xfrm>
            <a:off x="3956050" y="3886200"/>
            <a:ext cx="1225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1.9 m</a:t>
            </a:r>
          </a:p>
        </p:txBody>
      </p:sp>
      <p:sp>
        <p:nvSpPr>
          <p:cNvPr id="8196" name="Text Box 1029"/>
          <p:cNvSpPr txBox="1">
            <a:spLocks noChangeArrowheads="1"/>
          </p:cNvSpPr>
          <p:nvPr/>
        </p:nvSpPr>
        <p:spPr bwMode="auto">
          <a:xfrm>
            <a:off x="2438400" y="2362200"/>
            <a:ext cx="1225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4.1 m</a:t>
            </a:r>
          </a:p>
        </p:txBody>
      </p:sp>
      <p:sp>
        <p:nvSpPr>
          <p:cNvPr id="8197" name="Line 1033"/>
          <p:cNvSpPr>
            <a:spLocks noChangeShapeType="1"/>
          </p:cNvSpPr>
          <p:nvPr/>
        </p:nvSpPr>
        <p:spPr bwMode="auto">
          <a:xfrm flipH="1">
            <a:off x="3733800" y="3886200"/>
            <a:ext cx="1752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1034"/>
          <p:cNvSpPr>
            <a:spLocks noChangeShapeType="1"/>
          </p:cNvSpPr>
          <p:nvPr/>
        </p:nvSpPr>
        <p:spPr bwMode="auto">
          <a:xfrm flipV="1">
            <a:off x="3733800" y="1143000"/>
            <a:ext cx="0" cy="274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1035"/>
          <p:cNvSpPr>
            <a:spLocks noChangeShapeType="1"/>
          </p:cNvSpPr>
          <p:nvPr/>
        </p:nvSpPr>
        <p:spPr bwMode="auto">
          <a:xfrm flipH="1" flipV="1">
            <a:off x="3733800" y="1143000"/>
            <a:ext cx="17526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228600" y="0"/>
            <a:ext cx="8031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Finding Components - step by step</a:t>
            </a:r>
          </a:p>
        </p:txBody>
      </p:sp>
      <p:sp>
        <p:nvSpPr>
          <p:cNvPr id="9219" name="Text Box 13"/>
          <p:cNvSpPr txBox="1">
            <a:spLocks noChangeArrowheads="1"/>
          </p:cNvSpPr>
          <p:nvPr/>
        </p:nvSpPr>
        <p:spPr bwMode="auto">
          <a:xfrm>
            <a:off x="838200" y="762000"/>
            <a:ext cx="68961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800"/>
              <a:t>Step 1: Find the Trig angle – ACW from x axis</a:t>
            </a:r>
          </a:p>
        </p:txBody>
      </p:sp>
      <p:grpSp>
        <p:nvGrpSpPr>
          <p:cNvPr id="9220" name="Group 27"/>
          <p:cNvGrpSpPr>
            <a:grpSpLocks/>
          </p:cNvGrpSpPr>
          <p:nvPr/>
        </p:nvGrpSpPr>
        <p:grpSpPr bwMode="auto">
          <a:xfrm>
            <a:off x="685800" y="1295400"/>
            <a:ext cx="4402138" cy="2895600"/>
            <a:chOff x="432" y="2352"/>
            <a:chExt cx="2773" cy="1824"/>
          </a:xfrm>
        </p:grpSpPr>
        <p:grpSp>
          <p:nvGrpSpPr>
            <p:cNvPr id="9246" name="Group 22"/>
            <p:cNvGrpSpPr>
              <a:grpSpLocks/>
            </p:cNvGrpSpPr>
            <p:nvPr/>
          </p:nvGrpSpPr>
          <p:grpSpPr bwMode="auto">
            <a:xfrm>
              <a:off x="864" y="2688"/>
              <a:ext cx="1344" cy="1200"/>
              <a:chOff x="864" y="2688"/>
              <a:chExt cx="1344" cy="1200"/>
            </a:xfrm>
          </p:grpSpPr>
          <p:sp>
            <p:nvSpPr>
              <p:cNvPr id="9251" name="Line 19"/>
              <p:cNvSpPr>
                <a:spLocks noChangeShapeType="1"/>
              </p:cNvSpPr>
              <p:nvPr/>
            </p:nvSpPr>
            <p:spPr bwMode="auto">
              <a:xfrm>
                <a:off x="1536" y="2688"/>
                <a:ext cx="0" cy="1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2" name="Line 21"/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13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7" name="Text Box 23"/>
            <p:cNvSpPr txBox="1">
              <a:spLocks noChangeArrowheads="1"/>
            </p:cNvSpPr>
            <p:nvPr/>
          </p:nvSpPr>
          <p:spPr bwMode="auto">
            <a:xfrm>
              <a:off x="2294" y="3098"/>
              <a:ext cx="911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  <a:r>
                <a:rPr lang="en-US" baseline="30000"/>
                <a:t>o </a:t>
              </a:r>
              <a:r>
                <a:rPr lang="en-US"/>
                <a:t>Or 360</a:t>
              </a:r>
              <a:r>
                <a:rPr lang="en-US" baseline="30000"/>
                <a:t>o</a:t>
              </a:r>
            </a:p>
          </p:txBody>
        </p:sp>
        <p:sp>
          <p:nvSpPr>
            <p:cNvPr id="9248" name="Text Box 24"/>
            <p:cNvSpPr txBox="1">
              <a:spLocks noChangeArrowheads="1"/>
            </p:cNvSpPr>
            <p:nvPr/>
          </p:nvSpPr>
          <p:spPr bwMode="auto">
            <a:xfrm>
              <a:off x="1392" y="2352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90</a:t>
              </a:r>
              <a:r>
                <a:rPr lang="en-US" baseline="30000"/>
                <a:t>o</a:t>
              </a:r>
            </a:p>
          </p:txBody>
        </p:sp>
        <p:sp>
          <p:nvSpPr>
            <p:cNvPr id="9249" name="Text Box 25"/>
            <p:cNvSpPr txBox="1">
              <a:spLocks noChangeArrowheads="1"/>
            </p:cNvSpPr>
            <p:nvPr/>
          </p:nvSpPr>
          <p:spPr bwMode="auto">
            <a:xfrm>
              <a:off x="432" y="3120"/>
              <a:ext cx="46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180</a:t>
              </a:r>
              <a:r>
                <a:rPr lang="en-US" baseline="30000"/>
                <a:t>o</a:t>
              </a:r>
            </a:p>
          </p:txBody>
        </p:sp>
        <p:sp>
          <p:nvSpPr>
            <p:cNvPr id="9250" name="Text Box 26"/>
            <p:cNvSpPr txBox="1">
              <a:spLocks noChangeArrowheads="1"/>
            </p:cNvSpPr>
            <p:nvPr/>
          </p:nvSpPr>
          <p:spPr bwMode="auto">
            <a:xfrm>
              <a:off x="1392" y="3888"/>
              <a:ext cx="46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270</a:t>
              </a:r>
              <a:r>
                <a:rPr lang="en-US" baseline="30000"/>
                <a:t>o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943600" y="1752600"/>
            <a:ext cx="1752600" cy="914400"/>
            <a:chOff x="3552" y="1872"/>
            <a:chExt cx="1104" cy="576"/>
          </a:xfrm>
        </p:grpSpPr>
        <p:sp>
          <p:nvSpPr>
            <p:cNvPr id="9242" name="Line 28"/>
            <p:cNvSpPr>
              <a:spLocks noChangeShapeType="1"/>
            </p:cNvSpPr>
            <p:nvPr/>
          </p:nvSpPr>
          <p:spPr bwMode="auto">
            <a:xfrm flipV="1">
              <a:off x="3552" y="1872"/>
              <a:ext cx="1104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29"/>
            <p:cNvSpPr>
              <a:spLocks noChangeShapeType="1"/>
            </p:cNvSpPr>
            <p:nvPr/>
          </p:nvSpPr>
          <p:spPr bwMode="auto">
            <a:xfrm>
              <a:off x="3552" y="2448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Arc 30"/>
            <p:cNvSpPr>
              <a:spLocks/>
            </p:cNvSpPr>
            <p:nvPr/>
          </p:nvSpPr>
          <p:spPr bwMode="auto">
            <a:xfrm rot="1800000">
              <a:off x="3888" y="227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44 w 21600"/>
                <a:gd name="T3" fmla="*/ 144 h 21600"/>
                <a:gd name="T4" fmla="*/ 0 w 21600"/>
                <a:gd name="T5" fmla="*/ 14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Text Box 31"/>
            <p:cNvSpPr txBox="1">
              <a:spLocks noChangeArrowheads="1"/>
            </p:cNvSpPr>
            <p:nvPr/>
          </p:nvSpPr>
          <p:spPr bwMode="auto">
            <a:xfrm>
              <a:off x="4224" y="2112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27</a:t>
              </a:r>
              <a:r>
                <a:rPr lang="en-US" baseline="30000"/>
                <a:t>o</a:t>
              </a: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505200" y="4495800"/>
            <a:ext cx="1638300" cy="1295400"/>
            <a:chOff x="2952" y="2616"/>
            <a:chExt cx="1032" cy="816"/>
          </a:xfrm>
        </p:grpSpPr>
        <p:sp>
          <p:nvSpPr>
            <p:cNvPr id="9238" name="Line 34"/>
            <p:cNvSpPr>
              <a:spLocks noChangeShapeType="1"/>
            </p:cNvSpPr>
            <p:nvPr/>
          </p:nvSpPr>
          <p:spPr bwMode="auto">
            <a:xfrm rot="5400000" flipV="1">
              <a:off x="3096" y="2472"/>
              <a:ext cx="744" cy="1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35"/>
            <p:cNvSpPr>
              <a:spLocks noChangeShapeType="1"/>
            </p:cNvSpPr>
            <p:nvPr/>
          </p:nvSpPr>
          <p:spPr bwMode="auto">
            <a:xfrm rot="5400000">
              <a:off x="2544" y="30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Arc 36"/>
            <p:cNvSpPr>
              <a:spLocks/>
            </p:cNvSpPr>
            <p:nvPr/>
          </p:nvSpPr>
          <p:spPr bwMode="auto">
            <a:xfrm rot="7200000">
              <a:off x="2961" y="2783"/>
              <a:ext cx="226" cy="144"/>
            </a:xfrm>
            <a:custGeom>
              <a:avLst/>
              <a:gdLst>
                <a:gd name="T0" fmla="*/ 0 w 33829"/>
                <a:gd name="T1" fmla="*/ 25 h 21600"/>
                <a:gd name="T2" fmla="*/ 226 w 33829"/>
                <a:gd name="T3" fmla="*/ 144 h 21600"/>
                <a:gd name="T4" fmla="*/ 82 w 33829"/>
                <a:gd name="T5" fmla="*/ 144 h 21600"/>
                <a:gd name="T6" fmla="*/ 0 60000 65536"/>
                <a:gd name="T7" fmla="*/ 0 60000 65536"/>
                <a:gd name="T8" fmla="*/ 0 60000 65536"/>
                <a:gd name="T9" fmla="*/ 0 w 33829"/>
                <a:gd name="T10" fmla="*/ 0 h 21600"/>
                <a:gd name="T11" fmla="*/ 33829 w 3382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829" h="21600" fill="none" extrusionOk="0">
                  <a:moveTo>
                    <a:pt x="0" y="3795"/>
                  </a:moveTo>
                  <a:cubicBezTo>
                    <a:pt x="3599" y="1323"/>
                    <a:pt x="7862" y="-1"/>
                    <a:pt x="12229" y="0"/>
                  </a:cubicBezTo>
                  <a:cubicBezTo>
                    <a:pt x="24158" y="0"/>
                    <a:pt x="33829" y="9670"/>
                    <a:pt x="33829" y="21600"/>
                  </a:cubicBezTo>
                </a:path>
                <a:path w="33829" h="21600" stroke="0" extrusionOk="0">
                  <a:moveTo>
                    <a:pt x="0" y="3795"/>
                  </a:moveTo>
                  <a:cubicBezTo>
                    <a:pt x="3599" y="1323"/>
                    <a:pt x="7862" y="-1"/>
                    <a:pt x="12229" y="0"/>
                  </a:cubicBezTo>
                  <a:cubicBezTo>
                    <a:pt x="24158" y="0"/>
                    <a:pt x="33829" y="9670"/>
                    <a:pt x="33829" y="21600"/>
                  </a:cubicBezTo>
                  <a:lnTo>
                    <a:pt x="12229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Text Box 37"/>
            <p:cNvSpPr txBox="1">
              <a:spLocks noChangeArrowheads="1"/>
            </p:cNvSpPr>
            <p:nvPr/>
          </p:nvSpPr>
          <p:spPr bwMode="auto">
            <a:xfrm>
              <a:off x="3072" y="3024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51</a:t>
              </a:r>
              <a:r>
                <a:rPr lang="en-US" baseline="30000"/>
                <a:t>o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457200" y="4419600"/>
            <a:ext cx="819150" cy="1752600"/>
            <a:chOff x="912" y="3120"/>
            <a:chExt cx="516" cy="1104"/>
          </a:xfrm>
        </p:grpSpPr>
        <p:sp>
          <p:nvSpPr>
            <p:cNvPr id="9234" name="Line 38"/>
            <p:cNvSpPr>
              <a:spLocks noChangeShapeType="1"/>
            </p:cNvSpPr>
            <p:nvPr/>
          </p:nvSpPr>
          <p:spPr bwMode="auto">
            <a:xfrm rot="-5400000" flipH="1" flipV="1">
              <a:off x="708" y="3324"/>
              <a:ext cx="912" cy="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39"/>
            <p:cNvSpPr>
              <a:spLocks noChangeShapeType="1"/>
            </p:cNvSpPr>
            <p:nvPr/>
          </p:nvSpPr>
          <p:spPr bwMode="auto">
            <a:xfrm rot="5400000">
              <a:off x="1008" y="3528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Arc 40"/>
            <p:cNvSpPr>
              <a:spLocks/>
            </p:cNvSpPr>
            <p:nvPr/>
          </p:nvSpPr>
          <p:spPr bwMode="auto">
            <a:xfrm rot="-9900000">
              <a:off x="1276" y="3283"/>
              <a:ext cx="150" cy="144"/>
            </a:xfrm>
            <a:custGeom>
              <a:avLst/>
              <a:gdLst>
                <a:gd name="T0" fmla="*/ 0 w 22443"/>
                <a:gd name="T1" fmla="*/ 25 h 21600"/>
                <a:gd name="T2" fmla="*/ 150 w 22443"/>
                <a:gd name="T3" fmla="*/ 17 h 21600"/>
                <a:gd name="T4" fmla="*/ 82 w 22443"/>
                <a:gd name="T5" fmla="*/ 144 h 21600"/>
                <a:gd name="T6" fmla="*/ 0 60000 65536"/>
                <a:gd name="T7" fmla="*/ 0 60000 65536"/>
                <a:gd name="T8" fmla="*/ 0 60000 65536"/>
                <a:gd name="T9" fmla="*/ 0 w 22443"/>
                <a:gd name="T10" fmla="*/ 0 h 21600"/>
                <a:gd name="T11" fmla="*/ 22443 w 224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43" h="21600" fill="none" extrusionOk="0">
                  <a:moveTo>
                    <a:pt x="0" y="3795"/>
                  </a:moveTo>
                  <a:cubicBezTo>
                    <a:pt x="3599" y="1323"/>
                    <a:pt x="7862" y="-1"/>
                    <a:pt x="12229" y="0"/>
                  </a:cubicBezTo>
                  <a:cubicBezTo>
                    <a:pt x="15793" y="0"/>
                    <a:pt x="19302" y="882"/>
                    <a:pt x="22443" y="2567"/>
                  </a:cubicBezTo>
                </a:path>
                <a:path w="22443" h="21600" stroke="0" extrusionOk="0">
                  <a:moveTo>
                    <a:pt x="0" y="3795"/>
                  </a:moveTo>
                  <a:cubicBezTo>
                    <a:pt x="3599" y="1323"/>
                    <a:pt x="7862" y="-1"/>
                    <a:pt x="12229" y="0"/>
                  </a:cubicBezTo>
                  <a:cubicBezTo>
                    <a:pt x="15793" y="0"/>
                    <a:pt x="19302" y="882"/>
                    <a:pt x="22443" y="2567"/>
                  </a:cubicBezTo>
                  <a:lnTo>
                    <a:pt x="12229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41"/>
            <p:cNvSpPr txBox="1">
              <a:spLocks noChangeArrowheads="1"/>
            </p:cNvSpPr>
            <p:nvPr/>
          </p:nvSpPr>
          <p:spPr bwMode="auto">
            <a:xfrm>
              <a:off x="1056" y="3936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15</a:t>
              </a:r>
              <a:r>
                <a:rPr lang="en-US" baseline="30000"/>
                <a:t>o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6172200" y="4495800"/>
            <a:ext cx="1885950" cy="609600"/>
            <a:chOff x="3888" y="3504"/>
            <a:chExt cx="1188" cy="384"/>
          </a:xfrm>
        </p:grpSpPr>
        <p:sp>
          <p:nvSpPr>
            <p:cNvPr id="9230" name="Line 45"/>
            <p:cNvSpPr>
              <a:spLocks noChangeShapeType="1"/>
            </p:cNvSpPr>
            <p:nvPr/>
          </p:nvSpPr>
          <p:spPr bwMode="auto">
            <a:xfrm>
              <a:off x="3888" y="3552"/>
              <a:ext cx="110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46"/>
            <p:cNvSpPr>
              <a:spLocks noChangeShapeType="1"/>
            </p:cNvSpPr>
            <p:nvPr/>
          </p:nvSpPr>
          <p:spPr bwMode="auto">
            <a:xfrm>
              <a:off x="3888" y="3552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Arc 47"/>
            <p:cNvSpPr>
              <a:spLocks/>
            </p:cNvSpPr>
            <p:nvPr/>
          </p:nvSpPr>
          <p:spPr bwMode="auto">
            <a:xfrm rot="2700000">
              <a:off x="4371" y="3569"/>
              <a:ext cx="138" cy="144"/>
            </a:xfrm>
            <a:custGeom>
              <a:avLst/>
              <a:gdLst>
                <a:gd name="T0" fmla="*/ 0 w 20722"/>
                <a:gd name="T1" fmla="*/ 0 h 21600"/>
                <a:gd name="T2" fmla="*/ 138 w 20722"/>
                <a:gd name="T3" fmla="*/ 103 h 21600"/>
                <a:gd name="T4" fmla="*/ 0 w 20722"/>
                <a:gd name="T5" fmla="*/ 144 h 21600"/>
                <a:gd name="T6" fmla="*/ 0 60000 65536"/>
                <a:gd name="T7" fmla="*/ 0 60000 65536"/>
                <a:gd name="T8" fmla="*/ 0 60000 65536"/>
                <a:gd name="T9" fmla="*/ 0 w 20722"/>
                <a:gd name="T10" fmla="*/ 0 h 21600"/>
                <a:gd name="T11" fmla="*/ 20722 w 2072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22" h="21600" fill="none" extrusionOk="0">
                  <a:moveTo>
                    <a:pt x="-1" y="0"/>
                  </a:moveTo>
                  <a:cubicBezTo>
                    <a:pt x="9582" y="0"/>
                    <a:pt x="18019" y="6312"/>
                    <a:pt x="20722" y="15505"/>
                  </a:cubicBezTo>
                </a:path>
                <a:path w="20722" h="21600" stroke="0" extrusionOk="0">
                  <a:moveTo>
                    <a:pt x="-1" y="0"/>
                  </a:moveTo>
                  <a:cubicBezTo>
                    <a:pt x="9582" y="0"/>
                    <a:pt x="18019" y="6312"/>
                    <a:pt x="20722" y="1550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Text Box 48"/>
            <p:cNvSpPr txBox="1">
              <a:spLocks noChangeArrowheads="1"/>
            </p:cNvSpPr>
            <p:nvPr/>
          </p:nvSpPr>
          <p:spPr bwMode="auto">
            <a:xfrm>
              <a:off x="4704" y="3504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17</a:t>
              </a:r>
              <a:r>
                <a:rPr lang="en-US" baseline="30000"/>
                <a:t>o</a:t>
              </a:r>
            </a:p>
          </p:txBody>
        </p:sp>
      </p:grp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5851525" y="2819400"/>
            <a:ext cx="26860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is the trig angle</a:t>
            </a:r>
          </a:p>
        </p:txBody>
      </p:sp>
      <p:sp>
        <p:nvSpPr>
          <p:cNvPr id="9226" name="Text Box 51"/>
          <p:cNvSpPr txBox="1">
            <a:spLocks noChangeArrowheads="1"/>
          </p:cNvSpPr>
          <p:nvPr/>
        </p:nvSpPr>
        <p:spPr bwMode="auto">
          <a:xfrm>
            <a:off x="1355725" y="49942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708" name="Text Box 52"/>
          <p:cNvSpPr txBox="1">
            <a:spLocks noChangeArrowheads="1"/>
          </p:cNvSpPr>
          <p:nvPr/>
        </p:nvSpPr>
        <p:spPr bwMode="auto">
          <a:xfrm>
            <a:off x="136525" y="6283325"/>
            <a:ext cx="23717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r>
              <a:rPr lang="en-US" baseline="-25000">
                <a:sym typeface="Symbol" pitchFamily="18" charset="2"/>
              </a:rPr>
              <a:t>T</a:t>
            </a:r>
            <a:r>
              <a:rPr lang="en-US"/>
              <a:t> </a:t>
            </a:r>
            <a:r>
              <a:rPr lang="en-US" sz="2000"/>
              <a:t>= 270 – 15 = 255</a:t>
            </a:r>
            <a:r>
              <a:rPr lang="en-US" sz="2000" baseline="30000"/>
              <a:t>o</a:t>
            </a:r>
          </a:p>
        </p:txBody>
      </p:sp>
      <p:sp>
        <p:nvSpPr>
          <p:cNvPr id="70709" name="Text Box 53"/>
          <p:cNvSpPr txBox="1">
            <a:spLocks noChangeArrowheads="1"/>
          </p:cNvSpPr>
          <p:nvPr/>
        </p:nvSpPr>
        <p:spPr bwMode="auto">
          <a:xfrm>
            <a:off x="3048000" y="6248400"/>
            <a:ext cx="2387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r>
              <a:rPr lang="en-US" baseline="-25000">
                <a:sym typeface="Symbol" pitchFamily="18" charset="2"/>
              </a:rPr>
              <a:t>T</a:t>
            </a:r>
            <a:r>
              <a:rPr lang="en-US"/>
              <a:t> </a:t>
            </a:r>
            <a:r>
              <a:rPr lang="en-US" sz="2000"/>
              <a:t>= 270 + 51 = 321</a:t>
            </a:r>
            <a:r>
              <a:rPr lang="en-US" sz="2000" baseline="30000"/>
              <a:t>o</a:t>
            </a:r>
          </a:p>
        </p:txBody>
      </p:sp>
      <p:sp>
        <p:nvSpPr>
          <p:cNvPr id="70710" name="Text Box 54"/>
          <p:cNvSpPr txBox="1">
            <a:spLocks noChangeArrowheads="1"/>
          </p:cNvSpPr>
          <p:nvPr/>
        </p:nvSpPr>
        <p:spPr bwMode="auto">
          <a:xfrm>
            <a:off x="6248400" y="5307013"/>
            <a:ext cx="2309813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ym typeface="Symbol" pitchFamily="18" charset="2"/>
              </a:rPr>
              <a:t></a:t>
            </a:r>
            <a:r>
              <a:rPr lang="en-US" sz="2000" baseline="-25000">
                <a:sym typeface="Symbol" pitchFamily="18" charset="2"/>
              </a:rPr>
              <a:t>T</a:t>
            </a:r>
            <a:r>
              <a:rPr lang="en-US" sz="2000"/>
              <a:t> = 360 – 17 = 343</a:t>
            </a:r>
            <a:r>
              <a:rPr lang="en-US" sz="2000" baseline="30000"/>
              <a:t>o</a:t>
            </a:r>
          </a:p>
          <a:p>
            <a:r>
              <a:rPr lang="en-US" sz="2000"/>
              <a:t>OR</a:t>
            </a:r>
          </a:p>
          <a:p>
            <a:r>
              <a:rPr lang="en-US" sz="2000">
                <a:sym typeface="Symbol" pitchFamily="18" charset="2"/>
              </a:rPr>
              <a:t></a:t>
            </a:r>
            <a:r>
              <a:rPr lang="en-US" sz="2000" baseline="-25000">
                <a:sym typeface="Symbol" pitchFamily="18" charset="2"/>
              </a:rPr>
              <a:t>T</a:t>
            </a:r>
            <a:r>
              <a:rPr lang="en-US" sz="2000"/>
              <a:t> =  -17</a:t>
            </a:r>
            <a:r>
              <a:rPr lang="en-US" baseline="30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6" grpId="0"/>
      <p:bldP spid="70708" grpId="0"/>
      <p:bldP spid="70709" grpId="0"/>
      <p:bldP spid="707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635125" y="1066800"/>
            <a:ext cx="5534025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Getting the trig angle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4 | 5 |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654</Words>
  <Application>Microsoft Office PowerPoint</Application>
  <PresentationFormat>On-screen Show (4:3)</PresentationFormat>
  <Paragraphs>149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Times New Roman</vt:lpstr>
      <vt:lpstr>Arial</vt:lpstr>
      <vt:lpstr>Calibri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210</cp:revision>
  <dcterms:created xsi:type="dcterms:W3CDTF">2001-03-01T17:38:38Z</dcterms:created>
  <dcterms:modified xsi:type="dcterms:W3CDTF">2016-10-05T22:21:16Z</dcterms:modified>
</cp:coreProperties>
</file>