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333" r:id="rId2"/>
    <p:sldId id="347" r:id="rId3"/>
    <p:sldId id="348" r:id="rId4"/>
    <p:sldId id="345" r:id="rId5"/>
    <p:sldId id="350" r:id="rId6"/>
    <p:sldId id="344" r:id="rId7"/>
    <p:sldId id="334" r:id="rId8"/>
    <p:sldId id="335" r:id="rId9"/>
    <p:sldId id="349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/>
    <p:restoredTop sz="94643"/>
  </p:normalViewPr>
  <p:slideViewPr>
    <p:cSldViewPr>
      <p:cViewPr varScale="1">
        <p:scale>
          <a:sx n="144" d="100"/>
          <a:sy n="144" d="100"/>
        </p:scale>
        <p:origin x="520" y="17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A96B06-78D2-644D-92E9-CF0855CD6A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8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8B731-8316-6C48-8277-D776E897AF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23E1E9-BBE7-0442-AE3B-692999029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21BCAE-24DB-5B4E-BFAE-051812B5C1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A4EE7-30BB-F143-9EE2-4C52F2BC12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7F503-9C67-714B-82EF-7F6D31AA35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DFC65-7D4B-1649-964D-4BD701CD98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266944-6296-DE45-82FE-C934745E89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00D3C-5D08-DF4C-9378-5D71833AF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FA9A3-F656-D34E-9954-290CF4879F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D095E-AA28-864E-8C2A-C454259B7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4B6EC5-662B-774A-8A67-8601031762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AECB30-8FED-1F4C-8E27-2546964787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150810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/>
              <a:t>1-3: A ball is launched at 27.2 m/s at an angle of 75.0</a:t>
            </a:r>
            <a:r>
              <a:rPr lang="en-US" sz="2000" b="1" baseline="30000" dirty="0"/>
              <a:t>o</a:t>
            </a:r>
            <a:r>
              <a:rPr lang="en-US" sz="2000" b="1" dirty="0"/>
              <a:t> above horizontal on a level field.</a:t>
            </a:r>
            <a:endParaRPr lang="en-US" sz="2000" dirty="0"/>
          </a:p>
          <a:p>
            <a:r>
              <a:rPr lang="en-US" sz="2000" dirty="0"/>
              <a:t>1. What time is the ball in the air?  </a:t>
            </a:r>
            <a:r>
              <a:rPr lang="en-US" sz="1200" dirty="0"/>
              <a:t>(5.36 s)</a:t>
            </a:r>
            <a:endParaRPr lang="en-US" sz="2000" dirty="0"/>
          </a:p>
          <a:p>
            <a:r>
              <a:rPr lang="en-US" sz="2000" dirty="0"/>
              <a:t> 2. What horizontal distance does it travel before hitting the ground again? </a:t>
            </a:r>
            <a:r>
              <a:rPr lang="en-US" sz="1200" dirty="0"/>
              <a:t>(37.7 m)</a:t>
            </a:r>
            <a:endParaRPr lang="en-US" sz="2000" dirty="0"/>
          </a:p>
          <a:p>
            <a:endParaRPr lang="en-US" sz="1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76200" y="2433578"/>
            <a:ext cx="3352800" cy="3243322"/>
            <a:chOff x="457200" y="2019300"/>
            <a:chExt cx="3352800" cy="3243322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163121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3. A potato is launched at 31.0 m/s at an angle of 55.4</a:t>
            </a:r>
            <a:r>
              <a:rPr lang="en-US" sz="2000" baseline="30000" dirty="0"/>
              <a:t>o</a:t>
            </a:r>
            <a:r>
              <a:rPr lang="en-US" sz="2000" dirty="0"/>
              <a:t> above horizontal on a level field.</a:t>
            </a:r>
          </a:p>
          <a:p>
            <a:r>
              <a:rPr lang="en-US" sz="2000" dirty="0"/>
              <a:t>d. When the potato reaches an elevation of 30.0 m on the way </a:t>
            </a:r>
            <a:r>
              <a:rPr lang="en-US" sz="2000" b="1" u="sng" dirty="0"/>
              <a:t>down</a:t>
            </a:r>
            <a:r>
              <a:rPr lang="en-US" sz="2000" dirty="0"/>
              <a:t>, what are the position of the ball and the velocity of the potato in vector components?  Write them both as proper component vectors.</a:t>
            </a:r>
          </a:p>
        </p:txBody>
      </p:sp>
      <p:grpSp>
        <p:nvGrpSpPr>
          <p:cNvPr id="2" name="Group 13"/>
          <p:cNvGrpSpPr/>
          <p:nvPr/>
        </p:nvGrpSpPr>
        <p:grpSpPr>
          <a:xfrm>
            <a:off x="76200" y="2433578"/>
            <a:ext cx="3352800" cy="3243322"/>
            <a:chOff x="457200" y="2019300"/>
            <a:chExt cx="3352800" cy="3243322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7543800" y="5207168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 dirty="0"/>
              <a:t>60.0 m x + 30.0 m y</a:t>
            </a:r>
          </a:p>
          <a:p>
            <a:r>
              <a:rPr lang="en-US" sz="900" dirty="0"/>
              <a:t>17.6 m/s x + -7.91 m/s y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224676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4. A fruit cake is launched at 12.0 m/s at an angle of 39.1</a:t>
            </a:r>
            <a:r>
              <a:rPr lang="en-US" sz="2000" baseline="30000" dirty="0"/>
              <a:t>o</a:t>
            </a:r>
            <a:r>
              <a:rPr lang="en-US" sz="2000" dirty="0"/>
              <a:t> above horizontal on a level field.</a:t>
            </a:r>
          </a:p>
          <a:p>
            <a:r>
              <a:rPr lang="en-US" sz="2000" dirty="0"/>
              <a:t>a. What time is the cake in the air?</a:t>
            </a:r>
          </a:p>
          <a:p>
            <a:r>
              <a:rPr lang="en-US" sz="2000" dirty="0"/>
              <a:t>b. What horizontal distance does it travel before hitting the ground again?</a:t>
            </a:r>
          </a:p>
          <a:p>
            <a:r>
              <a:rPr lang="en-US" sz="2000" dirty="0"/>
              <a:t>c. When the cake has covered a horizontal distance of 10.0 m, what are the position of the cake and the velocity of the cake in vector components?  Write them both as proper component vectors.	</a:t>
            </a:r>
          </a:p>
        </p:txBody>
      </p:sp>
      <p:grpSp>
        <p:nvGrpSpPr>
          <p:cNvPr id="2" name="Group 13"/>
          <p:cNvGrpSpPr/>
          <p:nvPr/>
        </p:nvGrpSpPr>
        <p:grpSpPr>
          <a:xfrm>
            <a:off x="76200" y="2433578"/>
            <a:ext cx="3352800" cy="3243322"/>
            <a:chOff x="457200" y="2019300"/>
            <a:chExt cx="3352800" cy="3243322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7543800" y="5068669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 dirty="0"/>
              <a:t>1.54 s</a:t>
            </a:r>
          </a:p>
          <a:p>
            <a:r>
              <a:rPr lang="en-US" sz="900" dirty="0"/>
              <a:t>14.4 m</a:t>
            </a:r>
          </a:p>
          <a:p>
            <a:r>
              <a:rPr lang="en-US" sz="900" dirty="0"/>
              <a:t>10.0 m x + 2.47 m y</a:t>
            </a:r>
          </a:p>
          <a:p>
            <a:r>
              <a:rPr lang="en-US" sz="900" dirty="0"/>
              <a:t>9.31 m/s x + -2.97 m/s y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193899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5. A lime is launched at 17.3 m/s at an angle of 30.0</a:t>
            </a:r>
            <a:r>
              <a:rPr lang="en-US" sz="2000" baseline="30000" dirty="0"/>
              <a:t>o</a:t>
            </a:r>
            <a:r>
              <a:rPr lang="en-US" sz="2000" dirty="0"/>
              <a:t> above horizontal on a level field.</a:t>
            </a:r>
          </a:p>
          <a:p>
            <a:r>
              <a:rPr lang="en-US" sz="2000" dirty="0"/>
              <a:t>a. What time is the lime in the air?</a:t>
            </a:r>
          </a:p>
          <a:p>
            <a:r>
              <a:rPr lang="en-US" sz="2000" dirty="0"/>
              <a:t>b. What horizontal distance does it travel before hitting the ground again?</a:t>
            </a:r>
          </a:p>
          <a:p>
            <a:r>
              <a:rPr lang="en-US" sz="2000" dirty="0"/>
              <a:t>c. What is its velocity as an angle and a magnitude when it has covered a horizontal distance of only 12.0 m.  (Draw a picture of the velocity vector)</a:t>
            </a:r>
          </a:p>
        </p:txBody>
      </p:sp>
      <p:grpSp>
        <p:nvGrpSpPr>
          <p:cNvPr id="2" name="Group 13"/>
          <p:cNvGrpSpPr/>
          <p:nvPr/>
        </p:nvGrpSpPr>
        <p:grpSpPr>
          <a:xfrm>
            <a:off x="76200" y="2433578"/>
            <a:ext cx="3352800" cy="3243322"/>
            <a:chOff x="457200" y="2019300"/>
            <a:chExt cx="3352800" cy="3243322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7543800" y="5137919"/>
            <a:ext cx="16002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 dirty="0"/>
              <a:t>1.76 s</a:t>
            </a:r>
          </a:p>
          <a:p>
            <a:r>
              <a:rPr lang="en-US" sz="900" dirty="0"/>
              <a:t>26.4 m</a:t>
            </a:r>
          </a:p>
          <a:p>
            <a:r>
              <a:rPr lang="en-US" sz="900" dirty="0"/>
              <a:t>15.0 m/s, 3.03</a:t>
            </a:r>
            <a:r>
              <a:rPr lang="en-US" sz="900" baseline="30000" dirty="0"/>
              <a:t>o</a:t>
            </a:r>
            <a:r>
              <a:rPr lang="en-US" sz="900" dirty="0"/>
              <a:t> </a:t>
            </a:r>
            <a:r>
              <a:rPr lang="en-US" sz="900" dirty="0" err="1"/>
              <a:t>abv</a:t>
            </a:r>
            <a:r>
              <a:rPr lang="en-US" sz="900" dirty="0"/>
              <a:t> </a:t>
            </a:r>
            <a:r>
              <a:rPr lang="en-US" sz="900" dirty="0" err="1"/>
              <a:t>hrz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132343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6. A Toyota is launched at 92.1 m/s at an angle of 61.0</a:t>
            </a:r>
            <a:r>
              <a:rPr lang="en-US" sz="2000" baseline="30000" dirty="0"/>
              <a:t>o</a:t>
            </a:r>
            <a:r>
              <a:rPr lang="en-US" sz="2000" dirty="0"/>
              <a:t> above horizontal onto the top of a 122 m tall cliff.  (It lands 122 m higher in elevation)</a:t>
            </a:r>
          </a:p>
          <a:p>
            <a:r>
              <a:rPr lang="en-US" sz="2000" dirty="0"/>
              <a:t>a. What is its speed of impact?</a:t>
            </a:r>
          </a:p>
          <a:p>
            <a:r>
              <a:rPr lang="en-US" sz="2000" dirty="0"/>
              <a:t>b. What horizontal distance does it travel before hitting the ground again?</a:t>
            </a:r>
          </a:p>
        </p:txBody>
      </p:sp>
      <p:grpSp>
        <p:nvGrpSpPr>
          <p:cNvPr id="2" name="Group 13"/>
          <p:cNvGrpSpPr/>
          <p:nvPr/>
        </p:nvGrpSpPr>
        <p:grpSpPr>
          <a:xfrm>
            <a:off x="76200" y="2433578"/>
            <a:ext cx="3352800" cy="3243322"/>
            <a:chOff x="457200" y="2019300"/>
            <a:chExt cx="3352800" cy="3243322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7543800" y="5207168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 dirty="0"/>
              <a:t>78.0 m/s</a:t>
            </a:r>
          </a:p>
          <a:p>
            <a:r>
              <a:rPr lang="en-US" sz="900" dirty="0"/>
              <a:t>658 m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132343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7. A chestnut is launched at 29.5 m/s at an angle of 52.0</a:t>
            </a:r>
            <a:r>
              <a:rPr lang="en-US" sz="2000" baseline="30000" dirty="0"/>
              <a:t>o</a:t>
            </a:r>
            <a:r>
              <a:rPr lang="en-US" sz="2000" dirty="0"/>
              <a:t> above horizontal from the top of an 65.0 m tall cliff.  (It lands 65.0 m lower in elevation)</a:t>
            </a:r>
          </a:p>
          <a:p>
            <a:r>
              <a:rPr lang="en-US" sz="2000" dirty="0"/>
              <a:t>a. What time is it in the air?</a:t>
            </a:r>
          </a:p>
          <a:p>
            <a:r>
              <a:rPr lang="en-US" sz="2000" dirty="0"/>
              <a:t>b. What horizontal distance does it travel before hitting the ground again?</a:t>
            </a:r>
          </a:p>
        </p:txBody>
      </p:sp>
      <p:grpSp>
        <p:nvGrpSpPr>
          <p:cNvPr id="2" name="Group 13"/>
          <p:cNvGrpSpPr/>
          <p:nvPr/>
        </p:nvGrpSpPr>
        <p:grpSpPr>
          <a:xfrm>
            <a:off x="76200" y="2433578"/>
            <a:ext cx="3352800" cy="3243322"/>
            <a:chOff x="457200" y="2019300"/>
            <a:chExt cx="3352800" cy="3243322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7543800" y="5207168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 dirty="0"/>
              <a:t>6.71 s</a:t>
            </a:r>
          </a:p>
          <a:p>
            <a:r>
              <a:rPr lang="en-US" sz="900" dirty="0"/>
              <a:t>122 m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132343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8. A mango is launched at 62.1 m/s at an angle of 72.0</a:t>
            </a:r>
            <a:r>
              <a:rPr lang="en-US" sz="2000" baseline="30000" dirty="0"/>
              <a:t>o</a:t>
            </a:r>
            <a:r>
              <a:rPr lang="en-US" sz="2000" dirty="0"/>
              <a:t> above horizontal onto the top of a 85.0 m tall cliff.  (It lands 85.0 m higher in elevation)</a:t>
            </a:r>
          </a:p>
          <a:p>
            <a:r>
              <a:rPr lang="en-US" sz="2000" dirty="0"/>
              <a:t>a. What time is it in the air?</a:t>
            </a:r>
          </a:p>
          <a:p>
            <a:r>
              <a:rPr lang="en-US" sz="2000" dirty="0"/>
              <a:t>b. What horizontal distance does it travel before hitting the ground again?</a:t>
            </a:r>
          </a:p>
        </p:txBody>
      </p:sp>
      <p:grpSp>
        <p:nvGrpSpPr>
          <p:cNvPr id="2" name="Group 13"/>
          <p:cNvGrpSpPr/>
          <p:nvPr/>
        </p:nvGrpSpPr>
        <p:grpSpPr>
          <a:xfrm>
            <a:off x="76200" y="2433578"/>
            <a:ext cx="3352800" cy="3243322"/>
            <a:chOff x="457200" y="2019300"/>
            <a:chExt cx="3352800" cy="3243322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7543800" y="5207168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 dirty="0"/>
              <a:t>10.4 s</a:t>
            </a:r>
          </a:p>
          <a:p>
            <a:r>
              <a:rPr lang="en-US" sz="900" dirty="0"/>
              <a:t>199 m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132343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9. A giant lizard is launched at 26.6 m/s at an angle of 28.0</a:t>
            </a:r>
            <a:r>
              <a:rPr lang="en-US" sz="2000" baseline="30000" dirty="0"/>
              <a:t>o</a:t>
            </a:r>
            <a:r>
              <a:rPr lang="en-US" sz="2000" dirty="0"/>
              <a:t> above horizontal from the top of a 45.2 m tall cliff.  (It lands 45.2 m lower in elevation)</a:t>
            </a:r>
          </a:p>
          <a:p>
            <a:r>
              <a:rPr lang="en-US" sz="2000" dirty="0"/>
              <a:t>a. What is its speed of impact?</a:t>
            </a:r>
          </a:p>
          <a:p>
            <a:r>
              <a:rPr lang="en-US" sz="2000" dirty="0"/>
              <a:t>b. What horizontal distance does it travel before hitting the ground again?	</a:t>
            </a:r>
          </a:p>
        </p:txBody>
      </p:sp>
      <p:grpSp>
        <p:nvGrpSpPr>
          <p:cNvPr id="2" name="Group 13"/>
          <p:cNvGrpSpPr/>
          <p:nvPr/>
        </p:nvGrpSpPr>
        <p:grpSpPr>
          <a:xfrm>
            <a:off x="76200" y="2433578"/>
            <a:ext cx="3352800" cy="3243322"/>
            <a:chOff x="457200" y="2019300"/>
            <a:chExt cx="3352800" cy="3243322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7543800" y="5207168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 dirty="0"/>
              <a:t>39.9 m/s</a:t>
            </a:r>
          </a:p>
          <a:p>
            <a:r>
              <a:rPr lang="en-US" sz="900" dirty="0"/>
              <a:t>107 m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132343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10. A flaming digital projectile is launched at 28.6 m/s at an angle of 62.0</a:t>
            </a:r>
            <a:r>
              <a:rPr lang="en-US" sz="2000" baseline="30000" dirty="0"/>
              <a:t>o</a:t>
            </a:r>
            <a:r>
              <a:rPr lang="en-US" sz="2000" dirty="0"/>
              <a:t> above horizontal from the top of a 24.0 m tall cliff.  (It lands 24.0 m lower in elevation)</a:t>
            </a:r>
          </a:p>
          <a:p>
            <a:r>
              <a:rPr lang="en-US" sz="2000" dirty="0"/>
              <a:t>a. What is its speed of impact?</a:t>
            </a:r>
          </a:p>
          <a:p>
            <a:r>
              <a:rPr lang="en-US" sz="2000" dirty="0"/>
              <a:t>b. What horizontal distance does it travel before hitting the ground again?</a:t>
            </a:r>
          </a:p>
        </p:txBody>
      </p:sp>
      <p:grpSp>
        <p:nvGrpSpPr>
          <p:cNvPr id="2" name="Group 13"/>
          <p:cNvGrpSpPr/>
          <p:nvPr/>
        </p:nvGrpSpPr>
        <p:grpSpPr>
          <a:xfrm>
            <a:off x="76200" y="2433578"/>
            <a:ext cx="3352800" cy="3243322"/>
            <a:chOff x="457200" y="2019300"/>
            <a:chExt cx="3352800" cy="3243322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7543800" y="5207168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 dirty="0"/>
              <a:t>35.9 m/s</a:t>
            </a:r>
          </a:p>
          <a:p>
            <a:r>
              <a:rPr lang="en-US" sz="900"/>
              <a:t>80.1 m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169277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/>
              <a:t>1-3: A ball is launched at 27.2 m/s at an angle of 75.0</a:t>
            </a:r>
            <a:r>
              <a:rPr lang="en-US" sz="2000" b="1" baseline="30000" dirty="0"/>
              <a:t>o</a:t>
            </a:r>
            <a:r>
              <a:rPr lang="en-US" sz="2000" b="1" dirty="0"/>
              <a:t> above horizontal on a level field.</a:t>
            </a:r>
            <a:endParaRPr lang="en-US" sz="2000" dirty="0"/>
          </a:p>
          <a:p>
            <a:r>
              <a:rPr lang="en-US" sz="2000" dirty="0"/>
              <a:t>3. At 3.20 s after launch, what are the position of the ball </a:t>
            </a:r>
            <a:r>
              <a:rPr lang="en-US" sz="2000" b="1" dirty="0"/>
              <a:t>and</a:t>
            </a:r>
            <a:r>
              <a:rPr lang="en-US" sz="2000" dirty="0"/>
              <a:t> the velocity of the ball in vector components?  Write them both as proper component vectors.</a:t>
            </a:r>
          </a:p>
          <a:p>
            <a:r>
              <a:rPr lang="en-US" sz="1200" dirty="0"/>
              <a:t>(22.5 m x + 33.8 m y)</a:t>
            </a:r>
          </a:p>
          <a:p>
            <a:r>
              <a:rPr lang="en-US" sz="1200" dirty="0"/>
              <a:t>(7.04 m/s + -5.12 m/s y)</a:t>
            </a:r>
          </a:p>
        </p:txBody>
      </p:sp>
      <p:grpSp>
        <p:nvGrpSpPr>
          <p:cNvPr id="2" name="Group 13"/>
          <p:cNvGrpSpPr/>
          <p:nvPr/>
        </p:nvGrpSpPr>
        <p:grpSpPr>
          <a:xfrm>
            <a:off x="76200" y="2433578"/>
            <a:ext cx="3352800" cy="3243322"/>
            <a:chOff x="457200" y="2019300"/>
            <a:chExt cx="3352800" cy="3243322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153888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/>
              <a:t>1-3: A ball is launched at 27.2 m/s at an angle of 75.0</a:t>
            </a:r>
            <a:r>
              <a:rPr lang="en-US" sz="2000" b="1" baseline="30000" dirty="0"/>
              <a:t>o</a:t>
            </a:r>
            <a:r>
              <a:rPr lang="en-US" sz="2000" b="1" dirty="0"/>
              <a:t> above horizontal on a level field.</a:t>
            </a:r>
            <a:endParaRPr lang="en-US" sz="2000" dirty="0"/>
          </a:p>
          <a:p>
            <a:r>
              <a:rPr lang="en-US" sz="2000" dirty="0"/>
              <a:t>3. What is its velocity as an angle and a magnitude when it has covered 32.0 m of horizontal distance?  (Draw a picture)</a:t>
            </a:r>
          </a:p>
          <a:p>
            <a:r>
              <a:rPr lang="en-US" sz="1200" dirty="0"/>
              <a:t>(19.6 m/s 69.0</a:t>
            </a:r>
            <a:r>
              <a:rPr lang="en-US" sz="1200" baseline="30000" dirty="0"/>
              <a:t>o</a:t>
            </a:r>
            <a:r>
              <a:rPr lang="en-US" sz="1200" dirty="0"/>
              <a:t> </a:t>
            </a:r>
            <a:r>
              <a:rPr lang="en-US" sz="1200" dirty="0" err="1"/>
              <a:t>blw</a:t>
            </a:r>
            <a:r>
              <a:rPr lang="en-US" sz="1200" dirty="0"/>
              <a:t> </a:t>
            </a:r>
            <a:r>
              <a:rPr lang="en-US" sz="1200" dirty="0" err="1"/>
              <a:t>hrz</a:t>
            </a:r>
            <a:r>
              <a:rPr lang="en-US" sz="1200" dirty="0"/>
              <a:t>)</a:t>
            </a:r>
          </a:p>
        </p:txBody>
      </p:sp>
      <p:grpSp>
        <p:nvGrpSpPr>
          <p:cNvPr id="2" name="Group 13"/>
          <p:cNvGrpSpPr/>
          <p:nvPr/>
        </p:nvGrpSpPr>
        <p:grpSpPr>
          <a:xfrm>
            <a:off x="76200" y="2433578"/>
            <a:ext cx="3352800" cy="3243322"/>
            <a:chOff x="457200" y="2019300"/>
            <a:chExt cx="3352800" cy="3243322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163121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/>
              <a:t>4-5: A ball is launched at 31.7 m/s at an angle of 56.0</a:t>
            </a:r>
            <a:r>
              <a:rPr lang="en-US" sz="2000" b="1" baseline="30000" dirty="0"/>
              <a:t>o</a:t>
            </a:r>
            <a:r>
              <a:rPr lang="en-US" sz="2000" b="1" dirty="0"/>
              <a:t> above horizontal from the top of a 65.3 m tall cliff.  (it lands 65.3 m </a:t>
            </a:r>
            <a:r>
              <a:rPr lang="en-US" sz="2000" b="1" u="sng" dirty="0"/>
              <a:t>lower</a:t>
            </a:r>
            <a:r>
              <a:rPr lang="en-US" sz="2000" b="1" dirty="0"/>
              <a:t> in elevation)</a:t>
            </a:r>
            <a:endParaRPr lang="en-US" sz="2000" dirty="0"/>
          </a:p>
          <a:p>
            <a:r>
              <a:rPr lang="en-US" sz="2000" dirty="0"/>
              <a:t>4. What is its speed of impact?  </a:t>
            </a:r>
            <a:r>
              <a:rPr lang="en-US" sz="1200" dirty="0"/>
              <a:t>(47.8 m/s)</a:t>
            </a:r>
            <a:endParaRPr lang="en-US" sz="2000" dirty="0"/>
          </a:p>
          <a:p>
            <a:r>
              <a:rPr lang="en-US" sz="2000" dirty="0"/>
              <a:t>What time does it take to hit the ground? </a:t>
            </a:r>
            <a:r>
              <a:rPr lang="en-US" sz="1200" dirty="0"/>
              <a:t>(7.21 s)</a:t>
            </a:r>
            <a:endParaRPr lang="en-US" sz="2000" dirty="0"/>
          </a:p>
          <a:p>
            <a:r>
              <a:rPr lang="en-US" sz="2000" dirty="0"/>
              <a:t>5.What horizontal distance does it travel before hitting the ground again? </a:t>
            </a:r>
            <a:r>
              <a:rPr lang="en-US" sz="1200" dirty="0"/>
              <a:t>(128 m)</a:t>
            </a:r>
            <a:endParaRPr lang="en-US" sz="2000" dirty="0"/>
          </a:p>
        </p:txBody>
      </p:sp>
      <p:grpSp>
        <p:nvGrpSpPr>
          <p:cNvPr id="2" name="Group 13"/>
          <p:cNvGrpSpPr/>
          <p:nvPr/>
        </p:nvGrpSpPr>
        <p:grpSpPr>
          <a:xfrm>
            <a:off x="76200" y="2433578"/>
            <a:ext cx="3352800" cy="3243322"/>
            <a:chOff x="457200" y="2019300"/>
            <a:chExt cx="3352800" cy="3243322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4286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193899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1. A big %$# ham is launched at 32.5 m/s at an angle of 80.0</a:t>
            </a:r>
            <a:r>
              <a:rPr lang="en-US" sz="2000" baseline="30000" dirty="0"/>
              <a:t>o</a:t>
            </a:r>
            <a:r>
              <a:rPr lang="en-US" sz="2000" dirty="0"/>
              <a:t> above horizontal on a level field.</a:t>
            </a:r>
          </a:p>
          <a:p>
            <a:r>
              <a:rPr lang="en-US" sz="2000" dirty="0"/>
              <a:t>a. What time is the ham in the air?</a:t>
            </a:r>
          </a:p>
          <a:p>
            <a:r>
              <a:rPr lang="en-US" sz="2000" dirty="0"/>
              <a:t>b. What horizontal distance does it travel before hitting the ground again?</a:t>
            </a:r>
          </a:p>
          <a:p>
            <a:r>
              <a:rPr lang="en-US" sz="2000" dirty="0"/>
              <a:t>c. What is its velocity as an angle and a magnitude exactly 3.50 s after it is launched?   (Draw a picture of the velocity vector)</a:t>
            </a:r>
          </a:p>
        </p:txBody>
      </p:sp>
      <p:grpSp>
        <p:nvGrpSpPr>
          <p:cNvPr id="2" name="Group 13"/>
          <p:cNvGrpSpPr/>
          <p:nvPr/>
        </p:nvGrpSpPr>
        <p:grpSpPr>
          <a:xfrm>
            <a:off x="76200" y="2433578"/>
            <a:ext cx="3352800" cy="3243322"/>
            <a:chOff x="457200" y="2019300"/>
            <a:chExt cx="3352800" cy="3243322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7848600" y="5207169"/>
            <a:ext cx="12954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6.53 s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36.8 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6.11 m/s, 22.4</a:t>
            </a:r>
            <a:r>
              <a:rPr kumimoji="0" lang="en-US" sz="9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blw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hrz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224676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2. A wienerschnitzel is launched at 92.3 m/s at an angle of 34.0</a:t>
            </a:r>
            <a:r>
              <a:rPr lang="en-US" sz="2000" baseline="30000" dirty="0"/>
              <a:t>o</a:t>
            </a:r>
            <a:r>
              <a:rPr lang="en-US" sz="2000" dirty="0"/>
              <a:t> above horizontal on a level field.</a:t>
            </a:r>
          </a:p>
          <a:p>
            <a:r>
              <a:rPr lang="en-US" sz="2000" dirty="0"/>
              <a:t>a. What time is the schnitzel in the air?</a:t>
            </a:r>
          </a:p>
          <a:p>
            <a:r>
              <a:rPr lang="en-US" sz="2000" dirty="0"/>
              <a:t>b. What horizontal distance does it travel before hitting the ground again?</a:t>
            </a:r>
          </a:p>
          <a:p>
            <a:r>
              <a:rPr lang="en-US" sz="2000" dirty="0"/>
              <a:t>c. At 10.0 s after launch, what are the position of the schnitzel and the velocity of the schnitzel in vector components?  Write them both as proper component vectors.	</a:t>
            </a:r>
          </a:p>
        </p:txBody>
      </p:sp>
      <p:grpSp>
        <p:nvGrpSpPr>
          <p:cNvPr id="2" name="Group 13"/>
          <p:cNvGrpSpPr/>
          <p:nvPr/>
        </p:nvGrpSpPr>
        <p:grpSpPr>
          <a:xfrm>
            <a:off x="76200" y="2433578"/>
            <a:ext cx="3352800" cy="3243322"/>
            <a:chOff x="457200" y="2019300"/>
            <a:chExt cx="3352800" cy="3243322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7696200" y="4859550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 dirty="0"/>
              <a:t>10.5 s</a:t>
            </a:r>
          </a:p>
          <a:p>
            <a:r>
              <a:rPr lang="en-US" sz="900" dirty="0"/>
              <a:t>805 m</a:t>
            </a:r>
          </a:p>
          <a:p>
            <a:r>
              <a:rPr lang="en-US" sz="900" dirty="0"/>
              <a:t>765 m x + 25.6 m y</a:t>
            </a:r>
          </a:p>
          <a:p>
            <a:r>
              <a:rPr lang="en-US" sz="900" dirty="0"/>
              <a:t>76.5 m/s x + -46.5 m/s 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132343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3. A potato is launched at 31.0 m/s at an angle of 55.4</a:t>
            </a:r>
            <a:r>
              <a:rPr lang="en-US" sz="2000" baseline="30000" dirty="0"/>
              <a:t>o</a:t>
            </a:r>
            <a:r>
              <a:rPr lang="en-US" sz="2000" dirty="0"/>
              <a:t> above horizontal on a level field.</a:t>
            </a:r>
          </a:p>
          <a:p>
            <a:r>
              <a:rPr lang="en-US" sz="2000" dirty="0"/>
              <a:t>a. What time is the ball in the air?</a:t>
            </a:r>
          </a:p>
          <a:p>
            <a:r>
              <a:rPr lang="en-US" sz="2000" dirty="0"/>
              <a:t>b. What horizontal distance does it travel before hitting the ground again?</a:t>
            </a:r>
          </a:p>
        </p:txBody>
      </p:sp>
      <p:grpSp>
        <p:nvGrpSpPr>
          <p:cNvPr id="2" name="Group 13"/>
          <p:cNvGrpSpPr/>
          <p:nvPr/>
        </p:nvGrpSpPr>
        <p:grpSpPr>
          <a:xfrm>
            <a:off x="76200" y="2433578"/>
            <a:ext cx="3352800" cy="3243322"/>
            <a:chOff x="457200" y="2019300"/>
            <a:chExt cx="3352800" cy="3243322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7543800" y="5068669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5.20 s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91.6 m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31.6 m x + 30.0 m 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17.6 m/s x + 7.91 m/s y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52400" y="103644"/>
            <a:ext cx="8763000" cy="163121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3. A potato is launched at 31.0 m/s at an angle of 55.4</a:t>
            </a:r>
            <a:r>
              <a:rPr lang="en-US" sz="2000" baseline="30000" dirty="0"/>
              <a:t>o</a:t>
            </a:r>
            <a:r>
              <a:rPr lang="en-US" sz="2000" dirty="0"/>
              <a:t> above horizontal on a level field.</a:t>
            </a:r>
          </a:p>
          <a:p>
            <a:r>
              <a:rPr lang="en-US" sz="2000" dirty="0" err="1"/>
              <a:t>c</a:t>
            </a:r>
            <a:r>
              <a:rPr lang="en-US" sz="2000" dirty="0"/>
              <a:t>. When the potato reaches an elevation of 30.0 m on the way </a:t>
            </a:r>
            <a:r>
              <a:rPr lang="en-US" sz="2000" b="1" u="sng" dirty="0"/>
              <a:t>up</a:t>
            </a:r>
            <a:r>
              <a:rPr lang="en-US" sz="2000" dirty="0"/>
              <a:t>, what are the position of the ball and the velocity of the potato in vector components?  Write them both as proper component vectors.</a:t>
            </a:r>
          </a:p>
        </p:txBody>
      </p:sp>
      <p:grpSp>
        <p:nvGrpSpPr>
          <p:cNvPr id="2" name="Group 13"/>
          <p:cNvGrpSpPr/>
          <p:nvPr/>
        </p:nvGrpSpPr>
        <p:grpSpPr>
          <a:xfrm>
            <a:off x="76200" y="2433578"/>
            <a:ext cx="3352800" cy="3243322"/>
            <a:chOff x="457200" y="2019300"/>
            <a:chExt cx="3352800" cy="3243322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33600" y="2400300"/>
              <a:ext cx="41549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/>
                <a:t>s</a:t>
              </a:r>
            </a:p>
            <a:p>
              <a:pPr algn="r"/>
              <a:r>
                <a:rPr lang="en-US" sz="3600" dirty="0"/>
                <a:t>u</a:t>
              </a:r>
            </a:p>
            <a:p>
              <a:pPr algn="r"/>
              <a:r>
                <a:rPr lang="en-US" sz="3600" dirty="0"/>
                <a:t>v</a:t>
              </a:r>
            </a:p>
            <a:p>
              <a:pPr algn="r"/>
              <a:r>
                <a:rPr lang="en-US" sz="3600" dirty="0"/>
                <a:t>a</a:t>
              </a:r>
            </a:p>
            <a:p>
              <a:pPr algn="r"/>
              <a:r>
                <a:rPr lang="en-US" sz="3600" dirty="0"/>
                <a:t>t</a:t>
              </a: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57200" y="2554288"/>
              <a:ext cx="33528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608806" y="3695700"/>
              <a:ext cx="3048000" cy="1588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308623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2019300"/>
              <a:ext cx="443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7543800" y="5068669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5.20 s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91.6 m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31.6 m x + 30.0 m 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17.6 m/s x + 7.91 m/s y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5508</TotalTime>
  <Words>1420</Words>
  <Application>Microsoft Macintosh PowerPoint</Application>
  <PresentationFormat>On-screen Show (16:10)</PresentationFormat>
  <Paragraphs>278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ＭＳ Ｐゴシック</vt:lpstr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Microsoft Office User</cp:lastModifiedBy>
  <cp:revision>300</cp:revision>
  <dcterms:created xsi:type="dcterms:W3CDTF">2014-10-18T21:56:27Z</dcterms:created>
  <dcterms:modified xsi:type="dcterms:W3CDTF">2019-10-10T22:29:28Z</dcterms:modified>
</cp:coreProperties>
</file>