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35" r:id="rId4"/>
    <p:sldId id="336" r:id="rId5"/>
    <p:sldId id="337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75432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/>
              <a:t>Red Elk shoots an air rocket at an angle of 57.0</a:t>
            </a:r>
            <a:r>
              <a:rPr lang="en-US" sz="1800" b="1" baseline="30000" dirty="0" smtClean="0"/>
              <a:t>o</a:t>
            </a:r>
            <a:r>
              <a:rPr lang="en-US" sz="1800" b="1" dirty="0" smtClean="0"/>
              <a:t> above the horizontal at a speed of 25.0 m/s on a very level </a:t>
            </a:r>
            <a:r>
              <a:rPr lang="en-US" sz="1800" b="1" dirty="0" smtClean="0"/>
              <a:t>field.   </a:t>
            </a:r>
            <a:r>
              <a:rPr lang="en-US" sz="1800" dirty="0" smtClean="0"/>
              <a:t>A</a:t>
            </a:r>
            <a:r>
              <a:rPr lang="en-US" sz="1800" dirty="0" smtClean="0"/>
              <a:t>) Break the velocity vector into components.  (These become your initial velocities for x and y)  Set up your horizontal/vertical table, fill it with known quantities, and solve for everything you don’t know.  (You know horizontally: both velocities and the acceleration, and vertically: the displacement, both velocities, and the acceleration) (13.616 m/s x + 20.967 m/s y)</a:t>
            </a:r>
            <a:endParaRPr lang="en-US" sz="1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09800" y="23573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75432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/>
              <a:t>Red Elk shoots an air rocket at an angle of 57.0</a:t>
            </a:r>
            <a:r>
              <a:rPr lang="en-US" sz="1800" b="1" baseline="30000" dirty="0" smtClean="0"/>
              <a:t>o</a:t>
            </a:r>
            <a:r>
              <a:rPr lang="en-US" sz="1800" b="1" dirty="0" smtClean="0"/>
              <a:t> above the horizontal at a speed of 25.0 m/s on a very level </a:t>
            </a:r>
            <a:r>
              <a:rPr lang="en-US" sz="1800" b="1" dirty="0" smtClean="0"/>
              <a:t>field. </a:t>
            </a:r>
          </a:p>
          <a:p>
            <a:r>
              <a:rPr lang="en-US" sz="1800" dirty="0" smtClean="0"/>
              <a:t>C</a:t>
            </a:r>
            <a:r>
              <a:rPr lang="en-US" sz="1800" dirty="0" smtClean="0"/>
              <a:t>) What time is the rocket in the air? (4.27 s</a:t>
            </a:r>
            <a:r>
              <a:rPr lang="en-US" sz="1800" dirty="0" smtClean="0"/>
              <a:t>), </a:t>
            </a:r>
          </a:p>
          <a:p>
            <a:r>
              <a:rPr lang="en-US" sz="1800" dirty="0" smtClean="0"/>
              <a:t>D</a:t>
            </a:r>
            <a:r>
              <a:rPr lang="en-US" sz="1800" dirty="0" smtClean="0"/>
              <a:t>) How far does the rocket go before hitting the ground? (58.2 m</a:t>
            </a:r>
            <a:r>
              <a:rPr lang="en-US" sz="1800" dirty="0" smtClean="0"/>
              <a:t>), 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grpSp>
        <p:nvGrpSpPr>
          <p:cNvPr id="2" name="Group 13"/>
          <p:cNvGrpSpPr/>
          <p:nvPr/>
        </p:nvGrpSpPr>
        <p:grpSpPr>
          <a:xfrm>
            <a:off x="2209800" y="23573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20032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/>
              <a:t>Red Elk shoots an air rocket at an angle of 57.0</a:t>
            </a:r>
            <a:r>
              <a:rPr lang="en-US" sz="1800" b="1" baseline="30000" dirty="0" smtClean="0"/>
              <a:t>o</a:t>
            </a:r>
            <a:r>
              <a:rPr lang="en-US" sz="1800" b="1" dirty="0" smtClean="0"/>
              <a:t> above the horizontal at a speed of 25.0 m/s on a very level </a:t>
            </a:r>
            <a:r>
              <a:rPr lang="en-US" sz="1800" b="1" dirty="0" smtClean="0"/>
              <a:t>field. </a:t>
            </a:r>
          </a:p>
          <a:p>
            <a:r>
              <a:rPr lang="en-US" sz="1800" dirty="0" smtClean="0"/>
              <a:t>E</a:t>
            </a:r>
            <a:r>
              <a:rPr lang="en-US" sz="1800" dirty="0" smtClean="0"/>
              <a:t>) What is the greatest height the rocket reaches? (22.4 m</a:t>
            </a:r>
            <a:r>
              <a:rPr lang="en-US" sz="1800" dirty="0" smtClean="0"/>
              <a:t>), </a:t>
            </a:r>
          </a:p>
          <a:p>
            <a:r>
              <a:rPr lang="en-US" sz="1800" dirty="0" smtClean="0"/>
              <a:t>F</a:t>
            </a:r>
            <a:r>
              <a:rPr lang="en-US" sz="1800" dirty="0" smtClean="0"/>
              <a:t>) What is the speed of the rocket at the highest point? </a:t>
            </a:r>
            <a:r>
              <a:rPr lang="en-US" sz="1800" dirty="0" smtClean="0"/>
              <a:t>(</a:t>
            </a:r>
            <a:r>
              <a:rPr lang="en-US" sz="1800" dirty="0" smtClean="0"/>
              <a:t>13.6 m/s)</a:t>
            </a:r>
            <a:endParaRPr lang="en-US" sz="1800" dirty="0"/>
          </a:p>
        </p:txBody>
      </p:sp>
      <p:grpSp>
        <p:nvGrpSpPr>
          <p:cNvPr id="2" name="Group 13"/>
          <p:cNvGrpSpPr/>
          <p:nvPr/>
        </p:nvGrpSpPr>
        <p:grpSpPr>
          <a:xfrm>
            <a:off x="2209800" y="23573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47732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/>
              <a:t>Red Elk shoots an air rocket at an angle of 57.0</a:t>
            </a:r>
            <a:r>
              <a:rPr lang="en-US" sz="1800" b="1" baseline="30000" dirty="0" smtClean="0"/>
              <a:t>o</a:t>
            </a:r>
            <a:r>
              <a:rPr lang="en-US" sz="1800" b="1" dirty="0" smtClean="0"/>
              <a:t> above the horizontal at a speed of 25.0 m/s on a very level field.</a:t>
            </a:r>
            <a:endParaRPr lang="en-US" sz="1800" dirty="0" smtClean="0"/>
          </a:p>
          <a:p>
            <a:r>
              <a:rPr lang="en-US" sz="1800" dirty="0" smtClean="0"/>
              <a:t>What is the position (in VC notation, how far over, how far up) and velocity (AM notation - draw a picture) at 1.50 seconds? (20.4 m over and 20.4 m up, 15.0 m/s, 24.7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above horizontal)</a:t>
            </a:r>
            <a:endParaRPr lang="en-US" sz="1800" dirty="0"/>
          </a:p>
        </p:txBody>
      </p:sp>
      <p:grpSp>
        <p:nvGrpSpPr>
          <p:cNvPr id="2" name="Group 13"/>
          <p:cNvGrpSpPr/>
          <p:nvPr/>
        </p:nvGrpSpPr>
        <p:grpSpPr>
          <a:xfrm>
            <a:off x="2209800" y="23573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47732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/>
              <a:t>Red Elk shoots an air rocket at an angle of 57.0</a:t>
            </a:r>
            <a:r>
              <a:rPr lang="en-US" sz="1800" b="1" baseline="30000" dirty="0" smtClean="0"/>
              <a:t>o</a:t>
            </a:r>
            <a:r>
              <a:rPr lang="en-US" sz="1800" b="1" dirty="0" smtClean="0"/>
              <a:t> above the horizontal at a speed of 25.0 m/s on a very level field.</a:t>
            </a:r>
            <a:endParaRPr lang="en-US" sz="1800" dirty="0" smtClean="0"/>
          </a:p>
          <a:p>
            <a:r>
              <a:rPr lang="en-US" sz="1800" dirty="0" smtClean="0"/>
              <a:t>Suppose the rocket hits a very tall wall that is 45 m away.  How high up on the wall does it hit, and what is the velocity of impact in AM notation? (draw a picture) (15.7 m up the wall, 17.8 m/s 40.1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below the horizontal)</a:t>
            </a:r>
            <a:endParaRPr lang="en-US" sz="1800" dirty="0"/>
          </a:p>
        </p:txBody>
      </p:sp>
      <p:grpSp>
        <p:nvGrpSpPr>
          <p:cNvPr id="2" name="Group 13"/>
          <p:cNvGrpSpPr/>
          <p:nvPr/>
        </p:nvGrpSpPr>
        <p:grpSpPr>
          <a:xfrm>
            <a:off x="2209800" y="23573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5243</TotalTime>
  <Words>429</Words>
  <Application>Microsoft Office PowerPoint</Application>
  <PresentationFormat>On-screen Show (16:10)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295</cp:revision>
  <dcterms:created xsi:type="dcterms:W3CDTF">2014-10-05T21:32:17Z</dcterms:created>
  <dcterms:modified xsi:type="dcterms:W3CDTF">2017-10-18T19:53:41Z</dcterms:modified>
</cp:coreProperties>
</file>