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29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25313-8EE1-4F6E-814B-10F75810B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E6A39-017A-4084-B334-DF98A7A37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61E71-DE12-4119-8BCA-775888932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CD58-F1F9-46A4-80DD-9686DE5F6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0AB2E-3087-437D-B5C9-BE425E8BF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0A206-09EA-4CD0-A013-46F7E3768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6B41B-C31C-4111-A219-BE03D51B5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60E62-8649-4C47-AEF8-26E11CCE6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7DD7D-97AF-46FF-ACF4-D5E3AD1A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1C1BC-ABFB-4898-A568-D9EF5737E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4615C-1874-43CD-B9DF-E750A413B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639C20-529B-4FFF-8E59-B044C93A2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386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Vectors</a:t>
            </a:r>
            <a:r>
              <a:rPr lang="en-US" sz="3200"/>
              <a:t> - Adding two angle magnitude vectors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>
                <a:hlinkClick r:id="rId2" action="ppaction://hlinksldjump"/>
              </a:rPr>
              <a:t>The basic concept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3" action="ppaction://hlinksldjump"/>
              </a:rPr>
              <a:t>Step by step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4" action="ppaction://hlinksldjump"/>
              </a:rPr>
              <a:t>Sample problem</a:t>
            </a:r>
            <a:endParaRPr lang="en-US" sz="3200"/>
          </a:p>
          <a:p>
            <a:endParaRPr 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228600" y="-61913"/>
            <a:ext cx="60928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AM + AM - Basics</a:t>
            </a:r>
          </a:p>
        </p:txBody>
      </p:sp>
      <p:sp>
        <p:nvSpPr>
          <p:cNvPr id="3075" name="Line 42"/>
          <p:cNvSpPr>
            <a:spLocks noChangeShapeType="1"/>
          </p:cNvSpPr>
          <p:nvPr/>
        </p:nvSpPr>
        <p:spPr bwMode="auto">
          <a:xfrm>
            <a:off x="914400" y="42672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43"/>
          <p:cNvSpPr>
            <a:spLocks noChangeShapeType="1"/>
          </p:cNvSpPr>
          <p:nvPr/>
        </p:nvSpPr>
        <p:spPr bwMode="auto">
          <a:xfrm flipV="1">
            <a:off x="2590800" y="1295400"/>
            <a:ext cx="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44"/>
          <p:cNvSpPr>
            <a:spLocks noChangeShapeType="1"/>
          </p:cNvSpPr>
          <p:nvPr/>
        </p:nvSpPr>
        <p:spPr bwMode="auto">
          <a:xfrm flipV="1">
            <a:off x="914400" y="1295400"/>
            <a:ext cx="167640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8" name="Text Box 45"/>
          <p:cNvSpPr txBox="1">
            <a:spLocks noChangeArrowheads="1"/>
          </p:cNvSpPr>
          <p:nvPr/>
        </p:nvSpPr>
        <p:spPr bwMode="auto">
          <a:xfrm>
            <a:off x="1085850" y="2239963"/>
            <a:ext cx="59055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A:</a:t>
            </a:r>
          </a:p>
        </p:txBody>
      </p:sp>
      <p:sp>
        <p:nvSpPr>
          <p:cNvPr id="3079" name="Line 46"/>
          <p:cNvSpPr>
            <a:spLocks noChangeShapeType="1"/>
          </p:cNvSpPr>
          <p:nvPr/>
        </p:nvSpPr>
        <p:spPr bwMode="auto">
          <a:xfrm>
            <a:off x="4648200" y="3246438"/>
            <a:ext cx="213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47"/>
          <p:cNvSpPr>
            <a:spLocks noChangeShapeType="1"/>
          </p:cNvSpPr>
          <p:nvPr/>
        </p:nvSpPr>
        <p:spPr bwMode="auto">
          <a:xfrm flipV="1">
            <a:off x="6781800" y="2179638"/>
            <a:ext cx="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48"/>
          <p:cNvSpPr>
            <a:spLocks noChangeShapeType="1"/>
          </p:cNvSpPr>
          <p:nvPr/>
        </p:nvSpPr>
        <p:spPr bwMode="auto">
          <a:xfrm flipV="1">
            <a:off x="4648200" y="2179638"/>
            <a:ext cx="21336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2" name="Text Box 49"/>
          <p:cNvSpPr txBox="1">
            <a:spLocks noChangeArrowheads="1"/>
          </p:cNvSpPr>
          <p:nvPr/>
        </p:nvSpPr>
        <p:spPr bwMode="auto">
          <a:xfrm>
            <a:off x="5276850" y="1905000"/>
            <a:ext cx="568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B:</a:t>
            </a:r>
          </a:p>
        </p:txBody>
      </p:sp>
      <p:sp>
        <p:nvSpPr>
          <p:cNvPr id="3083" name="Text Box 50"/>
          <p:cNvSpPr txBox="1">
            <a:spLocks noChangeArrowheads="1"/>
          </p:cNvSpPr>
          <p:nvPr/>
        </p:nvSpPr>
        <p:spPr bwMode="auto">
          <a:xfrm>
            <a:off x="593725" y="4845050"/>
            <a:ext cx="78422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Suppose you had to add these two vectors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-61913"/>
            <a:ext cx="60928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AM + AM - Basics</a:t>
            </a:r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914400" y="48006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 flipV="1">
            <a:off x="2590800" y="1828800"/>
            <a:ext cx="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 flipV="1">
            <a:off x="914400" y="1828800"/>
            <a:ext cx="167640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1085850" y="2773363"/>
            <a:ext cx="59055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A:</a:t>
            </a:r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2590800" y="1874838"/>
            <a:ext cx="213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9"/>
          <p:cNvSpPr>
            <a:spLocks noChangeShapeType="1"/>
          </p:cNvSpPr>
          <p:nvPr/>
        </p:nvSpPr>
        <p:spPr bwMode="auto">
          <a:xfrm flipV="1">
            <a:off x="4724400" y="808038"/>
            <a:ext cx="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10"/>
          <p:cNvSpPr>
            <a:spLocks noChangeShapeType="1"/>
          </p:cNvSpPr>
          <p:nvPr/>
        </p:nvSpPr>
        <p:spPr bwMode="auto">
          <a:xfrm flipV="1">
            <a:off x="2590800" y="808038"/>
            <a:ext cx="21336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3219450" y="533400"/>
            <a:ext cx="568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B: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304800" y="4845050"/>
            <a:ext cx="84010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Graphically you would place them tip to tail: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14400" y="838200"/>
            <a:ext cx="3810000" cy="3962400"/>
            <a:chOff x="576" y="528"/>
            <a:chExt cx="2400" cy="2496"/>
          </a:xfrm>
        </p:grpSpPr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 flipV="1">
              <a:off x="576" y="528"/>
              <a:ext cx="240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1862" y="1603"/>
              <a:ext cx="7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A + 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-61913"/>
            <a:ext cx="60928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AM + AM - Basics</a:t>
            </a:r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>
            <a:off x="914400" y="48006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 flipV="1">
            <a:off x="4724400" y="1828800"/>
            <a:ext cx="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 flipV="1">
            <a:off x="914400" y="1828800"/>
            <a:ext cx="167640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1085850" y="2773363"/>
            <a:ext cx="59055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A:</a:t>
            </a:r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2590800" y="4800600"/>
            <a:ext cx="213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 flipV="1">
            <a:off x="4724400" y="808038"/>
            <a:ext cx="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 flipV="1">
            <a:off x="2590800" y="808038"/>
            <a:ext cx="21336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3219450" y="533400"/>
            <a:ext cx="568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B: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304800" y="5454650"/>
            <a:ext cx="7981950" cy="1190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The components of the sum are the sum of</a:t>
            </a:r>
          </a:p>
          <a:p>
            <a:r>
              <a:rPr lang="en-US" sz="3600"/>
              <a:t>the components.</a:t>
            </a:r>
          </a:p>
        </p:txBody>
      </p:sp>
      <p:grpSp>
        <p:nvGrpSpPr>
          <p:cNvPr id="5132" name="Group 13"/>
          <p:cNvGrpSpPr>
            <a:grpSpLocks/>
          </p:cNvGrpSpPr>
          <p:nvPr/>
        </p:nvGrpSpPr>
        <p:grpSpPr bwMode="auto">
          <a:xfrm>
            <a:off x="914400" y="838200"/>
            <a:ext cx="3810000" cy="3962400"/>
            <a:chOff x="576" y="528"/>
            <a:chExt cx="2400" cy="2496"/>
          </a:xfrm>
        </p:grpSpPr>
        <p:sp>
          <p:nvSpPr>
            <p:cNvPr id="5133" name="Line 14"/>
            <p:cNvSpPr>
              <a:spLocks noChangeShapeType="1"/>
            </p:cNvSpPr>
            <p:nvPr/>
          </p:nvSpPr>
          <p:spPr bwMode="auto">
            <a:xfrm flipV="1">
              <a:off x="576" y="528"/>
              <a:ext cx="240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Text Box 15"/>
            <p:cNvSpPr txBox="1">
              <a:spLocks noChangeArrowheads="1"/>
            </p:cNvSpPr>
            <p:nvPr/>
          </p:nvSpPr>
          <p:spPr bwMode="auto">
            <a:xfrm>
              <a:off x="1862" y="1603"/>
              <a:ext cx="7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A + B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8600" y="-61913"/>
            <a:ext cx="60547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AM + AM - Step 1</a:t>
            </a:r>
          </a:p>
        </p:txBody>
      </p:sp>
      <p:sp>
        <p:nvSpPr>
          <p:cNvPr id="6147" name="Line 6"/>
          <p:cNvSpPr>
            <a:spLocks noChangeShapeType="1"/>
          </p:cNvSpPr>
          <p:nvPr/>
        </p:nvSpPr>
        <p:spPr bwMode="auto">
          <a:xfrm flipV="1">
            <a:off x="914400" y="1295400"/>
            <a:ext cx="167640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1085850" y="2239963"/>
            <a:ext cx="59055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A:</a:t>
            </a:r>
          </a:p>
        </p:txBody>
      </p:sp>
      <p:sp>
        <p:nvSpPr>
          <p:cNvPr id="6149" name="Line 10"/>
          <p:cNvSpPr>
            <a:spLocks noChangeShapeType="1"/>
          </p:cNvSpPr>
          <p:nvPr/>
        </p:nvSpPr>
        <p:spPr bwMode="auto">
          <a:xfrm flipV="1">
            <a:off x="4648200" y="2179638"/>
            <a:ext cx="21336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0" name="Text Box 11"/>
          <p:cNvSpPr txBox="1">
            <a:spLocks noChangeArrowheads="1"/>
          </p:cNvSpPr>
          <p:nvPr/>
        </p:nvSpPr>
        <p:spPr bwMode="auto">
          <a:xfrm>
            <a:off x="5276850" y="1905000"/>
            <a:ext cx="568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B:</a:t>
            </a:r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593725" y="4845050"/>
            <a:ext cx="14668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Step 1: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2190750" y="4857750"/>
            <a:ext cx="54546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Break them into components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914400" y="1295400"/>
            <a:ext cx="2200275" cy="3505200"/>
            <a:chOff x="576" y="816"/>
            <a:chExt cx="1386" cy="2208"/>
          </a:xfrm>
        </p:grpSpPr>
        <p:sp>
          <p:nvSpPr>
            <p:cNvPr id="6159" name="Line 4"/>
            <p:cNvSpPr>
              <a:spLocks noChangeShapeType="1"/>
            </p:cNvSpPr>
            <p:nvPr/>
          </p:nvSpPr>
          <p:spPr bwMode="auto">
            <a:xfrm>
              <a:off x="576" y="2688"/>
              <a:ext cx="105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5"/>
            <p:cNvSpPr>
              <a:spLocks noChangeShapeType="1"/>
            </p:cNvSpPr>
            <p:nvPr/>
          </p:nvSpPr>
          <p:spPr bwMode="auto">
            <a:xfrm flipV="1">
              <a:off x="1632" y="816"/>
              <a:ext cx="0" cy="18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Text Box 15"/>
            <p:cNvSpPr txBox="1">
              <a:spLocks noChangeArrowheads="1"/>
            </p:cNvSpPr>
            <p:nvPr/>
          </p:nvSpPr>
          <p:spPr bwMode="auto">
            <a:xfrm>
              <a:off x="1670" y="1548"/>
              <a:ext cx="292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7</a:t>
              </a:r>
              <a:r>
                <a:rPr lang="en-US"/>
                <a:t> </a:t>
              </a:r>
            </a:p>
          </p:txBody>
        </p:sp>
        <p:sp>
          <p:nvSpPr>
            <p:cNvPr id="6162" name="Text Box 16"/>
            <p:cNvSpPr txBox="1">
              <a:spLocks noChangeArrowheads="1"/>
            </p:cNvSpPr>
            <p:nvPr/>
          </p:nvSpPr>
          <p:spPr bwMode="auto">
            <a:xfrm>
              <a:off x="988" y="2659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3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648200" y="2179638"/>
            <a:ext cx="2590800" cy="1630362"/>
            <a:chOff x="2928" y="1373"/>
            <a:chExt cx="1632" cy="1027"/>
          </a:xfrm>
        </p:grpSpPr>
        <p:sp>
          <p:nvSpPr>
            <p:cNvPr id="6155" name="Line 8"/>
            <p:cNvSpPr>
              <a:spLocks noChangeShapeType="1"/>
            </p:cNvSpPr>
            <p:nvPr/>
          </p:nvSpPr>
          <p:spPr bwMode="auto">
            <a:xfrm>
              <a:off x="2928" y="2045"/>
              <a:ext cx="13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9"/>
            <p:cNvSpPr>
              <a:spLocks noChangeShapeType="1"/>
            </p:cNvSpPr>
            <p:nvPr/>
          </p:nvSpPr>
          <p:spPr bwMode="auto">
            <a:xfrm flipV="1">
              <a:off x="4272" y="1373"/>
              <a:ext cx="0" cy="6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Text Box 18"/>
            <p:cNvSpPr txBox="1">
              <a:spLocks noChangeArrowheads="1"/>
            </p:cNvSpPr>
            <p:nvPr/>
          </p:nvSpPr>
          <p:spPr bwMode="auto">
            <a:xfrm>
              <a:off x="3500" y="2035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4</a:t>
              </a:r>
            </a:p>
          </p:txBody>
        </p:sp>
        <p:sp>
          <p:nvSpPr>
            <p:cNvPr id="6158" name="Text Box 19"/>
            <p:cNvSpPr txBox="1">
              <a:spLocks noChangeArrowheads="1"/>
            </p:cNvSpPr>
            <p:nvPr/>
          </p:nvSpPr>
          <p:spPr bwMode="auto">
            <a:xfrm>
              <a:off x="4316" y="1584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-61913"/>
            <a:ext cx="60547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AM + AM - Step 1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 flipV="1">
            <a:off x="914400" y="1295400"/>
            <a:ext cx="167640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085850" y="2239963"/>
            <a:ext cx="59055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A:</a:t>
            </a: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 flipV="1">
            <a:off x="4648200" y="2179638"/>
            <a:ext cx="21336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5276850" y="1905000"/>
            <a:ext cx="568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B: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593725" y="4845050"/>
            <a:ext cx="14668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Step 1: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2190750" y="4857750"/>
            <a:ext cx="3098800" cy="1190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A 	= 3 x + 7 y</a:t>
            </a:r>
          </a:p>
          <a:p>
            <a:r>
              <a:rPr lang="en-US" sz="3600"/>
              <a:t>B 	= 4 x + 2 y</a:t>
            </a:r>
          </a:p>
        </p:txBody>
      </p:sp>
      <p:grpSp>
        <p:nvGrpSpPr>
          <p:cNvPr id="7177" name="Group 10"/>
          <p:cNvGrpSpPr>
            <a:grpSpLocks/>
          </p:cNvGrpSpPr>
          <p:nvPr/>
        </p:nvGrpSpPr>
        <p:grpSpPr bwMode="auto">
          <a:xfrm>
            <a:off x="914400" y="1295400"/>
            <a:ext cx="2200275" cy="3505200"/>
            <a:chOff x="576" y="816"/>
            <a:chExt cx="1386" cy="2208"/>
          </a:xfrm>
        </p:grpSpPr>
        <p:sp>
          <p:nvSpPr>
            <p:cNvPr id="7183" name="Line 11"/>
            <p:cNvSpPr>
              <a:spLocks noChangeShapeType="1"/>
            </p:cNvSpPr>
            <p:nvPr/>
          </p:nvSpPr>
          <p:spPr bwMode="auto">
            <a:xfrm>
              <a:off x="576" y="2688"/>
              <a:ext cx="105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2"/>
            <p:cNvSpPr>
              <a:spLocks noChangeShapeType="1"/>
            </p:cNvSpPr>
            <p:nvPr/>
          </p:nvSpPr>
          <p:spPr bwMode="auto">
            <a:xfrm flipV="1">
              <a:off x="1632" y="816"/>
              <a:ext cx="0" cy="18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Text Box 13"/>
            <p:cNvSpPr txBox="1">
              <a:spLocks noChangeArrowheads="1"/>
            </p:cNvSpPr>
            <p:nvPr/>
          </p:nvSpPr>
          <p:spPr bwMode="auto">
            <a:xfrm>
              <a:off x="1670" y="1548"/>
              <a:ext cx="292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7</a:t>
              </a:r>
              <a:r>
                <a:rPr lang="en-US"/>
                <a:t> </a:t>
              </a:r>
            </a:p>
          </p:txBody>
        </p:sp>
        <p:sp>
          <p:nvSpPr>
            <p:cNvPr id="7186" name="Text Box 14"/>
            <p:cNvSpPr txBox="1">
              <a:spLocks noChangeArrowheads="1"/>
            </p:cNvSpPr>
            <p:nvPr/>
          </p:nvSpPr>
          <p:spPr bwMode="auto">
            <a:xfrm>
              <a:off x="988" y="2659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3</a:t>
              </a:r>
            </a:p>
          </p:txBody>
        </p:sp>
      </p:grpSp>
      <p:grpSp>
        <p:nvGrpSpPr>
          <p:cNvPr id="7178" name="Group 15"/>
          <p:cNvGrpSpPr>
            <a:grpSpLocks/>
          </p:cNvGrpSpPr>
          <p:nvPr/>
        </p:nvGrpSpPr>
        <p:grpSpPr bwMode="auto">
          <a:xfrm>
            <a:off x="4648200" y="2179638"/>
            <a:ext cx="2590800" cy="1630362"/>
            <a:chOff x="2928" y="1373"/>
            <a:chExt cx="1632" cy="1027"/>
          </a:xfrm>
        </p:grpSpPr>
        <p:sp>
          <p:nvSpPr>
            <p:cNvPr id="7179" name="Line 16"/>
            <p:cNvSpPr>
              <a:spLocks noChangeShapeType="1"/>
            </p:cNvSpPr>
            <p:nvPr/>
          </p:nvSpPr>
          <p:spPr bwMode="auto">
            <a:xfrm>
              <a:off x="2928" y="2045"/>
              <a:ext cx="13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7"/>
            <p:cNvSpPr>
              <a:spLocks noChangeShapeType="1"/>
            </p:cNvSpPr>
            <p:nvPr/>
          </p:nvSpPr>
          <p:spPr bwMode="auto">
            <a:xfrm flipV="1">
              <a:off x="4272" y="1373"/>
              <a:ext cx="0" cy="6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Text Box 18"/>
            <p:cNvSpPr txBox="1">
              <a:spLocks noChangeArrowheads="1"/>
            </p:cNvSpPr>
            <p:nvPr/>
          </p:nvSpPr>
          <p:spPr bwMode="auto">
            <a:xfrm>
              <a:off x="3500" y="2035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4</a:t>
              </a:r>
            </a:p>
          </p:txBody>
        </p:sp>
        <p:sp>
          <p:nvSpPr>
            <p:cNvPr id="7182" name="Text Box 19"/>
            <p:cNvSpPr txBox="1">
              <a:spLocks noChangeArrowheads="1"/>
            </p:cNvSpPr>
            <p:nvPr/>
          </p:nvSpPr>
          <p:spPr bwMode="auto">
            <a:xfrm>
              <a:off x="4316" y="1584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2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" y="-61913"/>
            <a:ext cx="60547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AM + AM - Step 2</a:t>
            </a: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 flipV="1">
            <a:off x="914400" y="1295400"/>
            <a:ext cx="1676400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085850" y="2239963"/>
            <a:ext cx="59055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A: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V="1">
            <a:off x="4648200" y="2179638"/>
            <a:ext cx="21336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5276850" y="1905000"/>
            <a:ext cx="56832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B: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593725" y="4845050"/>
            <a:ext cx="14668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Step 2: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2190750" y="4857750"/>
            <a:ext cx="3098800" cy="1739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A 	= 3 x + 7 y</a:t>
            </a:r>
          </a:p>
          <a:p>
            <a:r>
              <a:rPr lang="en-US" sz="3600" u="sng"/>
              <a:t>B 	= 4 x + 2 y</a:t>
            </a:r>
          </a:p>
          <a:p>
            <a:r>
              <a:rPr lang="en-US" sz="3600"/>
              <a:t>A+B= 7 x + 9 y</a:t>
            </a:r>
          </a:p>
        </p:txBody>
      </p:sp>
      <p:grpSp>
        <p:nvGrpSpPr>
          <p:cNvPr id="8201" name="Group 10"/>
          <p:cNvGrpSpPr>
            <a:grpSpLocks/>
          </p:cNvGrpSpPr>
          <p:nvPr/>
        </p:nvGrpSpPr>
        <p:grpSpPr bwMode="auto">
          <a:xfrm>
            <a:off x="914400" y="1295400"/>
            <a:ext cx="2200275" cy="3505200"/>
            <a:chOff x="576" y="816"/>
            <a:chExt cx="1386" cy="2208"/>
          </a:xfrm>
        </p:grpSpPr>
        <p:sp>
          <p:nvSpPr>
            <p:cNvPr id="8208" name="Line 11"/>
            <p:cNvSpPr>
              <a:spLocks noChangeShapeType="1"/>
            </p:cNvSpPr>
            <p:nvPr/>
          </p:nvSpPr>
          <p:spPr bwMode="auto">
            <a:xfrm>
              <a:off x="576" y="2688"/>
              <a:ext cx="105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2"/>
            <p:cNvSpPr>
              <a:spLocks noChangeShapeType="1"/>
            </p:cNvSpPr>
            <p:nvPr/>
          </p:nvSpPr>
          <p:spPr bwMode="auto">
            <a:xfrm flipV="1">
              <a:off x="1632" y="816"/>
              <a:ext cx="0" cy="18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Text Box 13"/>
            <p:cNvSpPr txBox="1">
              <a:spLocks noChangeArrowheads="1"/>
            </p:cNvSpPr>
            <p:nvPr/>
          </p:nvSpPr>
          <p:spPr bwMode="auto">
            <a:xfrm>
              <a:off x="1670" y="1548"/>
              <a:ext cx="292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7</a:t>
              </a:r>
              <a:r>
                <a:rPr lang="en-US"/>
                <a:t> </a:t>
              </a:r>
            </a:p>
          </p:txBody>
        </p:sp>
        <p:sp>
          <p:nvSpPr>
            <p:cNvPr id="8211" name="Text Box 14"/>
            <p:cNvSpPr txBox="1">
              <a:spLocks noChangeArrowheads="1"/>
            </p:cNvSpPr>
            <p:nvPr/>
          </p:nvSpPr>
          <p:spPr bwMode="auto">
            <a:xfrm>
              <a:off x="988" y="2659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3</a:t>
              </a:r>
            </a:p>
          </p:txBody>
        </p:sp>
      </p:grpSp>
      <p:grpSp>
        <p:nvGrpSpPr>
          <p:cNvPr id="8202" name="Group 15"/>
          <p:cNvGrpSpPr>
            <a:grpSpLocks/>
          </p:cNvGrpSpPr>
          <p:nvPr/>
        </p:nvGrpSpPr>
        <p:grpSpPr bwMode="auto">
          <a:xfrm>
            <a:off x="4648200" y="2179638"/>
            <a:ext cx="2590800" cy="1630362"/>
            <a:chOff x="2928" y="1373"/>
            <a:chExt cx="1632" cy="1027"/>
          </a:xfrm>
        </p:grpSpPr>
        <p:sp>
          <p:nvSpPr>
            <p:cNvPr id="8204" name="Line 16"/>
            <p:cNvSpPr>
              <a:spLocks noChangeShapeType="1"/>
            </p:cNvSpPr>
            <p:nvPr/>
          </p:nvSpPr>
          <p:spPr bwMode="auto">
            <a:xfrm>
              <a:off x="2928" y="2045"/>
              <a:ext cx="13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7"/>
            <p:cNvSpPr>
              <a:spLocks noChangeShapeType="1"/>
            </p:cNvSpPr>
            <p:nvPr/>
          </p:nvSpPr>
          <p:spPr bwMode="auto">
            <a:xfrm flipV="1">
              <a:off x="4272" y="1373"/>
              <a:ext cx="0" cy="6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Text Box 18"/>
            <p:cNvSpPr txBox="1">
              <a:spLocks noChangeArrowheads="1"/>
            </p:cNvSpPr>
            <p:nvPr/>
          </p:nvSpPr>
          <p:spPr bwMode="auto">
            <a:xfrm>
              <a:off x="3500" y="2035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4</a:t>
              </a:r>
            </a:p>
          </p:txBody>
        </p:sp>
        <p:sp>
          <p:nvSpPr>
            <p:cNvPr id="8207" name="Text Box 19"/>
            <p:cNvSpPr txBox="1">
              <a:spLocks noChangeArrowheads="1"/>
            </p:cNvSpPr>
            <p:nvPr/>
          </p:nvSpPr>
          <p:spPr bwMode="auto">
            <a:xfrm>
              <a:off x="4316" y="1584"/>
              <a:ext cx="2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2</a:t>
              </a:r>
            </a:p>
          </p:txBody>
        </p:sp>
      </p:grpSp>
      <p:sp>
        <p:nvSpPr>
          <p:cNvPr id="8203" name="Text Box 20"/>
          <p:cNvSpPr txBox="1">
            <a:spLocks noChangeArrowheads="1"/>
          </p:cNvSpPr>
          <p:nvPr/>
        </p:nvSpPr>
        <p:spPr bwMode="auto">
          <a:xfrm>
            <a:off x="5619750" y="4876800"/>
            <a:ext cx="2393950" cy="1190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Add like </a:t>
            </a:r>
          </a:p>
          <a:p>
            <a:r>
              <a:rPr lang="en-US" sz="3600"/>
              <a:t>components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28600" y="-61913"/>
            <a:ext cx="60547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u="sng"/>
              <a:t>Vectors</a:t>
            </a:r>
            <a:r>
              <a:rPr lang="en-US" sz="3600"/>
              <a:t> - AM + AM - Step 3</a:t>
            </a:r>
          </a:p>
        </p:txBody>
      </p:sp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593725" y="4845050"/>
            <a:ext cx="14668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Step 3:</a:t>
            </a:r>
          </a:p>
        </p:txBody>
      </p:sp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2190750" y="4857750"/>
            <a:ext cx="3098800" cy="1739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A 	= 3 x + 7 y</a:t>
            </a:r>
          </a:p>
          <a:p>
            <a:r>
              <a:rPr lang="en-US" sz="3600" u="sng"/>
              <a:t>B 	= 4 x + 2 y</a:t>
            </a:r>
          </a:p>
          <a:p>
            <a:r>
              <a:rPr lang="en-US" sz="3600"/>
              <a:t>A+B= 7 x + 9 y</a:t>
            </a:r>
          </a:p>
        </p:txBody>
      </p:sp>
      <p:sp>
        <p:nvSpPr>
          <p:cNvPr id="9221" name="Text Box 20"/>
          <p:cNvSpPr txBox="1">
            <a:spLocks noChangeArrowheads="1"/>
          </p:cNvSpPr>
          <p:nvPr/>
        </p:nvSpPr>
        <p:spPr bwMode="auto">
          <a:xfrm>
            <a:off x="5619750" y="4876800"/>
            <a:ext cx="2571750" cy="1190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Find the new</a:t>
            </a:r>
          </a:p>
          <a:p>
            <a:r>
              <a:rPr lang="en-US" sz="3600"/>
              <a:t>AM vector</a:t>
            </a:r>
          </a:p>
        </p:txBody>
      </p:sp>
      <p:sp>
        <p:nvSpPr>
          <p:cNvPr id="9222" name="Line 21"/>
          <p:cNvSpPr>
            <a:spLocks noChangeShapeType="1"/>
          </p:cNvSpPr>
          <p:nvPr/>
        </p:nvSpPr>
        <p:spPr bwMode="auto">
          <a:xfrm flipV="1">
            <a:off x="4724400" y="838200"/>
            <a:ext cx="0" cy="396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22"/>
          <p:cNvSpPr>
            <a:spLocks noChangeShapeType="1"/>
          </p:cNvSpPr>
          <p:nvPr/>
        </p:nvSpPr>
        <p:spPr bwMode="auto">
          <a:xfrm>
            <a:off x="914400" y="48006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9224" name="Group 23"/>
          <p:cNvGrpSpPr>
            <a:grpSpLocks/>
          </p:cNvGrpSpPr>
          <p:nvPr/>
        </p:nvGrpSpPr>
        <p:grpSpPr bwMode="auto">
          <a:xfrm>
            <a:off x="914400" y="838200"/>
            <a:ext cx="3810000" cy="3962400"/>
            <a:chOff x="576" y="528"/>
            <a:chExt cx="2400" cy="2496"/>
          </a:xfrm>
        </p:grpSpPr>
        <p:sp>
          <p:nvSpPr>
            <p:cNvPr id="9231" name="Line 24"/>
            <p:cNvSpPr>
              <a:spLocks noChangeShapeType="1"/>
            </p:cNvSpPr>
            <p:nvPr/>
          </p:nvSpPr>
          <p:spPr bwMode="auto">
            <a:xfrm flipV="1">
              <a:off x="576" y="528"/>
              <a:ext cx="240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Text Box 25"/>
            <p:cNvSpPr txBox="1">
              <a:spLocks noChangeArrowheads="1"/>
            </p:cNvSpPr>
            <p:nvPr/>
          </p:nvSpPr>
          <p:spPr bwMode="auto">
            <a:xfrm>
              <a:off x="1862" y="1603"/>
              <a:ext cx="744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A + B</a:t>
              </a:r>
            </a:p>
          </p:txBody>
        </p:sp>
      </p:grpSp>
      <p:sp>
        <p:nvSpPr>
          <p:cNvPr id="9225" name="Text Box 26"/>
          <p:cNvSpPr txBox="1">
            <a:spLocks noChangeArrowheads="1"/>
          </p:cNvSpPr>
          <p:nvPr/>
        </p:nvSpPr>
        <p:spPr bwMode="auto">
          <a:xfrm>
            <a:off x="2889250" y="4210050"/>
            <a:ext cx="38735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7</a:t>
            </a:r>
          </a:p>
        </p:txBody>
      </p:sp>
      <p:sp>
        <p:nvSpPr>
          <p:cNvPr id="9226" name="Text Box 27"/>
          <p:cNvSpPr txBox="1">
            <a:spLocks noChangeArrowheads="1"/>
          </p:cNvSpPr>
          <p:nvPr/>
        </p:nvSpPr>
        <p:spPr bwMode="auto">
          <a:xfrm>
            <a:off x="4794250" y="2438400"/>
            <a:ext cx="38735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9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524000" y="3886200"/>
            <a:ext cx="2200275" cy="914400"/>
            <a:chOff x="960" y="2448"/>
            <a:chExt cx="1386" cy="576"/>
          </a:xfrm>
        </p:grpSpPr>
        <p:sp>
          <p:nvSpPr>
            <p:cNvPr id="9229" name="Freeform 28"/>
            <p:cNvSpPr>
              <a:spLocks/>
            </p:cNvSpPr>
            <p:nvPr/>
          </p:nvSpPr>
          <p:spPr bwMode="auto">
            <a:xfrm>
              <a:off x="960" y="2640"/>
              <a:ext cx="168" cy="384"/>
            </a:xfrm>
            <a:custGeom>
              <a:avLst/>
              <a:gdLst>
                <a:gd name="T0" fmla="*/ 0 w 168"/>
                <a:gd name="T1" fmla="*/ 0 h 384"/>
                <a:gd name="T2" fmla="*/ 144 w 168"/>
                <a:gd name="T3" fmla="*/ 144 h 384"/>
                <a:gd name="T4" fmla="*/ 144 w 168"/>
                <a:gd name="T5" fmla="*/ 384 h 384"/>
                <a:gd name="T6" fmla="*/ 0 60000 65536"/>
                <a:gd name="T7" fmla="*/ 0 60000 65536"/>
                <a:gd name="T8" fmla="*/ 0 60000 65536"/>
                <a:gd name="T9" fmla="*/ 0 w 168"/>
                <a:gd name="T10" fmla="*/ 0 h 384"/>
                <a:gd name="T11" fmla="*/ 168 w 168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" h="384">
                  <a:moveTo>
                    <a:pt x="0" y="0"/>
                  </a:moveTo>
                  <a:cubicBezTo>
                    <a:pt x="60" y="40"/>
                    <a:pt x="120" y="80"/>
                    <a:pt x="144" y="144"/>
                  </a:cubicBezTo>
                  <a:cubicBezTo>
                    <a:pt x="168" y="208"/>
                    <a:pt x="156" y="296"/>
                    <a:pt x="144" y="384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Text Box 29"/>
            <p:cNvSpPr txBox="1">
              <a:spLocks noChangeArrowheads="1"/>
            </p:cNvSpPr>
            <p:nvPr/>
          </p:nvSpPr>
          <p:spPr bwMode="auto">
            <a:xfrm>
              <a:off x="1056" y="2448"/>
              <a:ext cx="129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tan</a:t>
              </a:r>
              <a:r>
                <a:rPr lang="en-US" baseline="30000"/>
                <a:t>-1</a:t>
              </a:r>
              <a:r>
                <a:rPr lang="en-US"/>
                <a:t>(9/7) = 52</a:t>
              </a:r>
              <a:r>
                <a:rPr lang="en-US" baseline="30000"/>
                <a:t>o</a:t>
              </a:r>
            </a:p>
          </p:txBody>
        </p:sp>
      </p:grpSp>
      <p:sp>
        <p:nvSpPr>
          <p:cNvPr id="86046" name="Text Box 30"/>
          <p:cNvSpPr txBox="1">
            <a:spLocks noChangeArrowheads="1"/>
          </p:cNvSpPr>
          <p:nvPr/>
        </p:nvSpPr>
        <p:spPr bwMode="auto">
          <a:xfrm>
            <a:off x="457200" y="2085975"/>
            <a:ext cx="20145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BR Symbol" pitchFamily="18" charset="2"/>
              </a:rPr>
              <a:t></a:t>
            </a:r>
            <a:r>
              <a:rPr lang="en-US"/>
              <a:t>(7</a:t>
            </a:r>
            <a:r>
              <a:rPr lang="en-US" baseline="30000"/>
              <a:t>2</a:t>
            </a:r>
            <a:r>
              <a:rPr lang="en-US"/>
              <a:t> + 9</a:t>
            </a:r>
            <a:r>
              <a:rPr lang="en-US" baseline="30000"/>
              <a:t>2</a:t>
            </a:r>
            <a:r>
              <a:rPr lang="en-US"/>
              <a:t>) =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4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8826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8.19 , 120.</a:t>
            </a:r>
            <a:r>
              <a:rPr lang="en-US" sz="1200" baseline="30000"/>
              <a:t>o</a:t>
            </a:r>
          </a:p>
        </p:txBody>
      </p:sp>
      <p:sp>
        <p:nvSpPr>
          <p:cNvPr id="10243" name="Text Box 12"/>
          <p:cNvSpPr txBox="1">
            <a:spLocks noChangeArrowheads="1"/>
          </p:cNvSpPr>
          <p:nvPr/>
        </p:nvSpPr>
        <p:spPr bwMode="auto">
          <a:xfrm>
            <a:off x="381000" y="3429000"/>
            <a:ext cx="8016875" cy="22891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Add these two angle magnitude vectors, and express their sum as an angle magnitude vector.  Draw the resultant vector, and find its trig angle.</a:t>
            </a:r>
          </a:p>
        </p:txBody>
      </p:sp>
      <p:sp>
        <p:nvSpPr>
          <p:cNvPr id="10244" name="Line 22"/>
          <p:cNvSpPr>
            <a:spLocks noChangeShapeType="1"/>
          </p:cNvSpPr>
          <p:nvPr/>
        </p:nvSpPr>
        <p:spPr bwMode="auto">
          <a:xfrm>
            <a:off x="7620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23"/>
          <p:cNvSpPr>
            <a:spLocks noChangeShapeType="1"/>
          </p:cNvSpPr>
          <p:nvPr/>
        </p:nvSpPr>
        <p:spPr bwMode="auto">
          <a:xfrm flipV="1">
            <a:off x="762000" y="762000"/>
            <a:ext cx="144780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Freeform 24"/>
          <p:cNvSpPr>
            <a:spLocks/>
          </p:cNvSpPr>
          <p:nvPr/>
        </p:nvSpPr>
        <p:spPr bwMode="auto">
          <a:xfrm>
            <a:off x="1066800" y="2286000"/>
            <a:ext cx="228600" cy="457200"/>
          </a:xfrm>
          <a:custGeom>
            <a:avLst/>
            <a:gdLst>
              <a:gd name="T0" fmla="*/ 0 w 144"/>
              <a:gd name="T1" fmla="*/ 0 h 288"/>
              <a:gd name="T2" fmla="*/ 96 w 144"/>
              <a:gd name="T3" fmla="*/ 144 h 288"/>
              <a:gd name="T4" fmla="*/ 144 w 144"/>
              <a:gd name="T5" fmla="*/ 288 h 288"/>
              <a:gd name="T6" fmla="*/ 0 60000 65536"/>
              <a:gd name="T7" fmla="*/ 0 60000 65536"/>
              <a:gd name="T8" fmla="*/ 0 60000 65536"/>
              <a:gd name="T9" fmla="*/ 0 w 144"/>
              <a:gd name="T10" fmla="*/ 0 h 288"/>
              <a:gd name="T11" fmla="*/ 144 w 14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288">
                <a:moveTo>
                  <a:pt x="0" y="0"/>
                </a:moveTo>
                <a:cubicBezTo>
                  <a:pt x="36" y="48"/>
                  <a:pt x="72" y="96"/>
                  <a:pt x="96" y="144"/>
                </a:cubicBezTo>
                <a:cubicBezTo>
                  <a:pt x="120" y="192"/>
                  <a:pt x="132" y="240"/>
                  <a:pt x="144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25"/>
          <p:cNvSpPr txBox="1">
            <a:spLocks noChangeArrowheads="1"/>
          </p:cNvSpPr>
          <p:nvPr/>
        </p:nvSpPr>
        <p:spPr bwMode="auto">
          <a:xfrm>
            <a:off x="1431925" y="2000250"/>
            <a:ext cx="10287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48.0</a:t>
            </a:r>
            <a:r>
              <a:rPr lang="en-US" sz="3200" baseline="30000"/>
              <a:t>o</a:t>
            </a:r>
          </a:p>
        </p:txBody>
      </p:sp>
      <p:sp>
        <p:nvSpPr>
          <p:cNvPr id="10248" name="Text Box 26"/>
          <p:cNvSpPr txBox="1">
            <a:spLocks noChangeArrowheads="1"/>
          </p:cNvSpPr>
          <p:nvPr/>
        </p:nvSpPr>
        <p:spPr bwMode="auto">
          <a:xfrm>
            <a:off x="476250" y="1325563"/>
            <a:ext cx="895350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7.00</a:t>
            </a:r>
          </a:p>
        </p:txBody>
      </p:sp>
      <p:sp>
        <p:nvSpPr>
          <p:cNvPr id="10249" name="Text Box 27"/>
          <p:cNvSpPr txBox="1">
            <a:spLocks noChangeArrowheads="1"/>
          </p:cNvSpPr>
          <p:nvPr/>
        </p:nvSpPr>
        <p:spPr bwMode="auto">
          <a:xfrm>
            <a:off x="669925" y="120650"/>
            <a:ext cx="5143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A</a:t>
            </a:r>
          </a:p>
        </p:txBody>
      </p:sp>
      <p:sp>
        <p:nvSpPr>
          <p:cNvPr id="10250" name="Text Box 28"/>
          <p:cNvSpPr txBox="1">
            <a:spLocks noChangeArrowheads="1"/>
          </p:cNvSpPr>
          <p:nvPr/>
        </p:nvSpPr>
        <p:spPr bwMode="auto">
          <a:xfrm>
            <a:off x="3930650" y="76200"/>
            <a:ext cx="4889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B</a:t>
            </a:r>
          </a:p>
        </p:txBody>
      </p:sp>
      <p:sp>
        <p:nvSpPr>
          <p:cNvPr id="10251" name="Line 29"/>
          <p:cNvSpPr>
            <a:spLocks noChangeShapeType="1"/>
          </p:cNvSpPr>
          <p:nvPr/>
        </p:nvSpPr>
        <p:spPr bwMode="auto">
          <a:xfrm>
            <a:off x="5410200" y="19050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30"/>
          <p:cNvSpPr>
            <a:spLocks noChangeShapeType="1"/>
          </p:cNvSpPr>
          <p:nvPr/>
        </p:nvSpPr>
        <p:spPr bwMode="auto">
          <a:xfrm flipH="1" flipV="1">
            <a:off x="2743200" y="1676400"/>
            <a:ext cx="2667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Text Box 31"/>
          <p:cNvSpPr txBox="1">
            <a:spLocks noChangeArrowheads="1"/>
          </p:cNvSpPr>
          <p:nvPr/>
        </p:nvSpPr>
        <p:spPr bwMode="auto">
          <a:xfrm>
            <a:off x="3524250" y="2209800"/>
            <a:ext cx="89535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9.00</a:t>
            </a:r>
          </a:p>
        </p:txBody>
      </p:sp>
      <p:sp>
        <p:nvSpPr>
          <p:cNvPr id="10254" name="Freeform 32"/>
          <p:cNvSpPr>
            <a:spLocks/>
          </p:cNvSpPr>
          <p:nvPr/>
        </p:nvSpPr>
        <p:spPr bwMode="auto">
          <a:xfrm>
            <a:off x="4876800" y="2184400"/>
            <a:ext cx="533400" cy="254000"/>
          </a:xfrm>
          <a:custGeom>
            <a:avLst/>
            <a:gdLst>
              <a:gd name="T0" fmla="*/ 0 w 336"/>
              <a:gd name="T1" fmla="*/ 160 h 160"/>
              <a:gd name="T2" fmla="*/ 144 w 336"/>
              <a:gd name="T3" fmla="*/ 16 h 160"/>
              <a:gd name="T4" fmla="*/ 336 w 336"/>
              <a:gd name="T5" fmla="*/ 64 h 160"/>
              <a:gd name="T6" fmla="*/ 0 60000 65536"/>
              <a:gd name="T7" fmla="*/ 0 60000 65536"/>
              <a:gd name="T8" fmla="*/ 0 60000 65536"/>
              <a:gd name="T9" fmla="*/ 0 w 336"/>
              <a:gd name="T10" fmla="*/ 0 h 160"/>
              <a:gd name="T11" fmla="*/ 336 w 336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60">
                <a:moveTo>
                  <a:pt x="0" y="160"/>
                </a:moveTo>
                <a:cubicBezTo>
                  <a:pt x="44" y="96"/>
                  <a:pt x="88" y="32"/>
                  <a:pt x="144" y="16"/>
                </a:cubicBezTo>
                <a:cubicBezTo>
                  <a:pt x="200" y="0"/>
                  <a:pt x="268" y="32"/>
                  <a:pt x="336" y="6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Text Box 33"/>
          <p:cNvSpPr txBox="1">
            <a:spLocks noChangeArrowheads="1"/>
          </p:cNvSpPr>
          <p:nvPr/>
        </p:nvSpPr>
        <p:spPr bwMode="auto">
          <a:xfrm>
            <a:off x="4229100" y="1600200"/>
            <a:ext cx="10287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78.0</a:t>
            </a:r>
            <a:r>
              <a:rPr lang="en-US" sz="3200" baseline="30000"/>
              <a:t>o</a:t>
            </a:r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5775325" y="419100"/>
            <a:ext cx="2670175" cy="22891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1. AM to VC</a:t>
            </a:r>
          </a:p>
          <a:p>
            <a:r>
              <a:rPr lang="en-US" sz="1800"/>
              <a:t>    AM to VC</a:t>
            </a:r>
          </a:p>
          <a:p>
            <a:r>
              <a:rPr lang="en-US" sz="1800"/>
              <a:t>2.  VC + VC</a:t>
            </a:r>
          </a:p>
          <a:p>
            <a:r>
              <a:rPr lang="en-US" sz="1800"/>
              <a:t>3.  AM to VC</a:t>
            </a:r>
          </a:p>
          <a:p>
            <a:endParaRPr lang="en-US" sz="1800"/>
          </a:p>
          <a:p>
            <a:r>
              <a:rPr lang="en-US" sz="1800"/>
              <a:t>A =         4.684 x + 5.202 y</a:t>
            </a:r>
          </a:p>
          <a:p>
            <a:r>
              <a:rPr lang="en-US" sz="1800" u="sng"/>
              <a:t>B =        -8.803 x + 1.871 y</a:t>
            </a:r>
          </a:p>
          <a:p>
            <a:r>
              <a:rPr lang="en-US" sz="1800"/>
              <a:t>A + B = -4.119 x 7.073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265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Calibri</vt:lpstr>
      <vt:lpstr>BR 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175</cp:revision>
  <dcterms:created xsi:type="dcterms:W3CDTF">2001-03-01T17:38:38Z</dcterms:created>
  <dcterms:modified xsi:type="dcterms:W3CDTF">2016-10-05T22:20:55Z</dcterms:modified>
</cp:coreProperties>
</file>