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301" r:id="rId4"/>
    <p:sldId id="323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10" r:id="rId13"/>
    <p:sldId id="309" r:id="rId14"/>
    <p:sldId id="311" r:id="rId15"/>
    <p:sldId id="324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2" r:id="rId25"/>
    <p:sldId id="320" r:id="rId26"/>
    <p:sldId id="32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922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EC0D7-9AA7-4362-B2B3-49D047EEE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512AB-72AE-49FC-B1A7-FB99F9B67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3602A-70D4-4FEA-9E94-91EB3D4915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F93A7-2E61-4730-8EA2-B33EF298E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F8F42-F806-4984-A89A-A0B57517A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B006D-5D36-4498-A43F-30462186B5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63945-AD5B-49B7-A68D-73C4648D83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B7368-B59D-41A1-9EA0-1C397F548E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BB947-408B-4745-9D6B-B6222E746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3E939-5BC4-4436-8FCF-3B5E4ECBDD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904EA-D228-40B0-94C0-AFA7326A66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01929E-E416-4EEE-B3A7-DB1CAFD640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Sig Figs</a:t>
            </a:r>
            <a:r>
              <a:rPr lang="en-US" sz="3200"/>
              <a:t> </a:t>
            </a:r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/>
              <a:t>Rules for how many</a:t>
            </a:r>
          </a:p>
          <a:p>
            <a:pPr lvl="1">
              <a:buFontTx/>
              <a:buChar char="•"/>
            </a:pPr>
            <a:r>
              <a:rPr lang="en-US" sz="3200"/>
              <a:t>How many examples</a:t>
            </a:r>
          </a:p>
          <a:p>
            <a:pPr lvl="1">
              <a:buFontTx/>
              <a:buChar char="•"/>
            </a:pPr>
            <a:r>
              <a:rPr lang="en-US" sz="3200"/>
              <a:t>Rules for addition and subtraction</a:t>
            </a:r>
          </a:p>
          <a:p>
            <a:pPr lvl="1">
              <a:buFontTx/>
              <a:buChar char="•"/>
            </a:pPr>
            <a:r>
              <a:rPr lang="en-US" sz="3200"/>
              <a:t>Whiteboards for addition and subtraction</a:t>
            </a:r>
          </a:p>
          <a:p>
            <a:pPr lvl="1">
              <a:buFontTx/>
              <a:buChar char="•"/>
            </a:pPr>
            <a:r>
              <a:rPr lang="en-US" sz="3200"/>
              <a:t>Rule for multiplication and division</a:t>
            </a:r>
          </a:p>
          <a:p>
            <a:pPr lvl="1">
              <a:buFontTx/>
              <a:buChar char="•"/>
            </a:pPr>
            <a:r>
              <a:rPr lang="en-US" sz="3200"/>
              <a:t>Examples of multiplication and division</a:t>
            </a:r>
          </a:p>
          <a:p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524000" y="228600"/>
            <a:ext cx="5432425" cy="6311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2.10</a:t>
            </a:r>
            <a:endParaRPr lang="en-US" sz="8800" baseline="30000"/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60325" y="6553200"/>
            <a:ext cx="260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228600"/>
            <a:ext cx="5432425" cy="6311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31.00150</a:t>
            </a:r>
            <a:endParaRPr lang="en-US" sz="8800" baseline="30000"/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60325" y="6553200"/>
            <a:ext cx="260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228600"/>
            <a:ext cx="5432425" cy="6311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.0232</a:t>
            </a:r>
            <a:endParaRPr lang="en-US" sz="8800" baseline="30000"/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0325" y="6553200"/>
            <a:ext cx="260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524000" y="228600"/>
            <a:ext cx="5432425" cy="6311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.00150</a:t>
            </a:r>
            <a:endParaRPr lang="en-US" sz="8800" baseline="30000"/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0325" y="6553200"/>
            <a:ext cx="260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0" y="228600"/>
            <a:ext cx="5432425" cy="6311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8.900 x 10</a:t>
            </a:r>
            <a:r>
              <a:rPr lang="en-US" sz="8800" baseline="30000"/>
              <a:t>5</a:t>
            </a:r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60325" y="6553200"/>
            <a:ext cx="260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8796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Rule for multiplication and division</a:t>
            </a:r>
            <a:r>
              <a:rPr lang="en-US" sz="3200"/>
              <a:t> 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228600" y="1044575"/>
            <a:ext cx="8686800" cy="5156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Round final answer to least </a:t>
            </a:r>
            <a:r>
              <a:rPr lang="en-US" sz="4400" b="1" u="sng"/>
              <a:t>number</a:t>
            </a:r>
            <a:r>
              <a:rPr lang="en-US" sz="3600"/>
              <a:t> of sig figs of the operands:</a:t>
            </a:r>
          </a:p>
          <a:p>
            <a:endParaRPr lang="en-US" sz="3600"/>
          </a:p>
          <a:p>
            <a:r>
              <a:rPr lang="en-US" sz="3600"/>
              <a:t>123.50</a:t>
            </a:r>
          </a:p>
          <a:p>
            <a:r>
              <a:rPr lang="en-US" sz="3600" u="sng"/>
              <a:t>    x 21  </a:t>
            </a:r>
          </a:p>
          <a:p>
            <a:r>
              <a:rPr lang="en-US" sz="3600"/>
              <a:t>2593.5 round to 2 places: 2600</a:t>
            </a:r>
          </a:p>
          <a:p>
            <a:endParaRPr lang="en-US" sz="3600"/>
          </a:p>
          <a:p>
            <a:r>
              <a:rPr lang="en-US" sz="3600"/>
              <a:t>Never round until totally done.</a:t>
            </a:r>
          </a:p>
          <a:p>
            <a:r>
              <a:rPr lang="en-US" sz="3600" u="sng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 autoUpdateAnimBg="0"/>
      <p:bldP spid="8192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285875" y="1905000"/>
            <a:ext cx="681355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Whiteboards</a:t>
            </a:r>
          </a:p>
          <a:p>
            <a:pPr algn="ctr"/>
            <a:r>
              <a:rPr lang="en-US" sz="5400"/>
              <a:t>x and / answer rounding</a:t>
            </a:r>
            <a:endParaRPr lang="en-US" sz="5400" baseline="30000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074025" cy="3108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number of sig figs:</a:t>
            </a:r>
          </a:p>
          <a:p>
            <a:pPr algn="ctr"/>
            <a:endParaRPr lang="en-US" sz="4400"/>
          </a:p>
          <a:p>
            <a:pPr algn="ctr"/>
            <a:r>
              <a:rPr lang="en-US" sz="6600"/>
              <a:t>1329.0 x 25 = ?</a:t>
            </a:r>
            <a:endParaRPr lang="en-US" sz="4400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8458200" y="6400800"/>
            <a:ext cx="4714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447800" y="3714750"/>
            <a:ext cx="6061075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33,225 -&gt; 33,000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304800" y="6523038"/>
            <a:ext cx="1350963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33,225 &gt; 33,000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074025" cy="3108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number of sig figs:</a:t>
            </a:r>
          </a:p>
          <a:p>
            <a:pPr algn="ctr"/>
            <a:endParaRPr lang="en-US" sz="4400"/>
          </a:p>
          <a:p>
            <a:pPr algn="ctr"/>
            <a:r>
              <a:rPr lang="en-US" sz="6600"/>
              <a:t>102.085 / 323 = ?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8458200" y="6400800"/>
            <a:ext cx="4714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447800" y="3714750"/>
            <a:ext cx="4805363" cy="1920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0.316052632</a:t>
            </a:r>
          </a:p>
          <a:p>
            <a:r>
              <a:rPr lang="en-US" sz="6000"/>
              <a:t> -&gt; .316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04800" y="6553200"/>
            <a:ext cx="16764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0.316052632 &gt;.316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7119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How many sig figs are there?</a:t>
            </a:r>
            <a:endParaRPr lang="en-US" sz="3200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28600" y="1044575"/>
            <a:ext cx="8686800" cy="5035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/>
              <a:t>1. The leftmost nonzero digit is the most significant digit</a:t>
            </a:r>
          </a:p>
          <a:p>
            <a:r>
              <a:rPr lang="en-US" sz="3600" dirty="0"/>
              <a:t>2. If there is no decimal point, the rightmost nonzero digit is the least significant digit</a:t>
            </a:r>
          </a:p>
          <a:p>
            <a:r>
              <a:rPr lang="en-US" sz="3600" dirty="0"/>
              <a:t>3. If there is a decimal point, the rightmost digit is the least significant digit even if it is a zero.</a:t>
            </a:r>
          </a:p>
          <a:p>
            <a:r>
              <a:rPr lang="en-US" sz="3600" dirty="0"/>
              <a:t>4. All digits between the least and most are also significant.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88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074025" cy="3108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number of sig figs:</a:t>
            </a:r>
          </a:p>
          <a:p>
            <a:pPr algn="ctr"/>
            <a:endParaRPr lang="en-US" sz="4400"/>
          </a:p>
          <a:p>
            <a:pPr algn="ctr"/>
            <a:r>
              <a:rPr lang="en-US" sz="6600"/>
              <a:t>8.015 / 570 = ?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8458200" y="6400800"/>
            <a:ext cx="4714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447800" y="3714750"/>
            <a:ext cx="4805363" cy="1920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0.014061404</a:t>
            </a:r>
          </a:p>
          <a:p>
            <a:r>
              <a:rPr lang="en-US" sz="6000"/>
              <a:t> -&gt; .014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304800" y="6553200"/>
            <a:ext cx="16764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0.014061404 &gt; .014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8297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Rule for addition and subtraction</a:t>
            </a:r>
            <a:r>
              <a:rPr lang="en-US" sz="3200"/>
              <a:t> 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28600" y="1044575"/>
            <a:ext cx="8686800" cy="48212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Round final answer to least </a:t>
            </a:r>
            <a:r>
              <a:rPr lang="en-US" sz="4000"/>
              <a:t>common</a:t>
            </a:r>
            <a:r>
              <a:rPr lang="en-US" sz="3600"/>
              <a:t> </a:t>
            </a:r>
            <a:r>
              <a:rPr lang="en-US" sz="4000" b="1" u="sng"/>
              <a:t>place</a:t>
            </a:r>
            <a:r>
              <a:rPr lang="en-US" sz="3600"/>
              <a:t>:</a:t>
            </a:r>
          </a:p>
          <a:p>
            <a:endParaRPr lang="en-US" sz="3600"/>
          </a:p>
          <a:p>
            <a:r>
              <a:rPr lang="en-US" sz="3600"/>
              <a:t>123.5497</a:t>
            </a:r>
          </a:p>
          <a:p>
            <a:r>
              <a:rPr lang="en-US" sz="3600" u="sng"/>
              <a:t>+21.1  </a:t>
            </a:r>
          </a:p>
          <a:p>
            <a:r>
              <a:rPr lang="en-US" sz="1200"/>
              <a:t> </a:t>
            </a:r>
            <a:r>
              <a:rPr lang="en-US" sz="3600"/>
              <a:t>144.6497 -&gt; 144.6 as an expressed answer</a:t>
            </a:r>
          </a:p>
          <a:p>
            <a:endParaRPr lang="en-US" sz="3600"/>
          </a:p>
          <a:p>
            <a:r>
              <a:rPr lang="en-US" sz="3600"/>
              <a:t>Again, never round until totally done.</a:t>
            </a:r>
          </a:p>
          <a:p>
            <a:r>
              <a:rPr lang="en-US" sz="1800"/>
              <a:t>&lt;IB apparently does not require this rule&gt;</a:t>
            </a:r>
          </a:p>
          <a:p>
            <a:r>
              <a:rPr lang="en-US" sz="3600" u="sng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build="p" autoUpdateAnimBg="0"/>
      <p:bldP spid="8806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244600" y="1905000"/>
            <a:ext cx="689610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Whiteboards</a:t>
            </a:r>
          </a:p>
          <a:p>
            <a:pPr algn="ctr"/>
            <a:r>
              <a:rPr lang="en-US" sz="5400"/>
              <a:t>+ and - answer rounding</a:t>
            </a:r>
            <a:endParaRPr lang="en-US" sz="5400" baseline="30000"/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074025" cy="3108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number of sig figs:</a:t>
            </a:r>
          </a:p>
          <a:p>
            <a:pPr algn="ctr"/>
            <a:endParaRPr lang="en-US" sz="4400"/>
          </a:p>
          <a:p>
            <a:pPr algn="ctr"/>
            <a:r>
              <a:rPr lang="en-US" sz="6600"/>
              <a:t>1.058 + 15.1 = ?</a:t>
            </a:r>
            <a:endParaRPr lang="en-US" sz="4400"/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8458200" y="6400800"/>
            <a:ext cx="4714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447800" y="3714750"/>
            <a:ext cx="5299075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16.158 -&gt; 16.2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304800" y="6523038"/>
            <a:ext cx="1173163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16.158 = 16.2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1026"/>
          <p:cNvSpPr txBox="1">
            <a:spLocks noChangeArrowheads="1"/>
          </p:cNvSpPr>
          <p:nvPr/>
        </p:nvSpPr>
        <p:spPr bwMode="auto">
          <a:xfrm>
            <a:off x="304800" y="228600"/>
            <a:ext cx="8074025" cy="3108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number of sig figs:</a:t>
            </a:r>
          </a:p>
          <a:p>
            <a:pPr algn="ctr"/>
            <a:endParaRPr lang="en-US" sz="4400"/>
          </a:p>
          <a:p>
            <a:pPr algn="ctr"/>
            <a:r>
              <a:rPr lang="en-US" sz="6600"/>
              <a:t>98 + 12 = ?</a:t>
            </a:r>
            <a:endParaRPr lang="en-US" sz="4400"/>
          </a:p>
        </p:txBody>
      </p:sp>
      <p:sp>
        <p:nvSpPr>
          <p:cNvPr id="93187" name="Text Box 1027"/>
          <p:cNvSpPr txBox="1">
            <a:spLocks noChangeArrowheads="1"/>
          </p:cNvSpPr>
          <p:nvPr/>
        </p:nvSpPr>
        <p:spPr bwMode="auto">
          <a:xfrm>
            <a:off x="8458200" y="6400800"/>
            <a:ext cx="4714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3188" name="Text Box 1028"/>
          <p:cNvSpPr txBox="1">
            <a:spLocks noChangeArrowheads="1"/>
          </p:cNvSpPr>
          <p:nvPr/>
        </p:nvSpPr>
        <p:spPr bwMode="auto">
          <a:xfrm>
            <a:off x="1447800" y="3714750"/>
            <a:ext cx="4346575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110 -&gt; 110.</a:t>
            </a:r>
          </a:p>
        </p:txBody>
      </p:sp>
      <p:sp>
        <p:nvSpPr>
          <p:cNvPr id="93189" name="Text Box 1029"/>
          <p:cNvSpPr txBox="1">
            <a:spLocks noChangeArrowheads="1"/>
          </p:cNvSpPr>
          <p:nvPr/>
        </p:nvSpPr>
        <p:spPr bwMode="auto">
          <a:xfrm>
            <a:off x="304800" y="6523038"/>
            <a:ext cx="950913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110 &gt; 110.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074025" cy="3108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number of sig figs:</a:t>
            </a:r>
          </a:p>
          <a:p>
            <a:pPr algn="ctr"/>
            <a:endParaRPr lang="en-US" sz="4400"/>
          </a:p>
          <a:p>
            <a:pPr algn="ctr"/>
            <a:r>
              <a:rPr lang="en-US" sz="6600"/>
              <a:t>27.52 - 3 = ?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8458200" y="6400800"/>
            <a:ext cx="4714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447800" y="3714750"/>
            <a:ext cx="372586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24.52 -&gt; 25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04800" y="6553200"/>
            <a:ext cx="16764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24.52 &gt;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026"/>
          <p:cNvSpPr txBox="1">
            <a:spLocks noChangeArrowheads="1"/>
          </p:cNvSpPr>
          <p:nvPr/>
        </p:nvSpPr>
        <p:spPr bwMode="auto">
          <a:xfrm>
            <a:off x="304800" y="228600"/>
            <a:ext cx="8074025" cy="3108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number of sig figs:</a:t>
            </a:r>
          </a:p>
          <a:p>
            <a:pPr algn="ctr"/>
            <a:endParaRPr lang="en-US" sz="4400"/>
          </a:p>
          <a:p>
            <a:pPr algn="ctr"/>
            <a:r>
              <a:rPr lang="en-US" sz="6600"/>
              <a:t>100 + 16 = ?</a:t>
            </a:r>
          </a:p>
        </p:txBody>
      </p:sp>
      <p:sp>
        <p:nvSpPr>
          <p:cNvPr id="92163" name="Text Box 1027"/>
          <p:cNvSpPr txBox="1">
            <a:spLocks noChangeArrowheads="1"/>
          </p:cNvSpPr>
          <p:nvPr/>
        </p:nvSpPr>
        <p:spPr bwMode="auto">
          <a:xfrm>
            <a:off x="8458200" y="6400800"/>
            <a:ext cx="4714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2164" name="Text Box 1028"/>
          <p:cNvSpPr txBox="1">
            <a:spLocks noChangeArrowheads="1"/>
          </p:cNvSpPr>
          <p:nvPr/>
        </p:nvSpPr>
        <p:spPr bwMode="auto">
          <a:xfrm>
            <a:off x="1447800" y="3714750"/>
            <a:ext cx="2392363" cy="1920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116</a:t>
            </a:r>
          </a:p>
          <a:p>
            <a:r>
              <a:rPr lang="en-US" sz="6000"/>
              <a:t>- &gt; 100</a:t>
            </a:r>
          </a:p>
        </p:txBody>
      </p:sp>
      <p:sp>
        <p:nvSpPr>
          <p:cNvPr id="92165" name="Text Box 1029"/>
          <p:cNvSpPr txBox="1">
            <a:spLocks noChangeArrowheads="1"/>
          </p:cNvSpPr>
          <p:nvPr/>
        </p:nvSpPr>
        <p:spPr bwMode="auto">
          <a:xfrm>
            <a:off x="304800" y="6553200"/>
            <a:ext cx="16764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100</a:t>
            </a:r>
          </a:p>
        </p:txBody>
      </p:sp>
      <p:sp>
        <p:nvSpPr>
          <p:cNvPr id="92166" name="Text Box 1030"/>
          <p:cNvSpPr txBox="1">
            <a:spLocks noChangeArrowheads="1"/>
          </p:cNvSpPr>
          <p:nvPr/>
        </p:nvSpPr>
        <p:spPr bwMode="auto">
          <a:xfrm>
            <a:off x="4632325" y="3775075"/>
            <a:ext cx="39782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Quit your whining - use 116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  <p:bldP spid="9216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921000" y="-152400"/>
            <a:ext cx="3327400" cy="6670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u="sng" dirty="0"/>
              <a:t>Examples</a:t>
            </a:r>
          </a:p>
          <a:p>
            <a:r>
              <a:rPr lang="en-US" sz="5400" dirty="0"/>
              <a:t>3010</a:t>
            </a:r>
          </a:p>
          <a:p>
            <a:r>
              <a:rPr lang="en-US" sz="5400" dirty="0"/>
              <a:t>3010.00</a:t>
            </a:r>
          </a:p>
          <a:p>
            <a:r>
              <a:rPr lang="en-US" sz="5400" dirty="0"/>
              <a:t>20</a:t>
            </a:r>
          </a:p>
          <a:p>
            <a:r>
              <a:rPr lang="en-US" sz="5400" dirty="0"/>
              <a:t>20.</a:t>
            </a:r>
          </a:p>
          <a:p>
            <a:r>
              <a:rPr lang="en-US" sz="5400" dirty="0"/>
              <a:t>20.0</a:t>
            </a:r>
          </a:p>
          <a:p>
            <a:r>
              <a:rPr lang="en-US" sz="5400" dirty="0"/>
              <a:t>30.010</a:t>
            </a:r>
          </a:p>
          <a:p>
            <a:r>
              <a:rPr lang="en-US" sz="5400" dirty="0"/>
              <a:t>3.200 x 10</a:t>
            </a:r>
            <a:r>
              <a:rPr lang="en-US" sz="5400" baseline="30000" dirty="0"/>
              <a:t>4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0325" y="6553200"/>
            <a:ext cx="12128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3, 6, 1, 2, 3, 5, 4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921000" y="-152400"/>
            <a:ext cx="5556250" cy="6670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u="sng" dirty="0"/>
              <a:t>Examples</a:t>
            </a:r>
          </a:p>
          <a:p>
            <a:r>
              <a:rPr lang="en-US" sz="5400" dirty="0"/>
              <a:t>100</a:t>
            </a:r>
          </a:p>
          <a:p>
            <a:r>
              <a:rPr lang="en-US" sz="5400" dirty="0"/>
              <a:t>1.0 x 10</a:t>
            </a:r>
            <a:r>
              <a:rPr lang="en-US" sz="5400" baseline="30000" dirty="0"/>
              <a:t>2</a:t>
            </a:r>
          </a:p>
          <a:p>
            <a:r>
              <a:rPr lang="en-US" sz="5400" dirty="0"/>
              <a:t>100.</a:t>
            </a:r>
          </a:p>
          <a:p>
            <a:r>
              <a:rPr lang="en-US" sz="5400" dirty="0"/>
              <a:t>.012</a:t>
            </a:r>
          </a:p>
          <a:p>
            <a:r>
              <a:rPr lang="en-US" sz="5400" dirty="0"/>
              <a:t>.000150</a:t>
            </a:r>
          </a:p>
          <a:p>
            <a:r>
              <a:rPr lang="en-US" sz="5400" dirty="0"/>
              <a:t>37 people in a class</a:t>
            </a:r>
          </a:p>
          <a:p>
            <a:r>
              <a:rPr lang="en-US" sz="5400" dirty="0"/>
              <a:t>50,000 at a rally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60325" y="6553200"/>
            <a:ext cx="13843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1, 2, 3, 2, 3, n/a, ??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676400" y="1905000"/>
            <a:ext cx="6032500" cy="91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/>
              <a:t>How Many Sig Figs?</a:t>
            </a:r>
            <a:endParaRPr lang="en-US" sz="5400" baseline="30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524000" y="228600"/>
            <a:ext cx="5432425" cy="6311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1250</a:t>
            </a:r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0325" y="6553200"/>
            <a:ext cx="2984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524000" y="228600"/>
            <a:ext cx="5432425" cy="6311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300</a:t>
            </a:r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60325" y="6553200"/>
            <a:ext cx="260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524000" y="228600"/>
            <a:ext cx="5432425" cy="6311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300.</a:t>
            </a:r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0325" y="6553200"/>
            <a:ext cx="260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228600"/>
            <a:ext cx="5432425" cy="6311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3.0 x 10</a:t>
            </a:r>
            <a:r>
              <a:rPr lang="en-US" sz="8800" baseline="30000"/>
              <a:t>2</a:t>
            </a:r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0325" y="6553200"/>
            <a:ext cx="260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518</Words>
  <Application>Microsoft Office PowerPoint</Application>
  <PresentationFormat>On-screen Show (4:3)</PresentationFormat>
  <Paragraphs>167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139</cp:revision>
  <dcterms:created xsi:type="dcterms:W3CDTF">2001-03-01T17:38:38Z</dcterms:created>
  <dcterms:modified xsi:type="dcterms:W3CDTF">2016-09-06T19:24:20Z</dcterms:modified>
</cp:coreProperties>
</file>