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3" r:id="rId2"/>
    <p:sldId id="324" r:id="rId3"/>
    <p:sldId id="326" r:id="rId4"/>
    <p:sldId id="332" r:id="rId5"/>
    <p:sldId id="329" r:id="rId6"/>
    <p:sldId id="330" r:id="rId7"/>
    <p:sldId id="327" r:id="rId8"/>
    <p:sldId id="328" r:id="rId9"/>
    <p:sldId id="331" r:id="rId10"/>
    <p:sldId id="325" r:id="rId11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43" autoAdjust="0"/>
  </p:normalViewPr>
  <p:slideViewPr>
    <p:cSldViewPr>
      <p:cViewPr varScale="1">
        <p:scale>
          <a:sx n="113" d="100"/>
          <a:sy n="113" d="100"/>
        </p:scale>
        <p:origin x="192" y="72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84A67-542B-454F-8235-149740962093}" type="datetimeFigureOut">
              <a:rPr lang="en-US" smtClean="0"/>
              <a:t>1/28/21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0AE5A-5CA2-D34C-8BA5-D40C120F8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0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0AE5A-5CA2-D34C-8BA5-D40C120F84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0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4ED5-4FC0-4CC4-8806-638540DE6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5ABC-A650-4CA2-ACBB-A7795761B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5ADC-2CA5-44B2-968E-F1A13B3CD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DC068-2CA9-4A57-8FAF-4B9639175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3851-0DEF-4A18-AA86-9EC18DCDD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E27D3-747F-4E87-A0BC-305B45656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B9D41-8274-4E9D-9B0B-09B91A70E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97FEC-5949-4726-B753-FA9F20EE0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73746-4A37-42D9-BCFF-48CFB7696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6DA57-1ADF-4793-BF9D-B00DD37D3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3BA7E-3441-43A9-8CC5-1A4D22A7A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BDE6226-E35F-4658-9DE9-AE95E0B84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517526" y="3873500"/>
            <a:ext cx="8093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40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1" y="0"/>
            <a:ext cx="44735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 dirty="0"/>
              <a:t>Concept 0 - Types</a:t>
            </a:r>
            <a:endParaRPr lang="en-US" sz="3200" dirty="0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28600" y="798373"/>
            <a:ext cx="8686800" cy="17543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Consider: 10 </a:t>
            </a:r>
            <a:r>
              <a:rPr lang="en-US" sz="3600" dirty="0">
                <a:cs typeface="Times New Roman" pitchFamily="18" charset="0"/>
              </a:rPr>
              <a:t>± 2 m  </a:t>
            </a:r>
          </a:p>
          <a:p>
            <a:pPr lvl="1">
              <a:buFontTx/>
              <a:buChar char="•"/>
            </a:pPr>
            <a:r>
              <a:rPr lang="en-US" sz="3600" dirty="0">
                <a:cs typeface="Times New Roman" pitchFamily="18" charset="0"/>
              </a:rPr>
              <a:t>The (absolute) uncertainty is 2</a:t>
            </a:r>
          </a:p>
          <a:p>
            <a:pPr lvl="1">
              <a:buFontTx/>
              <a:buChar char="•"/>
            </a:pPr>
            <a:r>
              <a:rPr lang="en-US" sz="3600" dirty="0">
                <a:cs typeface="Times New Roman" pitchFamily="18" charset="0"/>
              </a:rPr>
              <a:t>The fractional uncertainty is 2/10 (or 20%)</a:t>
            </a:r>
            <a:endParaRPr lang="en-US" sz="3600" u="sng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1" y="0"/>
            <a:ext cx="7240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/>
              <a:t>Concept 1 – Estimating Uncertainty of Measurements</a:t>
            </a:r>
            <a:endParaRPr lang="en-US" sz="1600" dirty="0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28600" y="635000"/>
            <a:ext cx="8686800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Uncertainty from repeated trials:</a:t>
            </a:r>
          </a:p>
          <a:p>
            <a:endParaRPr lang="en-US" sz="3600" dirty="0"/>
          </a:p>
          <a:p>
            <a:r>
              <a:rPr lang="en-US" dirty="0"/>
              <a:t>Uncertainty is half the range:  (max – min)/2</a:t>
            </a:r>
          </a:p>
          <a:p>
            <a:endParaRPr lang="en-US" dirty="0"/>
          </a:p>
          <a:p>
            <a:r>
              <a:rPr lang="en-US" dirty="0"/>
              <a:t>Timing a pendulum: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75759"/>
              </p:ext>
            </p:extLst>
          </p:nvPr>
        </p:nvGraphicFramePr>
        <p:xfrm>
          <a:off x="304800" y="3086100"/>
          <a:ext cx="8686804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Length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Trial 1</a:t>
                      </a:r>
                    </a:p>
                    <a:p>
                      <a:r>
                        <a:rPr lang="en-US" sz="1600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Trial 2</a:t>
                      </a:r>
                    </a:p>
                    <a:p>
                      <a:r>
                        <a:rPr lang="en-US" sz="1600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Trial 3</a:t>
                      </a:r>
                    </a:p>
                    <a:p>
                      <a:r>
                        <a:rPr lang="en-US" sz="1600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Trial 4</a:t>
                      </a:r>
                    </a:p>
                    <a:p>
                      <a:r>
                        <a:rPr lang="en-US" sz="1600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Average</a:t>
                      </a:r>
                    </a:p>
                    <a:p>
                      <a:r>
                        <a:rPr lang="en-US" sz="1600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Uncertainty</a:t>
                      </a:r>
                    </a:p>
                    <a:p>
                      <a:r>
                        <a:rPr lang="en-US" sz="1600" dirty="0"/>
                        <a:t>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1" y="0"/>
            <a:ext cx="7240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/>
              <a:t>Concept 1 – Estimating Uncertainty of Measurements</a:t>
            </a:r>
            <a:endParaRPr lang="en-US" sz="1600" dirty="0"/>
          </a:p>
        </p:txBody>
      </p:sp>
      <p:pic>
        <p:nvPicPr>
          <p:cNvPr id="66562" name="Picture 2" descr="Ruler Metric Measure - Free vector graphic on Pixabay"/>
          <p:cNvPicPr>
            <a:picLocks noChangeAspect="1" noChangeArrowheads="1"/>
          </p:cNvPicPr>
          <p:nvPr/>
        </p:nvPicPr>
        <p:blipFill>
          <a:blip r:embed="rId2" cstate="print"/>
          <a:srcRect t="32500" b="34167"/>
          <a:stretch>
            <a:fillRect/>
          </a:stretch>
        </p:blipFill>
        <p:spPr bwMode="auto">
          <a:xfrm>
            <a:off x="533400" y="2222500"/>
            <a:ext cx="6553200" cy="1092200"/>
          </a:xfrm>
          <a:prstGeom prst="rect">
            <a:avLst/>
          </a:prstGeom>
          <a:noFill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 r="1582"/>
          <a:stretch>
            <a:fillRect/>
          </a:stretch>
        </p:blipFill>
        <p:spPr bwMode="auto">
          <a:xfrm>
            <a:off x="381000" y="3619500"/>
            <a:ext cx="533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81500"/>
            <a:ext cx="3543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D3CF37-5C61-4A42-9D52-C41D4E534F84}"/>
              </a:ext>
            </a:extLst>
          </p:cNvPr>
          <p:cNvSpPr txBox="1"/>
          <p:nvPr/>
        </p:nvSpPr>
        <p:spPr>
          <a:xfrm>
            <a:off x="228600" y="571500"/>
            <a:ext cx="8406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Reading an analog scale </a:t>
            </a:r>
            <a:r>
              <a:rPr lang="en-US" sz="3200" dirty="0"/>
              <a:t>(ruler, balance, meter)</a:t>
            </a:r>
            <a:endParaRPr lang="en-US" sz="3600" dirty="0"/>
          </a:p>
          <a:p>
            <a:endParaRPr lang="en-US" sz="2000" dirty="0"/>
          </a:p>
          <a:p>
            <a:r>
              <a:rPr lang="en-US" dirty="0"/>
              <a:t>Uncertainty is half the smallest division: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1" y="0"/>
            <a:ext cx="7240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/>
              <a:t>Concept 1 – Estimating Uncertainty of Measurements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43508-9950-C943-9395-F2D309D5B794}"/>
              </a:ext>
            </a:extLst>
          </p:cNvPr>
          <p:cNvSpPr txBox="1"/>
          <p:nvPr/>
        </p:nvSpPr>
        <p:spPr>
          <a:xfrm>
            <a:off x="228600" y="571500"/>
            <a:ext cx="8406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Reading an analog scale </a:t>
            </a:r>
            <a:r>
              <a:rPr lang="en-US" sz="3200" dirty="0"/>
              <a:t>(ruler, balance, meter)</a:t>
            </a:r>
            <a:endParaRPr lang="en-US" sz="3600" dirty="0"/>
          </a:p>
          <a:p>
            <a:endParaRPr lang="en-US" sz="2000" dirty="0"/>
          </a:p>
          <a:p>
            <a:r>
              <a:rPr lang="en-US" dirty="0"/>
              <a:t>Uncertainty is half the smallest division: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F853F0-DF9D-3448-89D6-E522B9C9E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72" b="20229"/>
          <a:stretch/>
        </p:blipFill>
        <p:spPr>
          <a:xfrm>
            <a:off x="-381000" y="2491195"/>
            <a:ext cx="8291690" cy="29571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1" y="0"/>
            <a:ext cx="7240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/>
              <a:t>Concept 1 – Estimating Uncertainty of Measurements</a:t>
            </a:r>
            <a:endParaRPr lang="en-US" sz="1600" dirty="0"/>
          </a:p>
        </p:txBody>
      </p:sp>
      <p:pic>
        <p:nvPicPr>
          <p:cNvPr id="67588" name="Picture 4" descr="Lab Equip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71700"/>
            <a:ext cx="6400800" cy="329938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543508-9950-C943-9395-F2D309D5B794}"/>
              </a:ext>
            </a:extLst>
          </p:cNvPr>
          <p:cNvSpPr txBox="1"/>
          <p:nvPr/>
        </p:nvSpPr>
        <p:spPr>
          <a:xfrm>
            <a:off x="228600" y="571500"/>
            <a:ext cx="8406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Reading an analog scale </a:t>
            </a:r>
            <a:r>
              <a:rPr lang="en-US" sz="3200" dirty="0"/>
              <a:t>(ruler, balance, meter)</a:t>
            </a:r>
            <a:endParaRPr lang="en-US" sz="3600" dirty="0"/>
          </a:p>
          <a:p>
            <a:endParaRPr lang="en-US" sz="2000" dirty="0"/>
          </a:p>
          <a:p>
            <a:r>
              <a:rPr lang="en-US" dirty="0"/>
              <a:t>Uncertainty is half the smallest division: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71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1" y="0"/>
            <a:ext cx="7240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/>
              <a:t>Concept 1 – Estimating Uncertainty of Measurements</a:t>
            </a:r>
            <a:endParaRPr lang="en-US" sz="1600" dirty="0"/>
          </a:p>
        </p:txBody>
      </p:sp>
      <p:sp>
        <p:nvSpPr>
          <p:cNvPr id="69634" name="AutoShape 2" descr="Analog panel voltmeter AM-V 500V 96x96 | GM electronic 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AutoShape 4" descr="Analog panel voltmeter AM-V 500V 96x96 | GM electronic 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8" name="AutoShape 6" descr="Analog panel voltmeter AM-V 500V 96x96 | GM electronic 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42" name="Picture 10" descr="Simpson Electric - Analog, DC Voltmeter, Panel Meter - 05914965 - MSC  Industrial Supp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71700"/>
            <a:ext cx="3200400" cy="3339548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A8093D-0B7D-1240-9375-6541A314F5C4}"/>
              </a:ext>
            </a:extLst>
          </p:cNvPr>
          <p:cNvSpPr txBox="1"/>
          <p:nvPr/>
        </p:nvSpPr>
        <p:spPr>
          <a:xfrm>
            <a:off x="228600" y="571500"/>
            <a:ext cx="8406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Reading an analog scale </a:t>
            </a:r>
            <a:r>
              <a:rPr lang="en-US" sz="3200" dirty="0"/>
              <a:t>(ruler, balance, meter)</a:t>
            </a:r>
            <a:endParaRPr lang="en-US" sz="3600" dirty="0"/>
          </a:p>
          <a:p>
            <a:endParaRPr lang="en-US" sz="2000" dirty="0"/>
          </a:p>
          <a:p>
            <a:r>
              <a:rPr lang="en-US" dirty="0"/>
              <a:t>Uncertainty is half the smallest division: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1" y="0"/>
            <a:ext cx="7240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/>
              <a:t>Concept 1 – Estimating Uncertainty of Measurements</a:t>
            </a:r>
            <a:endParaRPr lang="en-US" sz="1600" dirty="0"/>
          </a:p>
        </p:txBody>
      </p:sp>
      <p:sp>
        <p:nvSpPr>
          <p:cNvPr id="69634" name="AutoShape 2" descr="Analog panel voltmeter AM-V 500V 96x96 | GM electronic 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AutoShape 4" descr="Analog panel voltmeter AM-V 500V 96x96 | GM electronic 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8" name="AutoShape 6" descr="Analog panel voltmeter AM-V 500V 96x96 | GM electronic 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40" name="Picture 8" descr="Analog panel voltmeter AM-V 500V 96x96 | GM electronic 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24100"/>
            <a:ext cx="3009899" cy="300990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04C3CE-0A7A-4746-874D-2477A2E084A9}"/>
              </a:ext>
            </a:extLst>
          </p:cNvPr>
          <p:cNvSpPr txBox="1"/>
          <p:nvPr/>
        </p:nvSpPr>
        <p:spPr>
          <a:xfrm>
            <a:off x="228600" y="571500"/>
            <a:ext cx="84060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Reading an analog scale </a:t>
            </a:r>
            <a:r>
              <a:rPr lang="en-US" sz="3200" dirty="0"/>
              <a:t>(ruler, balance, meter)</a:t>
            </a:r>
            <a:endParaRPr lang="en-US" sz="3600" dirty="0"/>
          </a:p>
          <a:p>
            <a:endParaRPr lang="en-US" sz="2000" dirty="0"/>
          </a:p>
          <a:p>
            <a:r>
              <a:rPr lang="en-US" dirty="0"/>
              <a:t>Uncertainty is half the smallest division: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1" y="0"/>
            <a:ext cx="7240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/>
              <a:t>Concept 1 – Estimating Uncertainty of Measurements</a:t>
            </a:r>
            <a:endParaRPr lang="en-US" sz="16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00300"/>
            <a:ext cx="4371975" cy="22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E21E5-D780-C24D-A7EE-664308B8D707}"/>
              </a:ext>
            </a:extLst>
          </p:cNvPr>
          <p:cNvSpPr txBox="1"/>
          <p:nvPr/>
        </p:nvSpPr>
        <p:spPr>
          <a:xfrm>
            <a:off x="228600" y="571500"/>
            <a:ext cx="43781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Reading a digital scale</a:t>
            </a:r>
          </a:p>
          <a:p>
            <a:endParaRPr lang="en-US" sz="2000" dirty="0"/>
          </a:p>
          <a:p>
            <a:r>
              <a:rPr lang="en-US" dirty="0"/>
              <a:t>Uncertainty is the last digit: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1" y="0"/>
            <a:ext cx="7240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/>
              <a:t>Concept 1 – Estimating Uncertainty of Measurements</a:t>
            </a:r>
            <a:endParaRPr lang="en-US" sz="1600" dirty="0"/>
          </a:p>
        </p:txBody>
      </p:sp>
      <p:pic>
        <p:nvPicPr>
          <p:cNvPr id="70658" name="Picture 2" descr="Professional Digital Multitester Ammeter Voltmeter Multimeter DT9205D | e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95500"/>
            <a:ext cx="4318000" cy="32385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748C2A-C2B3-F040-BBC2-F65E8DFE52FC}"/>
              </a:ext>
            </a:extLst>
          </p:cNvPr>
          <p:cNvSpPr txBox="1"/>
          <p:nvPr/>
        </p:nvSpPr>
        <p:spPr>
          <a:xfrm>
            <a:off x="228600" y="571500"/>
            <a:ext cx="43781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Reading a digital scale</a:t>
            </a:r>
          </a:p>
          <a:p>
            <a:endParaRPr lang="en-US" sz="2000" dirty="0"/>
          </a:p>
          <a:p>
            <a:r>
              <a:rPr lang="en-US" dirty="0"/>
              <a:t>Uncertainty is the last digit: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1" y="0"/>
            <a:ext cx="7240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/>
              <a:t>Concept 1 – Estimating Uncertainty of Measurements</a:t>
            </a:r>
            <a:endParaRPr lang="en-US" sz="1600" dirty="0"/>
          </a:p>
        </p:txBody>
      </p:sp>
      <p:pic>
        <p:nvPicPr>
          <p:cNvPr id="72706" name="Picture 2" descr="Surface DC Voltmeter SVM2 - AlphaLab, Inc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00300"/>
            <a:ext cx="2784081" cy="27813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1C4713-73A1-8C40-9095-5C9BC873578C}"/>
              </a:ext>
            </a:extLst>
          </p:cNvPr>
          <p:cNvSpPr txBox="1"/>
          <p:nvPr/>
        </p:nvSpPr>
        <p:spPr>
          <a:xfrm>
            <a:off x="228600" y="571500"/>
            <a:ext cx="43781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Reading a digital scale</a:t>
            </a:r>
          </a:p>
          <a:p>
            <a:endParaRPr lang="en-US" sz="2000" dirty="0"/>
          </a:p>
          <a:p>
            <a:r>
              <a:rPr lang="en-US" dirty="0"/>
              <a:t>Uncertainty is the last digit: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269</Words>
  <Application>Microsoft Macintosh PowerPoint</Application>
  <PresentationFormat>On-screen Show (16:10)</PresentationFormat>
  <Paragraphs>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Tualatin High School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Microsoft Office User</cp:lastModifiedBy>
  <cp:revision>183</cp:revision>
  <dcterms:created xsi:type="dcterms:W3CDTF">2001-03-01T17:38:38Z</dcterms:created>
  <dcterms:modified xsi:type="dcterms:W3CDTF">2021-01-28T17:28:08Z</dcterms:modified>
</cp:coreProperties>
</file>