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301" r:id="rId3"/>
    <p:sldId id="323" r:id="rId4"/>
    <p:sldId id="302" r:id="rId5"/>
    <p:sldId id="303" r:id="rId6"/>
    <p:sldId id="304" r:id="rId7"/>
    <p:sldId id="305" r:id="rId8"/>
    <p:sldId id="306" r:id="rId9"/>
    <p:sldId id="307" r:id="rId10"/>
    <p:sldId id="308" r:id="rId11"/>
    <p:sldId id="310" r:id="rId12"/>
    <p:sldId id="309" r:id="rId13"/>
    <p:sldId id="311" r:id="rId14"/>
    <p:sldId id="312" r:id="rId15"/>
    <p:sldId id="313" r:id="rId16"/>
    <p:sldId id="314" r:id="rId17"/>
    <p:sldId id="315" r:id="rId18"/>
    <p:sldId id="316" r:id="rId19"/>
    <p:sldId id="317" r:id="rId20"/>
    <p:sldId id="318" r:id="rId21"/>
    <p:sldId id="319" r:id="rId22"/>
    <p:sldId id="322" r:id="rId23"/>
    <p:sldId id="320" r:id="rId24"/>
    <p:sldId id="321" r:id="rId25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45" autoAdjust="0"/>
  </p:normalViewPr>
  <p:slideViewPr>
    <p:cSldViewPr>
      <p:cViewPr>
        <p:scale>
          <a:sx n="66" d="100"/>
          <a:sy n="66" d="100"/>
        </p:scale>
        <p:origin x="-2112" y="-1360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EC0D7-9AA7-4362-B2B3-49D047EEEA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6512AB-72AE-49FC-B1A7-FB99F9B67D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F3602A-70D4-4FEA-9E94-91EB3D4915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5F93A7-2E61-4730-8EA2-B33EF298EB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BF8F42-F806-4984-A89A-A0B57517A3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5B006D-5D36-4498-A43F-30462186B5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563945-AD5B-49B7-A68D-73C4648D83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6B7368-B59D-41A1-9EA0-1C397F548E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DBB947-408B-4745-9D6B-B6222E7469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33E939-5BC4-4436-8FCF-3B5E4ECBDD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E904EA-D228-40B0-94C0-AFA7326A66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501929E-E416-4EEE-B3A7-DB1CAFD640F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1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1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517526" y="3873500"/>
            <a:ext cx="809307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4400"/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28600" y="190500"/>
            <a:ext cx="716927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b="1" u="sng"/>
              <a:t>How many sig figs are there?</a:t>
            </a:r>
            <a:endParaRPr lang="en-US" sz="3200"/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8137525" y="5241396"/>
            <a:ext cx="794659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TOC</a:t>
            </a:r>
            <a:endParaRPr lang="en-US"/>
          </a:p>
        </p:txBody>
      </p:sp>
      <p:sp>
        <p:nvSpPr>
          <p:cNvPr id="11288" name="Text Box 24"/>
          <p:cNvSpPr txBox="1">
            <a:spLocks noChangeArrowheads="1"/>
          </p:cNvSpPr>
          <p:nvPr/>
        </p:nvSpPr>
        <p:spPr bwMode="auto">
          <a:xfrm>
            <a:off x="228600" y="870479"/>
            <a:ext cx="8686800" cy="403187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dirty="0"/>
              <a:t>1. The leftmost nonzero digit is the most significant digit</a:t>
            </a:r>
          </a:p>
          <a:p>
            <a:r>
              <a:rPr lang="en-US" sz="3200" dirty="0"/>
              <a:t>2. If there is no decimal point, the rightmost nonzero digit is the least significant digit</a:t>
            </a:r>
          </a:p>
          <a:p>
            <a:r>
              <a:rPr lang="en-US" sz="3200" dirty="0"/>
              <a:t>3. If there is a decimal point, the rightmost digit is the least significant digit even if it is a zero.</a:t>
            </a:r>
          </a:p>
          <a:p>
            <a:r>
              <a:rPr lang="en-US" sz="3200" dirty="0"/>
              <a:t>4. All digits between the least and most are also significant.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build="p" autoUpdateAnimBg="0"/>
      <p:bldP spid="11288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497666" y="190500"/>
            <a:ext cx="5485095" cy="63709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800"/>
              <a:t>How many sig figs in</a:t>
            </a:r>
          </a:p>
          <a:p>
            <a:pPr algn="ctr"/>
            <a:endParaRPr lang="en-US" sz="4800"/>
          </a:p>
          <a:p>
            <a:pPr algn="ctr"/>
            <a:endParaRPr lang="en-US" sz="4800"/>
          </a:p>
          <a:p>
            <a:pPr algn="ctr"/>
            <a:r>
              <a:rPr lang="en-US" sz="8800"/>
              <a:t>31.00150</a:t>
            </a:r>
            <a:endParaRPr lang="en-US" sz="8800" baseline="30000"/>
          </a:p>
          <a:p>
            <a:pPr algn="ctr"/>
            <a:endParaRPr lang="en-US" sz="8800"/>
          </a:p>
          <a:p>
            <a:pPr algn="ctr"/>
            <a:r>
              <a:rPr lang="en-US" sz="8800"/>
              <a:t>?</a:t>
            </a:r>
          </a:p>
        </p:txBody>
      </p:sp>
      <p:sp>
        <p:nvSpPr>
          <p:cNvPr id="77827" name="Text Box 3"/>
          <p:cNvSpPr txBox="1">
            <a:spLocks noChangeArrowheads="1"/>
          </p:cNvSpPr>
          <p:nvPr/>
        </p:nvSpPr>
        <p:spPr bwMode="auto">
          <a:xfrm>
            <a:off x="8458200" y="5334000"/>
            <a:ext cx="47961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60325" y="5461000"/>
            <a:ext cx="261610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7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497666" y="190500"/>
            <a:ext cx="5485095" cy="63709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800"/>
              <a:t>How many sig figs in</a:t>
            </a:r>
          </a:p>
          <a:p>
            <a:pPr algn="ctr"/>
            <a:endParaRPr lang="en-US" sz="4800"/>
          </a:p>
          <a:p>
            <a:pPr algn="ctr"/>
            <a:endParaRPr lang="en-US" sz="4800"/>
          </a:p>
          <a:p>
            <a:pPr algn="ctr"/>
            <a:r>
              <a:rPr lang="en-US" sz="8800"/>
              <a:t>.0232</a:t>
            </a:r>
            <a:endParaRPr lang="en-US" sz="8800" baseline="30000"/>
          </a:p>
          <a:p>
            <a:pPr algn="ctr"/>
            <a:endParaRPr lang="en-US" sz="8800"/>
          </a:p>
          <a:p>
            <a:pPr algn="ctr"/>
            <a:r>
              <a:rPr lang="en-US" sz="8800"/>
              <a:t>?</a:t>
            </a:r>
          </a:p>
        </p:txBody>
      </p:sp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8458200" y="5334000"/>
            <a:ext cx="47961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60325" y="5461000"/>
            <a:ext cx="261610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3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2"/>
          <p:cNvSpPr txBox="1">
            <a:spLocks noChangeArrowheads="1"/>
          </p:cNvSpPr>
          <p:nvPr/>
        </p:nvSpPr>
        <p:spPr bwMode="auto">
          <a:xfrm>
            <a:off x="1497666" y="190500"/>
            <a:ext cx="5485095" cy="63709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800"/>
              <a:t>How many sig figs in</a:t>
            </a:r>
          </a:p>
          <a:p>
            <a:pPr algn="ctr"/>
            <a:endParaRPr lang="en-US" sz="4800"/>
          </a:p>
          <a:p>
            <a:pPr algn="ctr"/>
            <a:endParaRPr lang="en-US" sz="4800"/>
          </a:p>
          <a:p>
            <a:pPr algn="ctr"/>
            <a:r>
              <a:rPr lang="en-US" sz="8800"/>
              <a:t>.00150</a:t>
            </a:r>
            <a:endParaRPr lang="en-US" sz="8800" baseline="30000"/>
          </a:p>
          <a:p>
            <a:pPr algn="ctr"/>
            <a:endParaRPr lang="en-US" sz="8800"/>
          </a:p>
          <a:p>
            <a:pPr algn="ctr"/>
            <a:r>
              <a:rPr lang="en-US" sz="8800"/>
              <a:t>?</a:t>
            </a:r>
          </a:p>
        </p:txBody>
      </p:sp>
      <p:sp>
        <p:nvSpPr>
          <p:cNvPr id="78851" name="Text Box 3"/>
          <p:cNvSpPr txBox="1">
            <a:spLocks noChangeArrowheads="1"/>
          </p:cNvSpPr>
          <p:nvPr/>
        </p:nvSpPr>
        <p:spPr bwMode="auto">
          <a:xfrm>
            <a:off x="8458200" y="5334000"/>
            <a:ext cx="47961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60325" y="5461000"/>
            <a:ext cx="261610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3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2"/>
          <p:cNvSpPr txBox="1">
            <a:spLocks noChangeArrowheads="1"/>
          </p:cNvSpPr>
          <p:nvPr/>
        </p:nvSpPr>
        <p:spPr bwMode="auto">
          <a:xfrm>
            <a:off x="1497666" y="190500"/>
            <a:ext cx="5485095" cy="63709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800"/>
              <a:t>How many sig figs in</a:t>
            </a:r>
          </a:p>
          <a:p>
            <a:pPr algn="ctr"/>
            <a:endParaRPr lang="en-US" sz="4800"/>
          </a:p>
          <a:p>
            <a:pPr algn="ctr"/>
            <a:endParaRPr lang="en-US" sz="4800"/>
          </a:p>
          <a:p>
            <a:pPr algn="ctr"/>
            <a:r>
              <a:rPr lang="en-US" sz="8800"/>
              <a:t>8.900 x 10</a:t>
            </a:r>
            <a:r>
              <a:rPr lang="en-US" sz="8800" baseline="30000"/>
              <a:t>5</a:t>
            </a:r>
          </a:p>
          <a:p>
            <a:pPr algn="ctr"/>
            <a:endParaRPr lang="en-US" sz="8800"/>
          </a:p>
          <a:p>
            <a:pPr algn="ctr"/>
            <a:r>
              <a:rPr lang="en-US" sz="8800"/>
              <a:t>?</a:t>
            </a:r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8458200" y="5334000"/>
            <a:ext cx="47961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80900" name="Text Box 4"/>
          <p:cNvSpPr txBox="1">
            <a:spLocks noChangeArrowheads="1"/>
          </p:cNvSpPr>
          <p:nvPr/>
        </p:nvSpPr>
        <p:spPr bwMode="auto">
          <a:xfrm>
            <a:off x="60325" y="5461000"/>
            <a:ext cx="261610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4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517526" y="3873500"/>
            <a:ext cx="809307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4400"/>
          </a:p>
        </p:txBody>
      </p:sp>
      <p:sp>
        <p:nvSpPr>
          <p:cNvPr id="81923" name="Text Box 3"/>
          <p:cNvSpPr txBox="1">
            <a:spLocks noChangeArrowheads="1"/>
          </p:cNvSpPr>
          <p:nvPr/>
        </p:nvSpPr>
        <p:spPr bwMode="auto">
          <a:xfrm>
            <a:off x="228600" y="190500"/>
            <a:ext cx="876506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b="1" u="sng"/>
              <a:t>Rule for multiplication and division</a:t>
            </a:r>
            <a:r>
              <a:rPr lang="en-US" sz="3200"/>
              <a:t> </a:t>
            </a:r>
          </a:p>
        </p:txBody>
      </p:sp>
      <p:sp>
        <p:nvSpPr>
          <p:cNvPr id="81924" name="Text Box 4"/>
          <p:cNvSpPr txBox="1">
            <a:spLocks noChangeArrowheads="1"/>
          </p:cNvSpPr>
          <p:nvPr/>
        </p:nvSpPr>
        <p:spPr bwMode="auto">
          <a:xfrm>
            <a:off x="8137525" y="5241396"/>
            <a:ext cx="794659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TOC</a:t>
            </a:r>
            <a:endParaRPr lang="en-US"/>
          </a:p>
        </p:txBody>
      </p:sp>
      <p:sp>
        <p:nvSpPr>
          <p:cNvPr id="81925" name="Text Box 5"/>
          <p:cNvSpPr txBox="1">
            <a:spLocks noChangeArrowheads="1"/>
          </p:cNvSpPr>
          <p:nvPr/>
        </p:nvSpPr>
        <p:spPr bwMode="auto">
          <a:xfrm>
            <a:off x="228600" y="870479"/>
            <a:ext cx="8686800" cy="520142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/>
              <a:t>Round final answer to least </a:t>
            </a:r>
            <a:r>
              <a:rPr lang="en-US" sz="4400" b="1" u="sng"/>
              <a:t>number</a:t>
            </a:r>
            <a:r>
              <a:rPr lang="en-US" sz="3600"/>
              <a:t> of sig figs of the operands:</a:t>
            </a:r>
          </a:p>
          <a:p>
            <a:endParaRPr lang="en-US" sz="3600"/>
          </a:p>
          <a:p>
            <a:r>
              <a:rPr lang="en-US" sz="3600"/>
              <a:t>123.50</a:t>
            </a:r>
          </a:p>
          <a:p>
            <a:r>
              <a:rPr lang="en-US" sz="3600" u="sng"/>
              <a:t>    x 21  </a:t>
            </a:r>
          </a:p>
          <a:p>
            <a:r>
              <a:rPr lang="en-US" sz="3600"/>
              <a:t>2593.5 round to 2 places: 2600</a:t>
            </a:r>
          </a:p>
          <a:p>
            <a:endParaRPr lang="en-US" sz="3600"/>
          </a:p>
          <a:p>
            <a:r>
              <a:rPr lang="en-US" sz="3600"/>
              <a:t>Never round until totally done.</a:t>
            </a:r>
          </a:p>
          <a:p>
            <a:r>
              <a:rPr lang="en-US" sz="3600" u="sng"/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2" grpId="0" build="p" autoUpdateAnimBg="0"/>
      <p:bldP spid="81925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ext Box 2"/>
          <p:cNvSpPr txBox="1">
            <a:spLocks noChangeArrowheads="1"/>
          </p:cNvSpPr>
          <p:nvPr/>
        </p:nvSpPr>
        <p:spPr bwMode="auto">
          <a:xfrm>
            <a:off x="1253980" y="1587500"/>
            <a:ext cx="6877341" cy="175432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5400" u="sng"/>
              <a:t>Whiteboards</a:t>
            </a:r>
          </a:p>
          <a:p>
            <a:pPr algn="ctr"/>
            <a:r>
              <a:rPr lang="en-US" sz="5400"/>
              <a:t>x and / answer rounding</a:t>
            </a:r>
            <a:endParaRPr lang="en-US" sz="5400" baseline="30000"/>
          </a:p>
        </p:txBody>
      </p:sp>
      <p:sp>
        <p:nvSpPr>
          <p:cNvPr id="82947" name="Text Box 3"/>
          <p:cNvSpPr txBox="1">
            <a:spLocks noChangeArrowheads="1"/>
          </p:cNvSpPr>
          <p:nvPr/>
        </p:nvSpPr>
        <p:spPr bwMode="auto">
          <a:xfrm>
            <a:off x="8137525" y="5241396"/>
            <a:ext cx="794659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TOC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304801" y="190500"/>
            <a:ext cx="8074025" cy="3139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400"/>
              <a:t>Express the answer with the correct number of sig figs:</a:t>
            </a:r>
          </a:p>
          <a:p>
            <a:pPr algn="ctr"/>
            <a:endParaRPr lang="en-US" sz="4400"/>
          </a:p>
          <a:p>
            <a:pPr algn="ctr"/>
            <a:r>
              <a:rPr lang="en-US" sz="6600"/>
              <a:t>1329.0 x 25 = ?</a:t>
            </a:r>
            <a:endParaRPr lang="en-US" sz="4400"/>
          </a:p>
        </p:txBody>
      </p:sp>
      <p:sp>
        <p:nvSpPr>
          <p:cNvPr id="83971" name="Text Box 3"/>
          <p:cNvSpPr txBox="1">
            <a:spLocks noChangeArrowheads="1"/>
          </p:cNvSpPr>
          <p:nvPr/>
        </p:nvSpPr>
        <p:spPr bwMode="auto">
          <a:xfrm>
            <a:off x="8458200" y="5334000"/>
            <a:ext cx="47961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1447801" y="3095625"/>
            <a:ext cx="6117781" cy="10156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000"/>
              <a:t>= 33,225 -&gt; 33,000</a:t>
            </a:r>
          </a:p>
        </p:txBody>
      </p:sp>
      <p:sp>
        <p:nvSpPr>
          <p:cNvPr id="83973" name="Text Box 5"/>
          <p:cNvSpPr txBox="1">
            <a:spLocks noChangeArrowheads="1"/>
          </p:cNvSpPr>
          <p:nvPr/>
        </p:nvSpPr>
        <p:spPr bwMode="auto">
          <a:xfrm>
            <a:off x="304801" y="5435865"/>
            <a:ext cx="1363136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33,225 &gt; 33,000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3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2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2"/>
          <p:cNvSpPr txBox="1">
            <a:spLocks noChangeArrowheads="1"/>
          </p:cNvSpPr>
          <p:nvPr/>
        </p:nvSpPr>
        <p:spPr bwMode="auto">
          <a:xfrm>
            <a:off x="304801" y="190500"/>
            <a:ext cx="8074025" cy="3139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400"/>
              <a:t>Express the answer with the correct number of sig figs:</a:t>
            </a:r>
          </a:p>
          <a:p>
            <a:pPr algn="ctr"/>
            <a:endParaRPr lang="en-US" sz="4400"/>
          </a:p>
          <a:p>
            <a:pPr algn="ctr"/>
            <a:r>
              <a:rPr lang="en-US" sz="6600"/>
              <a:t>102.085 / 323 = ?</a:t>
            </a:r>
          </a:p>
        </p:txBody>
      </p:sp>
      <p:sp>
        <p:nvSpPr>
          <p:cNvPr id="84995" name="Text Box 3"/>
          <p:cNvSpPr txBox="1">
            <a:spLocks noChangeArrowheads="1"/>
          </p:cNvSpPr>
          <p:nvPr/>
        </p:nvSpPr>
        <p:spPr bwMode="auto">
          <a:xfrm>
            <a:off x="8458200" y="5334000"/>
            <a:ext cx="47961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84996" name="Text Box 4"/>
          <p:cNvSpPr txBox="1">
            <a:spLocks noChangeArrowheads="1"/>
          </p:cNvSpPr>
          <p:nvPr/>
        </p:nvSpPr>
        <p:spPr bwMode="auto">
          <a:xfrm>
            <a:off x="1447801" y="3095626"/>
            <a:ext cx="4850531" cy="193899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000"/>
              <a:t>= 0.316052632</a:t>
            </a:r>
          </a:p>
          <a:p>
            <a:r>
              <a:rPr lang="en-US" sz="6000"/>
              <a:t> -&gt; .316</a:t>
            </a:r>
          </a:p>
        </p:txBody>
      </p:sp>
      <p:sp>
        <p:nvSpPr>
          <p:cNvPr id="84997" name="Text Box 5"/>
          <p:cNvSpPr txBox="1">
            <a:spLocks noChangeArrowheads="1"/>
          </p:cNvSpPr>
          <p:nvPr/>
        </p:nvSpPr>
        <p:spPr bwMode="auto">
          <a:xfrm>
            <a:off x="304800" y="5461000"/>
            <a:ext cx="1676400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200"/>
              <a:t>0.316052632 &gt;.316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4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6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304801" y="190500"/>
            <a:ext cx="8074025" cy="3139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400"/>
              <a:t>Express the answer with the correct number of sig figs:</a:t>
            </a:r>
          </a:p>
          <a:p>
            <a:pPr algn="ctr"/>
            <a:endParaRPr lang="en-US" sz="4400"/>
          </a:p>
          <a:p>
            <a:pPr algn="ctr"/>
            <a:r>
              <a:rPr lang="en-US" sz="6600"/>
              <a:t>8.015 / 570 = ?</a:t>
            </a:r>
          </a:p>
        </p:txBody>
      </p:sp>
      <p:sp>
        <p:nvSpPr>
          <p:cNvPr id="86019" name="Text Box 3"/>
          <p:cNvSpPr txBox="1">
            <a:spLocks noChangeArrowheads="1"/>
          </p:cNvSpPr>
          <p:nvPr/>
        </p:nvSpPr>
        <p:spPr bwMode="auto">
          <a:xfrm>
            <a:off x="8458200" y="5334000"/>
            <a:ext cx="47961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86020" name="Text Box 4"/>
          <p:cNvSpPr txBox="1">
            <a:spLocks noChangeArrowheads="1"/>
          </p:cNvSpPr>
          <p:nvPr/>
        </p:nvSpPr>
        <p:spPr bwMode="auto">
          <a:xfrm>
            <a:off x="1447801" y="3095626"/>
            <a:ext cx="4850531" cy="193899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000"/>
              <a:t>= 0.014061404</a:t>
            </a:r>
          </a:p>
          <a:p>
            <a:r>
              <a:rPr lang="en-US" sz="6000"/>
              <a:t> -&gt; .014</a:t>
            </a:r>
          </a:p>
        </p:txBody>
      </p:sp>
      <p:sp>
        <p:nvSpPr>
          <p:cNvPr id="86021" name="Text Box 5"/>
          <p:cNvSpPr txBox="1">
            <a:spLocks noChangeArrowheads="1"/>
          </p:cNvSpPr>
          <p:nvPr/>
        </p:nvSpPr>
        <p:spPr bwMode="auto">
          <a:xfrm>
            <a:off x="304800" y="5461000"/>
            <a:ext cx="1676400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200"/>
              <a:t>0.014061404 &gt; .014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6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0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2"/>
          <p:cNvSpPr txBox="1">
            <a:spLocks noChangeArrowheads="1"/>
          </p:cNvSpPr>
          <p:nvPr/>
        </p:nvSpPr>
        <p:spPr bwMode="auto">
          <a:xfrm>
            <a:off x="517526" y="3873500"/>
            <a:ext cx="809307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4400"/>
          </a:p>
        </p:txBody>
      </p:sp>
      <p:sp>
        <p:nvSpPr>
          <p:cNvPr id="88067" name="Text Box 3"/>
          <p:cNvSpPr txBox="1">
            <a:spLocks noChangeArrowheads="1"/>
          </p:cNvSpPr>
          <p:nvPr/>
        </p:nvSpPr>
        <p:spPr bwMode="auto">
          <a:xfrm>
            <a:off x="228601" y="190500"/>
            <a:ext cx="826335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b="1" u="sng"/>
              <a:t>Rule for addition and subtraction</a:t>
            </a:r>
            <a:r>
              <a:rPr lang="en-US" sz="3200"/>
              <a:t> </a:t>
            </a:r>
          </a:p>
        </p:txBody>
      </p:sp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8137525" y="5241396"/>
            <a:ext cx="794659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TOC</a:t>
            </a:r>
            <a:endParaRPr lang="en-US"/>
          </a:p>
        </p:txBody>
      </p:sp>
      <p:sp>
        <p:nvSpPr>
          <p:cNvPr id="88069" name="Text Box 5"/>
          <p:cNvSpPr txBox="1">
            <a:spLocks noChangeArrowheads="1"/>
          </p:cNvSpPr>
          <p:nvPr/>
        </p:nvSpPr>
        <p:spPr bwMode="auto">
          <a:xfrm>
            <a:off x="228600" y="870479"/>
            <a:ext cx="8686800" cy="486287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/>
              <a:t>Round final answer to least </a:t>
            </a:r>
            <a:r>
              <a:rPr lang="en-US" sz="4000"/>
              <a:t>common</a:t>
            </a:r>
            <a:r>
              <a:rPr lang="en-US" sz="3600"/>
              <a:t> </a:t>
            </a:r>
            <a:r>
              <a:rPr lang="en-US" sz="4000" b="1" u="sng"/>
              <a:t>place</a:t>
            </a:r>
            <a:r>
              <a:rPr lang="en-US" sz="3600"/>
              <a:t>:</a:t>
            </a:r>
          </a:p>
          <a:p>
            <a:endParaRPr lang="en-US" sz="3600"/>
          </a:p>
          <a:p>
            <a:r>
              <a:rPr lang="en-US" sz="3600"/>
              <a:t>123.5497</a:t>
            </a:r>
          </a:p>
          <a:p>
            <a:r>
              <a:rPr lang="en-US" sz="3600" u="sng"/>
              <a:t>+21.1  </a:t>
            </a:r>
          </a:p>
          <a:p>
            <a:r>
              <a:rPr lang="en-US" sz="1200"/>
              <a:t> </a:t>
            </a:r>
            <a:r>
              <a:rPr lang="en-US" sz="3600"/>
              <a:t>144.6497 -&gt; 144.6 as an expressed answer</a:t>
            </a:r>
          </a:p>
          <a:p>
            <a:endParaRPr lang="en-US" sz="3600"/>
          </a:p>
          <a:p>
            <a:r>
              <a:rPr lang="en-US" sz="3600"/>
              <a:t>Again, never round until totally done.</a:t>
            </a:r>
          </a:p>
          <a:p>
            <a:r>
              <a:rPr lang="en-US" sz="1800"/>
              <a:t>&lt;IB apparently does not require this rule&gt;</a:t>
            </a:r>
          </a:p>
          <a:p>
            <a:r>
              <a:rPr lang="en-US" sz="3600" u="sng"/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6" grpId="0" build="p" autoUpdateAnimBg="0"/>
      <p:bldP spid="88069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2921000" y="-127000"/>
            <a:ext cx="3358612" cy="674030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 u="sng"/>
              <a:t>Examples</a:t>
            </a:r>
          </a:p>
          <a:p>
            <a:r>
              <a:rPr lang="en-US" sz="5400"/>
              <a:t>3010</a:t>
            </a:r>
          </a:p>
          <a:p>
            <a:r>
              <a:rPr lang="en-US" sz="5400"/>
              <a:t>3010.00</a:t>
            </a:r>
          </a:p>
          <a:p>
            <a:r>
              <a:rPr lang="en-US" sz="5400"/>
              <a:t>20</a:t>
            </a:r>
          </a:p>
          <a:p>
            <a:r>
              <a:rPr lang="en-US" sz="5400"/>
              <a:t>20.</a:t>
            </a:r>
          </a:p>
          <a:p>
            <a:r>
              <a:rPr lang="en-US" sz="5400"/>
              <a:t>20.0</a:t>
            </a:r>
          </a:p>
          <a:p>
            <a:r>
              <a:rPr lang="en-US" sz="5400"/>
              <a:t>30.010</a:t>
            </a:r>
          </a:p>
          <a:p>
            <a:r>
              <a:rPr lang="en-US" sz="5400"/>
              <a:t>3.200 x 10</a:t>
            </a:r>
            <a:r>
              <a:rPr lang="en-US" sz="5400" baseline="30000"/>
              <a:t>4</a:t>
            </a: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8137525" y="5241396"/>
            <a:ext cx="794659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TOC</a:t>
            </a:r>
            <a:endParaRPr lang="en-US"/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60325" y="5461000"/>
            <a:ext cx="1184940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3, 6, 1, 2, 3, 5, 4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9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9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9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9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91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91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91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91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ext Box 2"/>
          <p:cNvSpPr txBox="1">
            <a:spLocks noChangeArrowheads="1"/>
          </p:cNvSpPr>
          <p:nvPr/>
        </p:nvSpPr>
        <p:spPr bwMode="auto">
          <a:xfrm>
            <a:off x="1212728" y="1587500"/>
            <a:ext cx="6959845" cy="175432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5400" u="sng"/>
              <a:t>Whiteboards</a:t>
            </a:r>
          </a:p>
          <a:p>
            <a:pPr algn="ctr"/>
            <a:r>
              <a:rPr lang="en-US" sz="5400"/>
              <a:t>+ and - answer rounding</a:t>
            </a:r>
            <a:endParaRPr lang="en-US" sz="5400" baseline="30000"/>
          </a:p>
        </p:txBody>
      </p:sp>
      <p:sp>
        <p:nvSpPr>
          <p:cNvPr id="89091" name="Text Box 3"/>
          <p:cNvSpPr txBox="1">
            <a:spLocks noChangeArrowheads="1"/>
          </p:cNvSpPr>
          <p:nvPr/>
        </p:nvSpPr>
        <p:spPr bwMode="auto">
          <a:xfrm>
            <a:off x="8137525" y="5241396"/>
            <a:ext cx="794659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TOC</a:t>
            </a:r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2"/>
          <p:cNvSpPr txBox="1">
            <a:spLocks noChangeArrowheads="1"/>
          </p:cNvSpPr>
          <p:nvPr/>
        </p:nvSpPr>
        <p:spPr bwMode="auto">
          <a:xfrm>
            <a:off x="304801" y="190500"/>
            <a:ext cx="8074025" cy="3139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400"/>
              <a:t>Express the answer with the correct number of sig figs:</a:t>
            </a:r>
          </a:p>
          <a:p>
            <a:pPr algn="ctr"/>
            <a:endParaRPr lang="en-US" sz="4400"/>
          </a:p>
          <a:p>
            <a:pPr algn="ctr"/>
            <a:r>
              <a:rPr lang="en-US" sz="6600"/>
              <a:t>1.058 + 15.1 = ?</a:t>
            </a:r>
            <a:endParaRPr lang="en-US" sz="4400"/>
          </a:p>
        </p:txBody>
      </p:sp>
      <p:sp>
        <p:nvSpPr>
          <p:cNvPr id="90115" name="Text Box 3"/>
          <p:cNvSpPr txBox="1">
            <a:spLocks noChangeArrowheads="1"/>
          </p:cNvSpPr>
          <p:nvPr/>
        </p:nvSpPr>
        <p:spPr bwMode="auto">
          <a:xfrm>
            <a:off x="8458200" y="5334000"/>
            <a:ext cx="47961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1447801" y="3095625"/>
            <a:ext cx="5348339" cy="10156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000"/>
              <a:t>= 16.158 -&gt; 16.2</a:t>
            </a:r>
          </a:p>
        </p:txBody>
      </p:sp>
      <p:sp>
        <p:nvSpPr>
          <p:cNvPr id="90117" name="Text Box 5"/>
          <p:cNvSpPr txBox="1">
            <a:spLocks noChangeArrowheads="1"/>
          </p:cNvSpPr>
          <p:nvPr/>
        </p:nvSpPr>
        <p:spPr bwMode="auto">
          <a:xfrm>
            <a:off x="304801" y="5435865"/>
            <a:ext cx="1183600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16.158 = 16.2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0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6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ext Box 1026"/>
          <p:cNvSpPr txBox="1">
            <a:spLocks noChangeArrowheads="1"/>
          </p:cNvSpPr>
          <p:nvPr/>
        </p:nvSpPr>
        <p:spPr bwMode="auto">
          <a:xfrm>
            <a:off x="304801" y="190500"/>
            <a:ext cx="8074025" cy="3139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400"/>
              <a:t>Express the answer with the correct number of sig figs:</a:t>
            </a:r>
          </a:p>
          <a:p>
            <a:pPr algn="ctr"/>
            <a:endParaRPr lang="en-US" sz="4400"/>
          </a:p>
          <a:p>
            <a:pPr algn="ctr"/>
            <a:r>
              <a:rPr lang="en-US" sz="6600"/>
              <a:t>98 + 12 = ?</a:t>
            </a:r>
            <a:endParaRPr lang="en-US" sz="4400"/>
          </a:p>
        </p:txBody>
      </p:sp>
      <p:sp>
        <p:nvSpPr>
          <p:cNvPr id="93187" name="Text Box 1027"/>
          <p:cNvSpPr txBox="1">
            <a:spLocks noChangeArrowheads="1"/>
          </p:cNvSpPr>
          <p:nvPr/>
        </p:nvSpPr>
        <p:spPr bwMode="auto">
          <a:xfrm>
            <a:off x="8458200" y="5334000"/>
            <a:ext cx="47961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93188" name="Text Box 1028"/>
          <p:cNvSpPr txBox="1">
            <a:spLocks noChangeArrowheads="1"/>
          </p:cNvSpPr>
          <p:nvPr/>
        </p:nvSpPr>
        <p:spPr bwMode="auto">
          <a:xfrm>
            <a:off x="1447801" y="3095625"/>
            <a:ext cx="4329430" cy="10156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000"/>
              <a:t>= 110 -&gt; 110.</a:t>
            </a:r>
          </a:p>
        </p:txBody>
      </p:sp>
      <p:sp>
        <p:nvSpPr>
          <p:cNvPr id="93189" name="Text Box 1029"/>
          <p:cNvSpPr txBox="1">
            <a:spLocks noChangeArrowheads="1"/>
          </p:cNvSpPr>
          <p:nvPr/>
        </p:nvSpPr>
        <p:spPr bwMode="auto">
          <a:xfrm>
            <a:off x="304801" y="5435865"/>
            <a:ext cx="945854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110 &gt; 110.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3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8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304801" y="190500"/>
            <a:ext cx="8074025" cy="3139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400"/>
              <a:t>Express the answer with the correct number of sig figs:</a:t>
            </a:r>
          </a:p>
          <a:p>
            <a:pPr algn="ctr"/>
            <a:endParaRPr lang="en-US" sz="4400"/>
          </a:p>
          <a:p>
            <a:pPr algn="ctr"/>
            <a:r>
              <a:rPr lang="en-US" sz="6600"/>
              <a:t>27.52 - 3 = ?</a:t>
            </a:r>
          </a:p>
        </p:txBody>
      </p:sp>
      <p:sp>
        <p:nvSpPr>
          <p:cNvPr id="91139" name="Text Box 3"/>
          <p:cNvSpPr txBox="1">
            <a:spLocks noChangeArrowheads="1"/>
          </p:cNvSpPr>
          <p:nvPr/>
        </p:nvSpPr>
        <p:spPr bwMode="auto">
          <a:xfrm>
            <a:off x="8458200" y="5334000"/>
            <a:ext cx="47961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91140" name="Text Box 4"/>
          <p:cNvSpPr txBox="1">
            <a:spLocks noChangeArrowheads="1"/>
          </p:cNvSpPr>
          <p:nvPr/>
        </p:nvSpPr>
        <p:spPr bwMode="auto">
          <a:xfrm>
            <a:off x="1447801" y="3095625"/>
            <a:ext cx="3760239" cy="10156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000"/>
              <a:t>24.52 -&gt; 25</a:t>
            </a:r>
          </a:p>
        </p:txBody>
      </p:sp>
      <p:sp>
        <p:nvSpPr>
          <p:cNvPr id="91141" name="Text Box 5"/>
          <p:cNvSpPr txBox="1">
            <a:spLocks noChangeArrowheads="1"/>
          </p:cNvSpPr>
          <p:nvPr/>
        </p:nvSpPr>
        <p:spPr bwMode="auto">
          <a:xfrm>
            <a:off x="304800" y="5461000"/>
            <a:ext cx="1676400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200"/>
              <a:t>24.52 &gt; 25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1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0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ext Box 1026"/>
          <p:cNvSpPr txBox="1">
            <a:spLocks noChangeArrowheads="1"/>
          </p:cNvSpPr>
          <p:nvPr/>
        </p:nvSpPr>
        <p:spPr bwMode="auto">
          <a:xfrm>
            <a:off x="304801" y="190500"/>
            <a:ext cx="8074025" cy="3139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400"/>
              <a:t>Express the answer with the correct number of sig figs:</a:t>
            </a:r>
          </a:p>
          <a:p>
            <a:pPr algn="ctr"/>
            <a:endParaRPr lang="en-US" sz="4400"/>
          </a:p>
          <a:p>
            <a:pPr algn="ctr"/>
            <a:r>
              <a:rPr lang="en-US" sz="6600"/>
              <a:t>100 + 16 = ?</a:t>
            </a:r>
          </a:p>
        </p:txBody>
      </p:sp>
      <p:sp>
        <p:nvSpPr>
          <p:cNvPr id="92163" name="Text Box 1027"/>
          <p:cNvSpPr txBox="1">
            <a:spLocks noChangeArrowheads="1"/>
          </p:cNvSpPr>
          <p:nvPr/>
        </p:nvSpPr>
        <p:spPr bwMode="auto">
          <a:xfrm>
            <a:off x="8458200" y="5334000"/>
            <a:ext cx="47961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92164" name="Text Box 1028"/>
          <p:cNvSpPr txBox="1">
            <a:spLocks noChangeArrowheads="1"/>
          </p:cNvSpPr>
          <p:nvPr/>
        </p:nvSpPr>
        <p:spPr bwMode="auto">
          <a:xfrm>
            <a:off x="1447801" y="3095626"/>
            <a:ext cx="2413717" cy="193899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000"/>
              <a:t>= 116</a:t>
            </a:r>
          </a:p>
          <a:p>
            <a:r>
              <a:rPr lang="en-US" sz="6000"/>
              <a:t>- &gt; 100</a:t>
            </a:r>
          </a:p>
        </p:txBody>
      </p:sp>
      <p:sp>
        <p:nvSpPr>
          <p:cNvPr id="92165" name="Text Box 1029"/>
          <p:cNvSpPr txBox="1">
            <a:spLocks noChangeArrowheads="1"/>
          </p:cNvSpPr>
          <p:nvPr/>
        </p:nvSpPr>
        <p:spPr bwMode="auto">
          <a:xfrm>
            <a:off x="304800" y="5461000"/>
            <a:ext cx="1676400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200"/>
              <a:t>100</a:t>
            </a:r>
          </a:p>
        </p:txBody>
      </p:sp>
      <p:sp>
        <p:nvSpPr>
          <p:cNvPr id="92166" name="Text Box 1030"/>
          <p:cNvSpPr txBox="1">
            <a:spLocks noChangeArrowheads="1"/>
          </p:cNvSpPr>
          <p:nvPr/>
        </p:nvSpPr>
        <p:spPr bwMode="auto">
          <a:xfrm>
            <a:off x="4632326" y="3145896"/>
            <a:ext cx="3978275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Quit your whining - use 116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4" grpId="0" autoUpdateAnimBg="0"/>
      <p:bldP spid="92166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ext Box 2"/>
          <p:cNvSpPr txBox="1">
            <a:spLocks noChangeArrowheads="1"/>
          </p:cNvSpPr>
          <p:nvPr/>
        </p:nvSpPr>
        <p:spPr bwMode="auto">
          <a:xfrm>
            <a:off x="2921000" y="-127000"/>
            <a:ext cx="5607650" cy="674030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 u="sng"/>
              <a:t>Examples</a:t>
            </a:r>
          </a:p>
          <a:p>
            <a:r>
              <a:rPr lang="en-US" sz="5400"/>
              <a:t>100</a:t>
            </a:r>
          </a:p>
          <a:p>
            <a:r>
              <a:rPr lang="en-US" sz="5400"/>
              <a:t>1.0 x 10</a:t>
            </a:r>
            <a:r>
              <a:rPr lang="en-US" sz="5400" baseline="30000"/>
              <a:t>2</a:t>
            </a:r>
          </a:p>
          <a:p>
            <a:r>
              <a:rPr lang="en-US" sz="5400"/>
              <a:t>100.</a:t>
            </a:r>
          </a:p>
          <a:p>
            <a:r>
              <a:rPr lang="en-US" sz="5400"/>
              <a:t>.012</a:t>
            </a:r>
          </a:p>
          <a:p>
            <a:r>
              <a:rPr lang="en-US" sz="5400"/>
              <a:t>.000150</a:t>
            </a:r>
          </a:p>
          <a:p>
            <a:r>
              <a:rPr lang="en-US" sz="5400"/>
              <a:t>37 people in a class</a:t>
            </a:r>
          </a:p>
          <a:p>
            <a:r>
              <a:rPr lang="en-US" sz="5400"/>
              <a:t>50,000 at a rally</a:t>
            </a:r>
          </a:p>
        </p:txBody>
      </p:sp>
      <p:sp>
        <p:nvSpPr>
          <p:cNvPr id="94211" name="Text Box 3"/>
          <p:cNvSpPr txBox="1">
            <a:spLocks noChangeArrowheads="1"/>
          </p:cNvSpPr>
          <p:nvPr/>
        </p:nvSpPr>
        <p:spPr bwMode="auto">
          <a:xfrm>
            <a:off x="8137525" y="5241396"/>
            <a:ext cx="794659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TOC</a:t>
            </a:r>
            <a:endParaRPr lang="en-US"/>
          </a:p>
        </p:txBody>
      </p:sp>
      <p:sp>
        <p:nvSpPr>
          <p:cNvPr id="94212" name="Text Box 4"/>
          <p:cNvSpPr txBox="1">
            <a:spLocks noChangeArrowheads="1"/>
          </p:cNvSpPr>
          <p:nvPr/>
        </p:nvSpPr>
        <p:spPr bwMode="auto">
          <a:xfrm>
            <a:off x="60325" y="5461000"/>
            <a:ext cx="1355660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1, 2, 3, 2, 3, n/a, ??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4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42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42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42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42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42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42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942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0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647398" y="1587500"/>
            <a:ext cx="6090504" cy="92333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5400"/>
              <a:t>How Many Sig Figs?</a:t>
            </a:r>
            <a:endParaRPr lang="en-US" sz="5400" baseline="30000"/>
          </a:p>
        </p:txBody>
      </p:sp>
      <p:sp>
        <p:nvSpPr>
          <p:cNvPr id="69635" name="Text Box 3"/>
          <p:cNvSpPr txBox="1">
            <a:spLocks noChangeArrowheads="1"/>
          </p:cNvSpPr>
          <p:nvPr/>
        </p:nvSpPr>
        <p:spPr bwMode="auto">
          <a:xfrm>
            <a:off x="8137525" y="5241396"/>
            <a:ext cx="794659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TOC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1497666" y="190500"/>
            <a:ext cx="5485095" cy="63709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800"/>
              <a:t>How many sig figs in</a:t>
            </a:r>
          </a:p>
          <a:p>
            <a:pPr algn="ctr"/>
            <a:endParaRPr lang="en-US" sz="4800"/>
          </a:p>
          <a:p>
            <a:pPr algn="ctr"/>
            <a:endParaRPr lang="en-US" sz="4800"/>
          </a:p>
          <a:p>
            <a:pPr algn="ctr"/>
            <a:r>
              <a:rPr lang="en-US" sz="8800"/>
              <a:t>1250</a:t>
            </a:r>
          </a:p>
          <a:p>
            <a:pPr algn="ctr"/>
            <a:endParaRPr lang="en-US" sz="8800"/>
          </a:p>
          <a:p>
            <a:pPr algn="ctr"/>
            <a:r>
              <a:rPr lang="en-US" sz="8800"/>
              <a:t>?</a:t>
            </a:r>
          </a:p>
        </p:txBody>
      </p:sp>
      <p:sp>
        <p:nvSpPr>
          <p:cNvPr id="72707" name="Text Box 3"/>
          <p:cNvSpPr txBox="1">
            <a:spLocks noChangeArrowheads="1"/>
          </p:cNvSpPr>
          <p:nvPr/>
        </p:nvSpPr>
        <p:spPr bwMode="auto">
          <a:xfrm>
            <a:off x="8458200" y="5334000"/>
            <a:ext cx="47961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60325" y="5461000"/>
            <a:ext cx="261610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3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1497666" y="190500"/>
            <a:ext cx="5485095" cy="63709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800"/>
              <a:t>How many sig figs in</a:t>
            </a:r>
          </a:p>
          <a:p>
            <a:pPr algn="ctr"/>
            <a:endParaRPr lang="en-US" sz="4800"/>
          </a:p>
          <a:p>
            <a:pPr algn="ctr"/>
            <a:endParaRPr lang="en-US" sz="4800"/>
          </a:p>
          <a:p>
            <a:pPr algn="ctr"/>
            <a:r>
              <a:rPr lang="en-US" sz="8800"/>
              <a:t>300</a:t>
            </a:r>
          </a:p>
          <a:p>
            <a:pPr algn="ctr"/>
            <a:endParaRPr lang="en-US" sz="8800"/>
          </a:p>
          <a:p>
            <a:pPr algn="ctr"/>
            <a:r>
              <a:rPr lang="en-US" sz="8800"/>
              <a:t>?</a:t>
            </a:r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8458200" y="5334000"/>
            <a:ext cx="47961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60325" y="5461000"/>
            <a:ext cx="261610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"/>
          <p:cNvSpPr txBox="1">
            <a:spLocks noChangeArrowheads="1"/>
          </p:cNvSpPr>
          <p:nvPr/>
        </p:nvSpPr>
        <p:spPr bwMode="auto">
          <a:xfrm>
            <a:off x="1497666" y="190500"/>
            <a:ext cx="5485095" cy="63709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800"/>
              <a:t>How many sig figs in</a:t>
            </a:r>
          </a:p>
          <a:p>
            <a:pPr algn="ctr"/>
            <a:endParaRPr lang="en-US" sz="4800"/>
          </a:p>
          <a:p>
            <a:pPr algn="ctr"/>
            <a:endParaRPr lang="en-US" sz="4800"/>
          </a:p>
          <a:p>
            <a:pPr algn="ctr"/>
            <a:r>
              <a:rPr lang="en-US" sz="8800"/>
              <a:t>300.</a:t>
            </a:r>
          </a:p>
          <a:p>
            <a:pPr algn="ctr"/>
            <a:endParaRPr lang="en-US" sz="8800"/>
          </a:p>
          <a:p>
            <a:pPr algn="ctr"/>
            <a:r>
              <a:rPr lang="en-US" sz="8800"/>
              <a:t>?</a:t>
            </a:r>
          </a:p>
        </p:txBody>
      </p:sp>
      <p:sp>
        <p:nvSpPr>
          <p:cNvPr id="74755" name="Text Box 3"/>
          <p:cNvSpPr txBox="1">
            <a:spLocks noChangeArrowheads="1"/>
          </p:cNvSpPr>
          <p:nvPr/>
        </p:nvSpPr>
        <p:spPr bwMode="auto">
          <a:xfrm>
            <a:off x="8458200" y="5334000"/>
            <a:ext cx="47961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74757" name="Text Box 5"/>
          <p:cNvSpPr txBox="1">
            <a:spLocks noChangeArrowheads="1"/>
          </p:cNvSpPr>
          <p:nvPr/>
        </p:nvSpPr>
        <p:spPr bwMode="auto">
          <a:xfrm>
            <a:off x="60325" y="5461000"/>
            <a:ext cx="261610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3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497666" y="190500"/>
            <a:ext cx="5485095" cy="63709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800"/>
              <a:t>How many sig figs in</a:t>
            </a:r>
          </a:p>
          <a:p>
            <a:pPr algn="ctr"/>
            <a:endParaRPr lang="en-US" sz="4800"/>
          </a:p>
          <a:p>
            <a:pPr algn="ctr"/>
            <a:endParaRPr lang="en-US" sz="4800"/>
          </a:p>
          <a:p>
            <a:pPr algn="ctr"/>
            <a:r>
              <a:rPr lang="en-US" sz="8800"/>
              <a:t>3.0 x 10</a:t>
            </a:r>
            <a:r>
              <a:rPr lang="en-US" sz="8800" baseline="30000"/>
              <a:t>2</a:t>
            </a:r>
          </a:p>
          <a:p>
            <a:pPr algn="ctr"/>
            <a:endParaRPr lang="en-US" sz="8800"/>
          </a:p>
          <a:p>
            <a:pPr algn="ctr"/>
            <a:r>
              <a:rPr lang="en-US" sz="8800"/>
              <a:t>?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8458200" y="5334000"/>
            <a:ext cx="47961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60325" y="5461000"/>
            <a:ext cx="261610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2"/>
          <p:cNvSpPr txBox="1">
            <a:spLocks noChangeArrowheads="1"/>
          </p:cNvSpPr>
          <p:nvPr/>
        </p:nvSpPr>
        <p:spPr bwMode="auto">
          <a:xfrm>
            <a:off x="1497666" y="190500"/>
            <a:ext cx="5485095" cy="63709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800"/>
              <a:t>How many sig figs in</a:t>
            </a:r>
          </a:p>
          <a:p>
            <a:pPr algn="ctr"/>
            <a:endParaRPr lang="en-US" sz="4800"/>
          </a:p>
          <a:p>
            <a:pPr algn="ctr"/>
            <a:endParaRPr lang="en-US" sz="4800"/>
          </a:p>
          <a:p>
            <a:pPr algn="ctr"/>
            <a:r>
              <a:rPr lang="en-US" sz="8800"/>
              <a:t>2.10</a:t>
            </a:r>
            <a:endParaRPr lang="en-US" sz="8800" baseline="30000"/>
          </a:p>
          <a:p>
            <a:pPr algn="ctr"/>
            <a:endParaRPr lang="en-US" sz="8800"/>
          </a:p>
          <a:p>
            <a:pPr algn="ctr"/>
            <a:r>
              <a:rPr lang="en-US" sz="8800"/>
              <a:t>?</a:t>
            </a:r>
          </a:p>
        </p:txBody>
      </p:sp>
      <p:sp>
        <p:nvSpPr>
          <p:cNvPr id="76803" name="Text Box 3"/>
          <p:cNvSpPr txBox="1">
            <a:spLocks noChangeArrowheads="1"/>
          </p:cNvSpPr>
          <p:nvPr/>
        </p:nvSpPr>
        <p:spPr bwMode="auto">
          <a:xfrm>
            <a:off x="8458200" y="5334000"/>
            <a:ext cx="47961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76804" name="Text Box 4"/>
          <p:cNvSpPr txBox="1">
            <a:spLocks noChangeArrowheads="1"/>
          </p:cNvSpPr>
          <p:nvPr/>
        </p:nvSpPr>
        <p:spPr bwMode="auto">
          <a:xfrm>
            <a:off x="60325" y="5461000"/>
            <a:ext cx="261610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3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1573</TotalTime>
  <Words>511</Words>
  <Application>Microsoft Macintosh PowerPoint</Application>
  <PresentationFormat>On-screen Show (16:10)</PresentationFormat>
  <Paragraphs>173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Tualatin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Teacher</cp:lastModifiedBy>
  <cp:revision>139</cp:revision>
  <dcterms:created xsi:type="dcterms:W3CDTF">2001-03-01T17:38:38Z</dcterms:created>
  <dcterms:modified xsi:type="dcterms:W3CDTF">2014-09-02T22:19:04Z</dcterms:modified>
</cp:coreProperties>
</file>