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323" r:id="rId3"/>
    <p:sldId id="334" r:id="rId4"/>
    <p:sldId id="313" r:id="rId5"/>
    <p:sldId id="314" r:id="rId6"/>
    <p:sldId id="324" r:id="rId7"/>
    <p:sldId id="325" r:id="rId8"/>
    <p:sldId id="312" r:id="rId9"/>
    <p:sldId id="331" r:id="rId10"/>
    <p:sldId id="332" r:id="rId11"/>
    <p:sldId id="333" r:id="rId12"/>
    <p:sldId id="330" r:id="rId13"/>
    <p:sldId id="326" r:id="rId14"/>
    <p:sldId id="318" r:id="rId15"/>
    <p:sldId id="327" r:id="rId16"/>
    <p:sldId id="328" r:id="rId17"/>
    <p:sldId id="335" r:id="rId18"/>
    <p:sldId id="341" r:id="rId19"/>
    <p:sldId id="337" r:id="rId20"/>
    <p:sldId id="338" r:id="rId21"/>
    <p:sldId id="340" r:id="rId22"/>
    <p:sldId id="339" r:id="rId23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>
        <p:scale>
          <a:sx n="100" d="100"/>
          <a:sy n="100" d="100"/>
        </p:scale>
        <p:origin x="-1128" y="-74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74ED5-4FC0-4CC4-8806-638540DE6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15ABC-A650-4CA2-ACBB-A7795761B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C5ADC-2CA5-44B2-968E-F1A13B3CD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DC068-2CA9-4A57-8FAF-4B96391759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C3851-0DEF-4A18-AA86-9EC18DCDDB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E27D3-747F-4E87-A0BC-305B45656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B9D41-8274-4E9D-9B0B-09B91A70EC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97FEC-5949-4726-B753-FA9F20EE0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73746-4A37-42D9-BCFF-48CFB7696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6DA57-1ADF-4793-BF9D-B00DD37D30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3BA7E-3441-43A9-8CC5-1A4D22A7A4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BDE6226-E35F-4658-9DE9-AE95E0B84C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04800" y="254000"/>
            <a:ext cx="8305800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u="sng"/>
              <a:t>Uncertainty</a:t>
            </a:r>
            <a:r>
              <a:rPr lang="en-US" sz="3200"/>
              <a:t> </a:t>
            </a:r>
            <a:r>
              <a:rPr lang="en-US" sz="4400"/>
              <a:t>Contents:</a:t>
            </a:r>
            <a:endParaRPr lang="en-US" sz="3200"/>
          </a:p>
          <a:p>
            <a:pPr lvl="1">
              <a:buFontTx/>
              <a:buChar char="•"/>
            </a:pPr>
            <a:r>
              <a:rPr lang="en-US" sz="3200"/>
              <a:t>General</a:t>
            </a:r>
          </a:p>
          <a:p>
            <a:pPr lvl="1">
              <a:buFontTx/>
              <a:buChar char="•"/>
            </a:pPr>
            <a:r>
              <a:rPr lang="en-US" sz="3200"/>
              <a:t>Rules for addition and subtraction</a:t>
            </a:r>
          </a:p>
          <a:p>
            <a:pPr lvl="1">
              <a:buFontTx/>
              <a:buChar char="•"/>
            </a:pPr>
            <a:r>
              <a:rPr lang="en-US" sz="3200"/>
              <a:t>Whiteboards for addition and subtraction</a:t>
            </a:r>
          </a:p>
          <a:p>
            <a:pPr lvl="1">
              <a:buFontTx/>
              <a:buChar char="•"/>
            </a:pPr>
            <a:r>
              <a:rPr lang="en-US" sz="3200"/>
              <a:t>Rule for multiplication and division</a:t>
            </a:r>
          </a:p>
          <a:p>
            <a:pPr lvl="1">
              <a:buFontTx/>
              <a:buChar char="•"/>
            </a:pPr>
            <a:r>
              <a:rPr lang="en-US" sz="3200"/>
              <a:t>Examples of multiplication and division</a:t>
            </a:r>
          </a:p>
          <a:p>
            <a:endParaRPr lang="en-US" sz="32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04801" y="190500"/>
            <a:ext cx="8074025" cy="2800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/>
              <a:t>Express the answer with the correct % uncertainty</a:t>
            </a:r>
          </a:p>
          <a:p>
            <a:pPr algn="ctr"/>
            <a:endParaRPr lang="en-US" sz="4400"/>
          </a:p>
          <a:p>
            <a:pPr algn="ctr"/>
            <a:r>
              <a:rPr lang="en-US" sz="4400"/>
              <a:t>(6 ± 3%)   x   (8 ± 2%)    = ??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8458200" y="5334000"/>
            <a:ext cx="47961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1295400" y="2857500"/>
            <a:ext cx="4057521" cy="15696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6x8 = 48</a:t>
            </a:r>
          </a:p>
          <a:p>
            <a:r>
              <a:rPr lang="en-US" sz="3200"/>
              <a:t>uncty = 3% + 2% = 5%</a:t>
            </a:r>
          </a:p>
          <a:p>
            <a:r>
              <a:rPr lang="en-US" sz="3200"/>
              <a:t>48 </a:t>
            </a:r>
            <a:r>
              <a:rPr lang="en-US" sz="3200" u="sng"/>
              <a:t>+</a:t>
            </a:r>
            <a:r>
              <a:rPr lang="en-US" sz="3200"/>
              <a:t> 5%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04801" y="4914900"/>
            <a:ext cx="70742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48 </a:t>
            </a:r>
            <a:r>
              <a:rPr lang="en-US" sz="1200" u="sng" dirty="0"/>
              <a:t>+</a:t>
            </a:r>
            <a:r>
              <a:rPr lang="en-US" sz="1200" dirty="0"/>
              <a:t> 5%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4771619" y="336742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04801" y="190500"/>
            <a:ext cx="8074025" cy="2800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/>
              <a:t>Express the answer with the correct % uncertainty</a:t>
            </a:r>
          </a:p>
          <a:p>
            <a:pPr algn="ctr"/>
            <a:endParaRPr lang="en-US" sz="4400"/>
          </a:p>
          <a:p>
            <a:pPr algn="ctr"/>
            <a:r>
              <a:rPr lang="en-US" sz="4400"/>
              <a:t>(72 ± 5%)   </a:t>
            </a:r>
            <a:r>
              <a:rPr lang="en-US" sz="4400">
                <a:sym typeface="Symbol" pitchFamily="18" charset="2"/>
              </a:rPr>
              <a:t></a:t>
            </a:r>
            <a:r>
              <a:rPr lang="en-US" sz="4400"/>
              <a:t>   (9 ±  2%)    = ??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8458200" y="5334000"/>
            <a:ext cx="47961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1295400" y="2857500"/>
            <a:ext cx="4057521" cy="15696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72/9 = 8</a:t>
            </a:r>
          </a:p>
          <a:p>
            <a:r>
              <a:rPr lang="en-US" sz="3200"/>
              <a:t>uncty = 5% + 2% = 7%</a:t>
            </a:r>
          </a:p>
          <a:p>
            <a:r>
              <a:rPr lang="en-US" sz="3200"/>
              <a:t>8 </a:t>
            </a:r>
            <a:r>
              <a:rPr lang="en-US" sz="3200" u="sng"/>
              <a:t>+</a:t>
            </a:r>
            <a:r>
              <a:rPr lang="en-US" sz="3200"/>
              <a:t> 7%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04801" y="4991100"/>
            <a:ext cx="630476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8 </a:t>
            </a:r>
            <a:r>
              <a:rPr lang="en-US" sz="1200" u="sng" dirty="0"/>
              <a:t>+</a:t>
            </a:r>
            <a:r>
              <a:rPr lang="en-US" sz="1200" dirty="0"/>
              <a:t> 7%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7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517526" y="3873500"/>
            <a:ext cx="80930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4400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28600" y="0"/>
            <a:ext cx="876506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u="sng"/>
              <a:t>Rule for multiplication and division</a:t>
            </a:r>
            <a:r>
              <a:rPr lang="en-US" sz="3200"/>
              <a:t> 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8137525" y="5241396"/>
            <a:ext cx="79465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228600" y="870479"/>
            <a:ext cx="8686800" cy="397031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The fractional uncertainty of a product or quotient is the sum of the fractional uncertainty of the operands: (??)</a:t>
            </a:r>
          </a:p>
          <a:p>
            <a:endParaRPr lang="en-US" sz="3600"/>
          </a:p>
          <a:p>
            <a:pPr lvl="1"/>
            <a:r>
              <a:rPr lang="en-US" sz="3600"/>
              <a:t>If y = </a:t>
            </a:r>
            <a:r>
              <a:rPr lang="en-US" sz="3600" u="sng"/>
              <a:t>ab</a:t>
            </a:r>
            <a:r>
              <a:rPr lang="en-US" sz="3600"/>
              <a:t>,   then </a:t>
            </a:r>
            <a:r>
              <a:rPr lang="en-US" sz="3600" u="sng">
                <a:sym typeface="Symbol" pitchFamily="18" charset="2"/>
              </a:rPr>
              <a:t>y</a:t>
            </a:r>
            <a:r>
              <a:rPr lang="en-US" sz="3600">
                <a:sym typeface="Symbol" pitchFamily="18" charset="2"/>
              </a:rPr>
              <a:t>  =  </a:t>
            </a:r>
            <a:r>
              <a:rPr lang="en-US" sz="3600" u="sng">
                <a:sym typeface="Symbol" pitchFamily="18" charset="2"/>
              </a:rPr>
              <a:t>a</a:t>
            </a:r>
            <a:r>
              <a:rPr lang="en-US" sz="3600">
                <a:sym typeface="Symbol" pitchFamily="18" charset="2"/>
              </a:rPr>
              <a:t>  +  </a:t>
            </a:r>
            <a:r>
              <a:rPr lang="en-US" sz="3600" u="sng">
                <a:sym typeface="Symbol" pitchFamily="18" charset="2"/>
              </a:rPr>
              <a:t>b</a:t>
            </a:r>
            <a:r>
              <a:rPr lang="en-US" sz="3600">
                <a:sym typeface="Symbol" pitchFamily="18" charset="2"/>
              </a:rPr>
              <a:t>  +  </a:t>
            </a:r>
            <a:r>
              <a:rPr lang="en-US" sz="3600" u="sng">
                <a:sym typeface="Symbol" pitchFamily="18" charset="2"/>
              </a:rPr>
              <a:t>c</a:t>
            </a:r>
          </a:p>
          <a:p>
            <a:pPr lvl="1"/>
            <a:r>
              <a:rPr lang="en-US" sz="3600">
                <a:sym typeface="Symbol" pitchFamily="18" charset="2"/>
              </a:rPr>
              <a:t>     </a:t>
            </a:r>
            <a:r>
              <a:rPr lang="en-US" sz="2800">
                <a:sym typeface="Symbol" pitchFamily="18" charset="2"/>
              </a:rPr>
              <a:t>   </a:t>
            </a:r>
            <a:r>
              <a:rPr lang="en-US" sz="3600">
                <a:sym typeface="Symbol" pitchFamily="18" charset="2"/>
              </a:rPr>
              <a:t>    c              y         a         b     </a:t>
            </a:r>
            <a:r>
              <a:rPr lang="en-US" sz="2800">
                <a:sym typeface="Symbol" pitchFamily="18" charset="2"/>
              </a:rPr>
              <a:t>  </a:t>
            </a:r>
            <a:r>
              <a:rPr lang="en-US" sz="3600">
                <a:sym typeface="Symbol" pitchFamily="18" charset="2"/>
              </a:rPr>
              <a:t>  c</a:t>
            </a:r>
            <a:endParaRPr lang="en-US" sz="3600"/>
          </a:p>
          <a:p>
            <a:pPr lvl="1" eaLnBrk="0" hangingPunct="0"/>
            <a:r>
              <a:rPr lang="en-US" sz="3600">
                <a:sym typeface="Symbol" pitchFamily="18" charset="2"/>
              </a:rPr>
              <a:t> - uncertainty in</a:t>
            </a:r>
            <a:r>
              <a:rPr lang="en-US" sz="3600"/>
              <a:t>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 build="p" autoUpdateAnimBg="0"/>
      <p:bldP spid="10445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517526" y="3873500"/>
            <a:ext cx="80930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4400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28600" y="-127000"/>
            <a:ext cx="876506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u="sng"/>
              <a:t>Rule for multiplication and division</a:t>
            </a:r>
            <a:r>
              <a:rPr lang="en-US" sz="3200"/>
              <a:t> 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8137525" y="5241396"/>
            <a:ext cx="79465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28600" y="635000"/>
            <a:ext cx="8686800" cy="2677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en-US" sz="2800"/>
              <a:t>If y = </a:t>
            </a:r>
            <a:r>
              <a:rPr lang="en-US" sz="2800" u="sng"/>
              <a:t>ab</a:t>
            </a:r>
            <a:r>
              <a:rPr lang="en-US" sz="2800"/>
              <a:t>,   then </a:t>
            </a:r>
            <a:r>
              <a:rPr lang="en-US" sz="2800" u="sng">
                <a:sym typeface="Symbol" pitchFamily="18" charset="2"/>
              </a:rPr>
              <a:t>y</a:t>
            </a:r>
            <a:r>
              <a:rPr lang="en-US" sz="2800">
                <a:sym typeface="Symbol" pitchFamily="18" charset="2"/>
              </a:rPr>
              <a:t>  =  </a:t>
            </a:r>
            <a:r>
              <a:rPr lang="en-US" sz="2800" u="sng">
                <a:sym typeface="Symbol" pitchFamily="18" charset="2"/>
              </a:rPr>
              <a:t>a</a:t>
            </a:r>
            <a:r>
              <a:rPr lang="en-US" sz="2800">
                <a:sym typeface="Symbol" pitchFamily="18" charset="2"/>
              </a:rPr>
              <a:t>  +  </a:t>
            </a:r>
            <a:r>
              <a:rPr lang="en-US" sz="2800" u="sng">
                <a:sym typeface="Symbol" pitchFamily="18" charset="2"/>
              </a:rPr>
              <a:t>b</a:t>
            </a:r>
            <a:r>
              <a:rPr lang="en-US" sz="2800">
                <a:sym typeface="Symbol" pitchFamily="18" charset="2"/>
              </a:rPr>
              <a:t>  +  </a:t>
            </a:r>
            <a:r>
              <a:rPr lang="en-US" sz="2800" u="sng">
                <a:sym typeface="Symbol" pitchFamily="18" charset="2"/>
              </a:rPr>
              <a:t>c</a:t>
            </a:r>
          </a:p>
          <a:p>
            <a:pPr lvl="1"/>
            <a:r>
              <a:rPr lang="en-US" sz="2800">
                <a:sym typeface="Symbol" pitchFamily="18" charset="2"/>
              </a:rPr>
              <a:t>     </a:t>
            </a:r>
            <a:r>
              <a:rPr lang="en-US" sz="2000">
                <a:sym typeface="Symbol" pitchFamily="18" charset="2"/>
              </a:rPr>
              <a:t>   </a:t>
            </a:r>
            <a:r>
              <a:rPr lang="en-US" sz="2800">
                <a:sym typeface="Symbol" pitchFamily="18" charset="2"/>
              </a:rPr>
              <a:t>    c              y         a         b     </a:t>
            </a:r>
            <a:r>
              <a:rPr lang="en-US" sz="2000">
                <a:sym typeface="Symbol" pitchFamily="18" charset="2"/>
              </a:rPr>
              <a:t>  </a:t>
            </a:r>
            <a:r>
              <a:rPr lang="en-US" sz="2800">
                <a:sym typeface="Symbol" pitchFamily="18" charset="2"/>
              </a:rPr>
              <a:t>  c</a:t>
            </a:r>
          </a:p>
          <a:p>
            <a:pPr lvl="1"/>
            <a:endParaRPr lang="en-US" sz="2800">
              <a:sym typeface="Symbol" pitchFamily="18" charset="2"/>
            </a:endParaRPr>
          </a:p>
          <a:p>
            <a:r>
              <a:rPr lang="en-US" sz="2800"/>
              <a:t>Example:</a:t>
            </a:r>
          </a:p>
          <a:p>
            <a:r>
              <a:rPr lang="en-US" sz="2800"/>
              <a:t>A metal plate measures 21.1 </a:t>
            </a:r>
            <a:r>
              <a:rPr lang="en-US" sz="2800" u="sng"/>
              <a:t>+</a:t>
            </a:r>
            <a:r>
              <a:rPr lang="en-US" sz="2800"/>
              <a:t> .5 cm by 15.3 </a:t>
            </a:r>
            <a:r>
              <a:rPr lang="en-US" sz="2800" u="sng"/>
              <a:t>+</a:t>
            </a:r>
            <a:r>
              <a:rPr lang="en-US" sz="2800"/>
              <a:t> .1 cm.  What is its area?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800" y="4686300"/>
            <a:ext cx="21448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ym typeface="Symbol" pitchFamily="18" charset="2"/>
              </a:rPr>
              <a:t>322.8 </a:t>
            </a:r>
            <a:r>
              <a:rPr lang="en-US" u="sng" dirty="0">
                <a:sym typeface="Symbol" pitchFamily="18" charset="2"/>
              </a:rPr>
              <a:t>+</a:t>
            </a:r>
            <a:r>
              <a:rPr lang="en-US" dirty="0">
                <a:sym typeface="Symbol" pitchFamily="18" charset="2"/>
              </a:rPr>
              <a:t> 9.8 cm</a:t>
            </a:r>
            <a:r>
              <a:rPr lang="en-US" baseline="30000" dirty="0">
                <a:sym typeface="Symbol" pitchFamily="18" charset="2"/>
              </a:rPr>
              <a:t>2</a:t>
            </a:r>
            <a:endParaRPr lang="en-US" baseline="3000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234011" y="1587500"/>
            <a:ext cx="6917278" cy="175432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5400" u="sng"/>
              <a:t>Whiteboards</a:t>
            </a:r>
          </a:p>
          <a:p>
            <a:pPr algn="ctr"/>
            <a:r>
              <a:rPr lang="en-US" sz="5400"/>
              <a:t>Uncertainty with x and /</a:t>
            </a:r>
            <a:endParaRPr lang="en-US" sz="5400" baseline="30000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8137525" y="5241396"/>
            <a:ext cx="79465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04801" y="190500"/>
            <a:ext cx="8074025" cy="2800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/>
              <a:t>Express the answer with the correct uncertainty</a:t>
            </a:r>
          </a:p>
          <a:p>
            <a:pPr algn="ctr"/>
            <a:endParaRPr lang="en-US" sz="4400"/>
          </a:p>
          <a:p>
            <a:pPr algn="ctr"/>
            <a:r>
              <a:rPr lang="en-US" sz="4400"/>
              <a:t>(45 </a:t>
            </a:r>
            <a:r>
              <a:rPr lang="en-US" sz="4400">
                <a:cs typeface="Times New Roman" pitchFamily="18" charset="0"/>
              </a:rPr>
              <a:t>±</a:t>
            </a:r>
            <a:r>
              <a:rPr lang="en-US" sz="4400"/>
              <a:t> 1)   x   (12 ± 1)    = ??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8458200" y="5334000"/>
            <a:ext cx="47961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1295400" y="2857500"/>
            <a:ext cx="4959410" cy="15696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12 x 45 = 540</a:t>
            </a:r>
          </a:p>
          <a:p>
            <a:r>
              <a:rPr lang="en-US" sz="3200"/>
              <a:t>uncty = 540(1/45+1/12) = 57</a:t>
            </a:r>
            <a:endParaRPr lang="en-US" sz="3200">
              <a:cs typeface="Times New Roman" pitchFamily="18" charset="0"/>
            </a:endParaRPr>
          </a:p>
          <a:p>
            <a:r>
              <a:rPr lang="en-US" sz="3200"/>
              <a:t>540. </a:t>
            </a:r>
            <a:r>
              <a:rPr lang="en-US"/>
              <a:t>±</a:t>
            </a:r>
            <a:r>
              <a:rPr lang="en-US" sz="3200"/>
              <a:t> 57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04800" y="4991100"/>
            <a:ext cx="866694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/>
              <a:t>540. ± 57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04801" y="190500"/>
            <a:ext cx="8074025" cy="2800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/>
              <a:t>Express the answer with the correct uncertainty</a:t>
            </a:r>
          </a:p>
          <a:p>
            <a:pPr algn="ctr"/>
            <a:endParaRPr lang="en-US" sz="4400"/>
          </a:p>
          <a:p>
            <a:pPr algn="ctr"/>
            <a:r>
              <a:rPr lang="en-US" sz="4400"/>
              <a:t>(30.0 ± .7)   </a:t>
            </a:r>
            <a:r>
              <a:rPr lang="en-US" sz="4400">
                <a:sym typeface="Symbol" pitchFamily="18" charset="2"/>
              </a:rPr>
              <a:t></a:t>
            </a:r>
            <a:r>
              <a:rPr lang="en-US" sz="4400"/>
              <a:t>   (1.2 ± .1)    = ??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8458200" y="5334000"/>
            <a:ext cx="47961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1295400" y="2857500"/>
            <a:ext cx="5985332" cy="15696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30/1.2 = 25</a:t>
            </a:r>
          </a:p>
          <a:p>
            <a:r>
              <a:rPr lang="en-US" sz="3200"/>
              <a:t>uncty = 25(.7/30+.1/1.2) = 2.66666</a:t>
            </a:r>
          </a:p>
          <a:p>
            <a:r>
              <a:rPr lang="en-US" sz="3200"/>
              <a:t>25.0 </a:t>
            </a:r>
            <a:r>
              <a:rPr lang="en-US"/>
              <a:t>±</a:t>
            </a:r>
            <a:r>
              <a:rPr lang="en-US" sz="3200"/>
              <a:t> 2.7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04800" y="4991100"/>
            <a:ext cx="776925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/>
              <a:t>25 ± 2.7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517526" y="3873500"/>
            <a:ext cx="80930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4400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28601" y="0"/>
            <a:ext cx="402949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u="sng" dirty="0"/>
              <a:t>Rule for </a:t>
            </a:r>
            <a:r>
              <a:rPr lang="en-US" sz="4400" b="1" u="sng" dirty="0" smtClean="0"/>
              <a:t>powers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8137525" y="5241396"/>
            <a:ext cx="79465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3" action="ppaction://hlinksldjump"/>
              </a:rPr>
              <a:t>TOC</a:t>
            </a:r>
            <a:endParaRPr lang="en-US"/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228600" y="870479"/>
            <a:ext cx="8686800" cy="175432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3600" dirty="0"/>
          </a:p>
          <a:p>
            <a:pPr lvl="1"/>
            <a:r>
              <a:rPr lang="en-US" sz="3600" dirty="0"/>
              <a:t>If y = </a:t>
            </a:r>
            <a:r>
              <a:rPr lang="en-US" sz="3600" dirty="0" smtClean="0"/>
              <a:t>a</a:t>
            </a:r>
            <a:r>
              <a:rPr lang="en-US" sz="3600" baseline="30000" dirty="0" smtClean="0"/>
              <a:t>n</a:t>
            </a:r>
          </a:p>
          <a:p>
            <a:pPr lvl="1"/>
            <a:r>
              <a:rPr lang="en-US" sz="3600" dirty="0" smtClean="0">
                <a:sym typeface="Symbol" pitchFamily="18" charset="2"/>
              </a:rPr>
              <a:t>then</a:t>
            </a:r>
            <a:endParaRPr lang="en-US" sz="36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676400" y="1841500"/>
          <a:ext cx="2968064" cy="14499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4" name="Equation" r:id="rId4" imgW="736560" imgH="431640" progId="Equation.3">
                  <p:embed/>
                </p:oleObj>
              </mc:Choice>
              <mc:Fallback>
                <p:oleObj name="Equation" r:id="rId4" imgW="73656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841500"/>
                        <a:ext cx="2968064" cy="14499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 build="p" autoUpdateAnimBg="0"/>
      <p:bldP spid="104453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517526" y="3873500"/>
            <a:ext cx="80930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4400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28601" y="0"/>
            <a:ext cx="402949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u="sng" dirty="0"/>
              <a:t>Rule for </a:t>
            </a:r>
            <a:r>
              <a:rPr lang="en-US" sz="4400" b="1" u="sng" dirty="0" smtClean="0"/>
              <a:t>powers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8137525" y="5241396"/>
            <a:ext cx="79465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3" action="ppaction://hlinksldjump"/>
              </a:rPr>
              <a:t>TOC</a:t>
            </a:r>
            <a:endParaRPr lang="en-US"/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228600" y="870480"/>
            <a:ext cx="8686800" cy="120032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en-US" sz="3600" dirty="0" smtClean="0"/>
              <a:t>If </a:t>
            </a:r>
            <a:r>
              <a:rPr lang="en-US" sz="3600" dirty="0"/>
              <a:t>y = </a:t>
            </a:r>
            <a:r>
              <a:rPr lang="en-US" sz="3600" dirty="0" smtClean="0"/>
              <a:t>a</a:t>
            </a:r>
            <a:r>
              <a:rPr lang="en-US" sz="3600" baseline="30000" dirty="0" smtClean="0"/>
              <a:t>n</a:t>
            </a:r>
          </a:p>
          <a:p>
            <a:pPr lvl="1"/>
            <a:r>
              <a:rPr lang="en-US" sz="3600" dirty="0" smtClean="0">
                <a:sym typeface="Symbol" pitchFamily="18" charset="2"/>
              </a:rPr>
              <a:t>then</a:t>
            </a:r>
            <a:endParaRPr lang="en-US" sz="36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676400" y="1333500"/>
          <a:ext cx="2590800" cy="1265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8" name="Equation" r:id="rId4" imgW="736560" imgH="431640" progId="Equation.3">
                  <p:embed/>
                </p:oleObj>
              </mc:Choice>
              <mc:Fallback>
                <p:oleObj name="Equation" r:id="rId4" imgW="73656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333500"/>
                        <a:ext cx="2590800" cy="12656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2857500"/>
            <a:ext cx="8610600" cy="26468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cube measures 2.52 ± .05 cm on a side.  What is its volume in cc?</a:t>
            </a:r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1800" dirty="0" smtClean="0"/>
              <a:t>Volume = 16.00 cc</a:t>
            </a:r>
          </a:p>
          <a:p>
            <a:r>
              <a:rPr lang="en-US" sz="1800" dirty="0" err="1" smtClean="0"/>
              <a:t>dV</a:t>
            </a:r>
            <a:r>
              <a:rPr lang="en-US" sz="1800" dirty="0" smtClean="0"/>
              <a:t> = .95256</a:t>
            </a:r>
          </a:p>
          <a:p>
            <a:r>
              <a:rPr lang="en-US" sz="1800" dirty="0" smtClean="0"/>
              <a:t>16.00 ± .95 cc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 build="p" autoUpdateAnimBg="0"/>
      <p:bldP spid="104453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157783" y="1587500"/>
            <a:ext cx="7069739" cy="175432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5400" u="sng" dirty="0"/>
              <a:t>Whiteboards</a:t>
            </a:r>
          </a:p>
          <a:p>
            <a:pPr algn="ctr"/>
            <a:r>
              <a:rPr lang="en-US" sz="5400" dirty="0"/>
              <a:t>Uncertainty </a:t>
            </a:r>
            <a:r>
              <a:rPr lang="en-US" sz="5400" dirty="0" smtClean="0"/>
              <a:t>with Powers</a:t>
            </a:r>
            <a:endParaRPr lang="en-US" sz="5400" baseline="30000" dirty="0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8137525" y="5241396"/>
            <a:ext cx="79465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517526" y="3873500"/>
            <a:ext cx="80930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4400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28601" y="0"/>
            <a:ext cx="261389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u="sng"/>
              <a:t>Concept 0</a:t>
            </a:r>
            <a:endParaRPr lang="en-US" sz="320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8137525" y="5241396"/>
            <a:ext cx="79465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228600" y="635000"/>
            <a:ext cx="8686800" cy="175432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Consider: 5 </a:t>
            </a:r>
            <a:r>
              <a:rPr lang="en-US" sz="3600">
                <a:cs typeface="Times New Roman" pitchFamily="18" charset="0"/>
              </a:rPr>
              <a:t>± 2 m  </a:t>
            </a:r>
          </a:p>
          <a:p>
            <a:pPr lvl="1">
              <a:buFontTx/>
              <a:buChar char="•"/>
            </a:pPr>
            <a:r>
              <a:rPr lang="en-US" sz="3600">
                <a:cs typeface="Times New Roman" pitchFamily="18" charset="0"/>
              </a:rPr>
              <a:t>The (absolute) uncertainty is 2</a:t>
            </a:r>
          </a:p>
          <a:p>
            <a:pPr lvl="1">
              <a:buFontTx/>
              <a:buChar char="•"/>
            </a:pPr>
            <a:r>
              <a:rPr lang="en-US" sz="3600">
                <a:cs typeface="Times New Roman" pitchFamily="18" charset="0"/>
              </a:rPr>
              <a:t>The fractional uncertainty is 2/5 (or 40%)</a:t>
            </a:r>
            <a:endParaRPr lang="en-US" sz="3600" u="sng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 build="p" autoUpdateAnimBg="0"/>
      <p:bldP spid="9523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04801" y="190500"/>
            <a:ext cx="8074025" cy="2800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Express the answer with the correct uncertainty</a:t>
            </a:r>
          </a:p>
          <a:p>
            <a:pPr algn="ctr"/>
            <a:endParaRPr lang="en-US" sz="4400" dirty="0"/>
          </a:p>
          <a:p>
            <a:pPr algn="ctr"/>
            <a:r>
              <a:rPr lang="en-US" sz="4400" dirty="0"/>
              <a:t>(</a:t>
            </a:r>
            <a:r>
              <a:rPr lang="en-US" sz="4400" dirty="0" smtClean="0"/>
              <a:t>4.5 </a:t>
            </a:r>
            <a:r>
              <a:rPr lang="en-US" sz="4400" dirty="0">
                <a:cs typeface="Times New Roman" pitchFamily="18" charset="0"/>
              </a:rPr>
              <a:t>±</a:t>
            </a:r>
            <a:r>
              <a:rPr lang="en-US" sz="4400" dirty="0"/>
              <a:t> </a:t>
            </a:r>
            <a:r>
              <a:rPr lang="en-US" sz="4400" dirty="0" smtClean="0"/>
              <a:t>1.0)</a:t>
            </a:r>
            <a:r>
              <a:rPr lang="en-US" sz="4400" baseline="30000" dirty="0" smtClean="0"/>
              <a:t>2</a:t>
            </a:r>
            <a:r>
              <a:rPr lang="en-US" sz="4400" dirty="0" smtClean="0"/>
              <a:t>    </a:t>
            </a:r>
            <a:r>
              <a:rPr lang="en-US" sz="4400" dirty="0"/>
              <a:t>= ??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8458200" y="5334000"/>
            <a:ext cx="47961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1295400" y="2857500"/>
            <a:ext cx="4613963" cy="15696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/>
              <a:t>4.52 = 20.25</a:t>
            </a:r>
            <a:endParaRPr lang="en-US" sz="3200" dirty="0"/>
          </a:p>
          <a:p>
            <a:r>
              <a:rPr lang="en-US" sz="3200" dirty="0" err="1"/>
              <a:t>uncty</a:t>
            </a:r>
            <a:r>
              <a:rPr lang="en-US" sz="3200" dirty="0"/>
              <a:t> = </a:t>
            </a:r>
            <a:r>
              <a:rPr lang="en-US" sz="3200" dirty="0" smtClean="0"/>
              <a:t>20.25(2*1/4.5) </a:t>
            </a:r>
            <a:r>
              <a:rPr lang="en-US" sz="3200" dirty="0"/>
              <a:t>= </a:t>
            </a:r>
            <a:r>
              <a:rPr lang="en-US" sz="3200" dirty="0" smtClean="0"/>
              <a:t>9</a:t>
            </a:r>
            <a:endParaRPr lang="en-US" sz="3200" dirty="0">
              <a:cs typeface="Times New Roman" pitchFamily="18" charset="0"/>
            </a:endParaRPr>
          </a:p>
          <a:p>
            <a:r>
              <a:rPr lang="en-US" sz="3200" dirty="0" smtClean="0"/>
              <a:t>20.3 ± 9.0</a:t>
            </a:r>
            <a:endParaRPr lang="en-US" sz="3200" dirty="0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04801" y="4914900"/>
            <a:ext cx="1070951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 smtClean="0"/>
              <a:t>20.3 ± 9.0??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0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04801" y="190500"/>
            <a:ext cx="8074025" cy="243143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/>
              <a:t>Express the answer with the correct uncertainty</a:t>
            </a:r>
          </a:p>
          <a:p>
            <a:pPr algn="ctr"/>
            <a:endParaRPr lang="en-US" sz="2800"/>
          </a:p>
          <a:p>
            <a:pPr algn="ctr"/>
            <a:r>
              <a:rPr lang="en-US" sz="3200"/>
              <a:t>A circle has a radius of 4.5 </a:t>
            </a:r>
            <a:r>
              <a:rPr lang="en-US" sz="3200" u="sng"/>
              <a:t>+</a:t>
            </a:r>
            <a:r>
              <a:rPr lang="en-US" sz="3200"/>
              <a:t> .1 cm.  What is its area?</a:t>
            </a:r>
          </a:p>
          <a:p>
            <a:pPr algn="ctr"/>
            <a:r>
              <a:rPr lang="en-US" sz="3200"/>
              <a:t>Area = </a:t>
            </a:r>
            <a:r>
              <a:rPr lang="en-US" sz="3200">
                <a:sym typeface="Symbol" pitchFamily="18" charset="2"/>
              </a:rPr>
              <a:t>r</a:t>
            </a:r>
            <a:r>
              <a:rPr lang="en-US" sz="3200" baseline="30000">
                <a:sym typeface="Symbol" pitchFamily="18" charset="2"/>
              </a:rPr>
              <a:t>2</a:t>
            </a:r>
            <a:r>
              <a:rPr lang="en-US" sz="3200">
                <a:sym typeface="Symbol" pitchFamily="18" charset="2"/>
              </a:rPr>
              <a:t> =</a:t>
            </a:r>
            <a:r>
              <a:rPr lang="en-US" sz="3200" baseline="30000">
                <a:sym typeface="Symbol" pitchFamily="18" charset="2"/>
              </a:rPr>
              <a:t> </a:t>
            </a:r>
            <a:r>
              <a:rPr lang="en-US" sz="3200">
                <a:sym typeface="Symbol" pitchFamily="18" charset="2"/>
              </a:rPr>
              <a:t> x r x r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8458200" y="5334000"/>
            <a:ext cx="47961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1295401" y="2850886"/>
            <a:ext cx="6395701" cy="20621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ym typeface="Symbol" pitchFamily="18" charset="2"/>
              </a:rPr>
              <a:t>r</a:t>
            </a:r>
            <a:r>
              <a:rPr lang="en-US" sz="3200" baseline="30000">
                <a:sym typeface="Symbol" pitchFamily="18" charset="2"/>
              </a:rPr>
              <a:t>2 </a:t>
            </a:r>
            <a:r>
              <a:rPr lang="en-US" sz="3200">
                <a:sym typeface="Symbol" pitchFamily="18" charset="2"/>
              </a:rPr>
              <a:t>= 4.5</a:t>
            </a:r>
            <a:r>
              <a:rPr lang="en-US" sz="3200" baseline="30000">
                <a:sym typeface="Symbol" pitchFamily="18" charset="2"/>
              </a:rPr>
              <a:t>2</a:t>
            </a:r>
            <a:r>
              <a:rPr lang="en-US" sz="3200">
                <a:sym typeface="Symbol" pitchFamily="18" charset="2"/>
              </a:rPr>
              <a:t> = 63.6173 </a:t>
            </a:r>
            <a:endParaRPr lang="en-US" sz="3200"/>
          </a:p>
          <a:p>
            <a:r>
              <a:rPr lang="en-US" sz="3200"/>
              <a:t>uncty = </a:t>
            </a:r>
            <a:r>
              <a:rPr lang="en-US" sz="3200">
                <a:sym typeface="Symbol" pitchFamily="18" charset="2"/>
              </a:rPr>
              <a:t>63.6173</a:t>
            </a:r>
            <a:r>
              <a:rPr lang="en-US" sz="3200"/>
              <a:t>(.1/4.5+.1/4.5) = 2.83</a:t>
            </a:r>
          </a:p>
          <a:p>
            <a:endParaRPr lang="en-US" sz="3200"/>
          </a:p>
          <a:p>
            <a:r>
              <a:rPr lang="en-US" sz="3200"/>
              <a:t>63.6 </a:t>
            </a:r>
            <a:r>
              <a:rPr lang="en-US" sz="3200" u="sng"/>
              <a:t>+</a:t>
            </a:r>
            <a:r>
              <a:rPr lang="en-US" sz="3200"/>
              <a:t> 2.8 cm</a:t>
            </a:r>
            <a:r>
              <a:rPr lang="en-US" sz="3200" baseline="30000"/>
              <a:t>2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04800" y="4914900"/>
            <a:ext cx="1238361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/>
              <a:t>63.6 </a:t>
            </a:r>
            <a:r>
              <a:rPr lang="en-US" sz="1400" u="sng" dirty="0"/>
              <a:t>+</a:t>
            </a:r>
            <a:r>
              <a:rPr lang="en-US" sz="1400" dirty="0"/>
              <a:t> 2.8 cm</a:t>
            </a:r>
            <a:r>
              <a:rPr lang="en-US" sz="1400" baseline="30000" dirty="0"/>
              <a:t>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04801" y="190500"/>
            <a:ext cx="8074025" cy="2800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Express the answer with the correct uncertainty</a:t>
            </a:r>
          </a:p>
          <a:p>
            <a:pPr algn="ctr"/>
            <a:endParaRPr lang="en-US" sz="4400" dirty="0"/>
          </a:p>
          <a:p>
            <a:pPr algn="ctr"/>
            <a:r>
              <a:rPr lang="en-US" sz="4400" dirty="0" smtClean="0"/>
              <a:t>                                              </a:t>
            </a:r>
            <a:r>
              <a:rPr lang="en-US" sz="4400" dirty="0"/>
              <a:t>= ??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8458200" y="5334000"/>
            <a:ext cx="47961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3" action="ppaction://hlinksldjump"/>
              </a:rPr>
              <a:t>W</a:t>
            </a:r>
            <a:endParaRPr lang="en-US"/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1295401" y="2857500"/>
            <a:ext cx="5024332" cy="15696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/>
              <a:t>√(25.0) = 5.00</a:t>
            </a:r>
          </a:p>
          <a:p>
            <a:r>
              <a:rPr lang="en-US" sz="3200" dirty="0" err="1" smtClean="0"/>
              <a:t>uncty</a:t>
            </a:r>
            <a:r>
              <a:rPr lang="en-US" sz="3200" dirty="0" smtClean="0"/>
              <a:t> = 5.00*(.5*.2/25) = .02</a:t>
            </a:r>
            <a:endParaRPr lang="en-US" sz="3200" dirty="0"/>
          </a:p>
          <a:p>
            <a:r>
              <a:rPr lang="en-US" sz="3200" dirty="0" smtClean="0"/>
              <a:t>5.00 </a:t>
            </a:r>
            <a:r>
              <a:rPr lang="en-US" dirty="0"/>
              <a:t>±</a:t>
            </a:r>
            <a:r>
              <a:rPr lang="en-US" sz="3200" dirty="0"/>
              <a:t> </a:t>
            </a:r>
            <a:r>
              <a:rPr lang="en-US" sz="3200" dirty="0" smtClean="0"/>
              <a:t>.02</a:t>
            </a:r>
            <a:endParaRPr lang="en-US" sz="3200" dirty="0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04801" y="4914900"/>
            <a:ext cx="911578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 smtClean="0"/>
              <a:t>5.00 ± .02</a:t>
            </a:r>
            <a:endParaRPr lang="en-US" sz="1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200401" y="1778000"/>
          <a:ext cx="3122083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2" name="Equation" r:id="rId4" imgW="749160" imgH="228600" progId="Equation.3">
                  <p:embed/>
                </p:oleObj>
              </mc:Choice>
              <mc:Fallback>
                <p:oleObj name="Equation" r:id="rId4" imgW="74916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1" y="1778000"/>
                        <a:ext cx="3122083" cy="793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2"/>
          <p:cNvSpPr txBox="1">
            <a:spLocks noChangeArrowheads="1"/>
          </p:cNvSpPr>
          <p:nvPr/>
        </p:nvSpPr>
        <p:spPr bwMode="auto">
          <a:xfrm>
            <a:off x="517526" y="3873500"/>
            <a:ext cx="80930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440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28601" y="0"/>
            <a:ext cx="826335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u="sng"/>
              <a:t>Rule for addition and subtraction</a:t>
            </a:r>
            <a:r>
              <a:rPr lang="en-US" sz="3200"/>
              <a:t> 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8137525" y="5241396"/>
            <a:ext cx="79465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228600" y="635000"/>
            <a:ext cx="8686800" cy="29238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The uncertainty of a sum or difference is always the </a:t>
            </a:r>
            <a:r>
              <a:rPr lang="en-US" sz="4000" b="1"/>
              <a:t>sum</a:t>
            </a:r>
            <a:r>
              <a:rPr lang="en-US" sz="3600"/>
              <a:t> of the uncertainties</a:t>
            </a:r>
          </a:p>
          <a:p>
            <a:endParaRPr lang="en-US" sz="3600"/>
          </a:p>
          <a:p>
            <a:r>
              <a:rPr lang="en-US" sz="3600">
                <a:sym typeface="Symbol" pitchFamily="18" charset="2"/>
              </a:rPr>
              <a:t>If  y = a </a:t>
            </a:r>
            <a:r>
              <a:rPr lang="en-US" sz="3600" u="sng">
                <a:sym typeface="Symbol" pitchFamily="18" charset="2"/>
              </a:rPr>
              <a:t>+</a:t>
            </a:r>
            <a:r>
              <a:rPr lang="en-US" sz="3600">
                <a:sym typeface="Symbol" pitchFamily="18" charset="2"/>
              </a:rPr>
              <a:t> b then </a:t>
            </a:r>
            <a:r>
              <a:rPr lang="en-US" sz="3600"/>
              <a:t>y = </a:t>
            </a:r>
            <a:r>
              <a:rPr lang="en-US" sz="3600">
                <a:sym typeface="Symbol" pitchFamily="18" charset="2"/>
              </a:rPr>
              <a:t></a:t>
            </a:r>
            <a:r>
              <a:rPr lang="en-US" sz="3600"/>
              <a:t>a + </a:t>
            </a:r>
            <a:r>
              <a:rPr lang="en-US" sz="3600">
                <a:sym typeface="Symbol" pitchFamily="18" charset="2"/>
              </a:rPr>
              <a:t></a:t>
            </a:r>
            <a:r>
              <a:rPr lang="en-US" sz="3600"/>
              <a:t>b</a:t>
            </a:r>
          </a:p>
          <a:p>
            <a:r>
              <a:rPr lang="en-US" sz="3600">
                <a:sym typeface="Symbol" pitchFamily="18" charset="2"/>
              </a:rPr>
              <a:t> - uncertainty in </a:t>
            </a:r>
            <a:endParaRPr lang="en-US" sz="3600" u="sng"/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381001" y="3302000"/>
            <a:ext cx="2190999" cy="212365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   (2.3 </a:t>
            </a:r>
            <a:r>
              <a:rPr lang="en-US"/>
              <a:t>±</a:t>
            </a:r>
            <a:r>
              <a:rPr lang="en-US" sz="3600"/>
              <a:t> .1)</a:t>
            </a:r>
          </a:p>
          <a:p>
            <a:r>
              <a:rPr lang="en-US" sz="3600" u="sng"/>
              <a:t>+ (3.6 </a:t>
            </a:r>
            <a:r>
              <a:rPr lang="en-US" u="sng"/>
              <a:t>±</a:t>
            </a:r>
            <a:r>
              <a:rPr lang="en-US" sz="3600" u="sng"/>
              <a:t> .3)</a:t>
            </a:r>
            <a:r>
              <a:rPr lang="en-US" sz="3600"/>
              <a:t> </a:t>
            </a:r>
          </a:p>
          <a:p>
            <a:r>
              <a:rPr lang="en-US" sz="3600"/>
              <a:t>  </a:t>
            </a:r>
            <a:r>
              <a:rPr lang="en-US" sz="2800"/>
              <a:t>  </a:t>
            </a:r>
            <a:r>
              <a:rPr lang="en-US" sz="3600"/>
              <a:t> 5.9 </a:t>
            </a:r>
            <a:r>
              <a:rPr lang="en-US"/>
              <a:t>±</a:t>
            </a:r>
            <a:r>
              <a:rPr lang="en-US" sz="3600"/>
              <a:t> .4</a:t>
            </a:r>
          </a:p>
          <a:p>
            <a:endParaRPr lang="en-US"/>
          </a:p>
        </p:txBody>
      </p:sp>
      <p:sp>
        <p:nvSpPr>
          <p:cNvPr id="108551" name="Text Box 7"/>
          <p:cNvSpPr txBox="1">
            <a:spLocks noChangeArrowheads="1"/>
          </p:cNvSpPr>
          <p:nvPr/>
        </p:nvSpPr>
        <p:spPr bwMode="auto">
          <a:xfrm>
            <a:off x="4191000" y="3619500"/>
            <a:ext cx="2084375" cy="212365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  (7.6 </a:t>
            </a:r>
            <a:r>
              <a:rPr lang="en-US"/>
              <a:t>±</a:t>
            </a:r>
            <a:r>
              <a:rPr lang="en-US" sz="3600"/>
              <a:t> .4)</a:t>
            </a:r>
          </a:p>
          <a:p>
            <a:r>
              <a:rPr lang="en-US" sz="3600" u="sng"/>
              <a:t>- (2.5 </a:t>
            </a:r>
            <a:r>
              <a:rPr lang="en-US" u="sng"/>
              <a:t>±</a:t>
            </a:r>
            <a:r>
              <a:rPr lang="en-US" sz="3600" u="sng"/>
              <a:t> .3)</a:t>
            </a:r>
          </a:p>
          <a:p>
            <a:r>
              <a:rPr lang="en-US" sz="3600"/>
              <a:t> </a:t>
            </a:r>
            <a:r>
              <a:rPr lang="en-US" sz="2800"/>
              <a:t>  </a:t>
            </a:r>
            <a:r>
              <a:rPr lang="en-US" sz="3600"/>
              <a:t> 5.1 </a:t>
            </a:r>
            <a:r>
              <a:rPr lang="en-US"/>
              <a:t>±</a:t>
            </a:r>
            <a:r>
              <a:rPr lang="en-US" sz="3600"/>
              <a:t> .7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 build="p" autoUpdateAnimBg="0"/>
      <p:bldP spid="108549" grpId="0" build="p" autoUpdateAnimBg="0"/>
      <p:bldP spid="108550" grpId="0" autoUpdateAnimBg="0"/>
      <p:bldP spid="10855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193623" y="1587500"/>
            <a:ext cx="6998054" cy="175432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5400" u="sng"/>
              <a:t>Whiteboards</a:t>
            </a:r>
          </a:p>
          <a:p>
            <a:pPr algn="ctr"/>
            <a:r>
              <a:rPr lang="en-US" sz="5400"/>
              <a:t>Uncertainty with + and -</a:t>
            </a:r>
            <a:endParaRPr lang="en-US" sz="5400" baseline="30000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8137525" y="5241396"/>
            <a:ext cx="79465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04801" y="190500"/>
            <a:ext cx="8074025" cy="286232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/>
              <a:t>Express the answer with the correct uncertainty</a:t>
            </a:r>
          </a:p>
          <a:p>
            <a:pPr algn="ctr"/>
            <a:endParaRPr lang="en-US" sz="4400"/>
          </a:p>
          <a:p>
            <a:pPr algn="ctr"/>
            <a:r>
              <a:rPr lang="en-US" sz="4800"/>
              <a:t>(45 ± 3)   +   (12 ± 2)    = ??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8458200" y="5334000"/>
            <a:ext cx="47961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2971801" y="3238501"/>
            <a:ext cx="1753605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57 ± 5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28600" y="4838700"/>
            <a:ext cx="642273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/>
              <a:t>57 ± 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04801" y="190500"/>
            <a:ext cx="8074025" cy="286232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/>
              <a:t>Express the answer with the correct uncertainty</a:t>
            </a:r>
          </a:p>
          <a:p>
            <a:pPr algn="ctr"/>
            <a:endParaRPr lang="en-US" sz="4400"/>
          </a:p>
          <a:p>
            <a:pPr algn="ctr"/>
            <a:r>
              <a:rPr lang="en-US" sz="4800"/>
              <a:t>(12.1 ± .3)   -   (4.5 ± .6)    = ??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8458200" y="5334000"/>
            <a:ext cx="47961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2971801" y="3238501"/>
            <a:ext cx="2061382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7.6 ± .9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04801" y="4914900"/>
            <a:ext cx="746118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/>
              <a:t>7.6 </a:t>
            </a:r>
            <a:r>
              <a:rPr lang="en-US" sz="1600" dirty="0"/>
              <a:t>±</a:t>
            </a:r>
            <a:r>
              <a:rPr lang="en-US" sz="1400" dirty="0"/>
              <a:t> .9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04801" y="190500"/>
            <a:ext cx="8074025" cy="286232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/>
              <a:t>Express the answer with the correct uncertainty</a:t>
            </a:r>
          </a:p>
          <a:p>
            <a:pPr algn="ctr"/>
            <a:endParaRPr lang="en-US" sz="4400"/>
          </a:p>
          <a:p>
            <a:pPr algn="ctr"/>
            <a:r>
              <a:rPr lang="en-US" sz="4800"/>
              <a:t>(11 ± 3)   -   (7 ± 2)    = ??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8458200" y="5334000"/>
            <a:ext cx="47961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2971800" y="3238501"/>
            <a:ext cx="4061629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4 ± 5   Ummm?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04801" y="4914900"/>
            <a:ext cx="731090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??????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517526" y="3873500"/>
            <a:ext cx="80930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4400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8600" y="0"/>
            <a:ext cx="876506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u="sng"/>
              <a:t>Rule for multiplication and division</a:t>
            </a:r>
            <a:r>
              <a:rPr lang="en-US" sz="3200"/>
              <a:t> 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8137525" y="5241396"/>
            <a:ext cx="79465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228600" y="870479"/>
            <a:ext cx="8686800" cy="452431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The fractional uncertainty of a product or quotient is the sum of the fractional uncertainty of the operands: (??)</a:t>
            </a:r>
          </a:p>
          <a:p>
            <a:endParaRPr lang="en-US" sz="3600"/>
          </a:p>
          <a:p>
            <a:r>
              <a:rPr lang="en-US" sz="3600"/>
              <a:t>Example - </a:t>
            </a:r>
          </a:p>
          <a:p>
            <a:r>
              <a:rPr lang="en-US" sz="3600"/>
              <a:t>    (5     ± 10%)</a:t>
            </a:r>
          </a:p>
          <a:p>
            <a:r>
              <a:rPr lang="en-US" sz="3600" u="sng"/>
              <a:t>x  (20   ± 15%)</a:t>
            </a:r>
            <a:endParaRPr lang="en-US" sz="3600"/>
          </a:p>
          <a:p>
            <a:r>
              <a:rPr lang="en-US" sz="3600"/>
              <a:t>    (100 ± 25%)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 build="p" autoUpdateAnimBg="0"/>
      <p:bldP spid="8192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959940" y="1648354"/>
            <a:ext cx="7467008" cy="15696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</a:t>
            </a:r>
          </a:p>
          <a:p>
            <a:pPr algn="ctr"/>
            <a:r>
              <a:rPr lang="en-US" sz="4800"/>
              <a:t>Uncertainty with x and / in %</a:t>
            </a:r>
            <a:endParaRPr lang="en-US" sz="4800" baseline="30000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8137525" y="5241396"/>
            <a:ext cx="79465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1827</TotalTime>
  <Words>807</Words>
  <Application>Microsoft Macintosh PowerPoint</Application>
  <PresentationFormat>On-screen Show (16:10)</PresentationFormat>
  <Paragraphs>149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Tualatin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Teacher</cp:lastModifiedBy>
  <cp:revision>177</cp:revision>
  <dcterms:created xsi:type="dcterms:W3CDTF">2001-03-01T17:38:38Z</dcterms:created>
  <dcterms:modified xsi:type="dcterms:W3CDTF">2014-09-02T21:17:16Z</dcterms:modified>
</cp:coreProperties>
</file>