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31" r:id="rId3"/>
    <p:sldId id="333" r:id="rId4"/>
    <p:sldId id="338" r:id="rId5"/>
    <p:sldId id="339" r:id="rId6"/>
    <p:sldId id="340" r:id="rId7"/>
    <p:sldId id="341" r:id="rId8"/>
    <p:sldId id="337" r:id="rId9"/>
    <p:sldId id="334" r:id="rId10"/>
    <p:sldId id="335" r:id="rId11"/>
    <p:sldId id="33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5" autoAdjust="0"/>
  </p:normalViewPr>
  <p:slideViewPr>
    <p:cSldViewPr>
      <p:cViewPr>
        <p:scale>
          <a:sx n="66" d="100"/>
          <a:sy n="66" d="100"/>
        </p:scale>
        <p:origin x="-2934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D5815-F74C-4223-9923-978F74FE4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E9AAE-5D24-4F1C-8DDC-14A6AE092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53341-03FB-4865-BE3D-1C6785DF0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F2C08-4DDE-497A-9E24-77C403DA6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7998A-DF3D-433C-9DE0-2441B70F8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B1E6F-2855-42F1-80D4-DDF0F9A4F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7F578-9CA5-474E-9265-A32972EE3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A5BD9-B8A5-4394-B584-7A500C0D4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063C7-9398-47D8-9809-F537F21EC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56BD9-3132-43F7-8FEA-E7B0EC2A7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6396-0B28-4350-9878-47D1975CB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9A91668-8617-429A-8325-57FF6BD9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3058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/>
              <a:t>Linear Kinematics</a:t>
            </a:r>
            <a:r>
              <a:rPr lang="en-US" sz="3200"/>
              <a:t> – Vector Velocity</a:t>
            </a:r>
          </a:p>
          <a:p>
            <a:r>
              <a:rPr lang="en-US" sz="4400"/>
              <a:t>Contents:</a:t>
            </a:r>
          </a:p>
          <a:p>
            <a:pPr lvl="1">
              <a:buFontTx/>
              <a:buChar char="•"/>
            </a:pPr>
            <a:r>
              <a:rPr lang="en-US" sz="3200"/>
              <a:t>Quantities and +/-</a:t>
            </a:r>
          </a:p>
          <a:p>
            <a:pPr lvl="1">
              <a:buFontTx/>
              <a:buChar char="•"/>
            </a:pPr>
            <a:r>
              <a:rPr lang="en-US" sz="3200"/>
              <a:t>Examples of + and - velocity</a:t>
            </a:r>
          </a:p>
          <a:p>
            <a:pPr lvl="2">
              <a:buFontTx/>
              <a:buChar char="•"/>
            </a:pPr>
            <a:r>
              <a:rPr lang="en-US" sz="3200">
                <a:hlinkClick r:id="rId2" action="ppaction://hlinksldjump"/>
              </a:rPr>
              <a:t>Whiteboard</a:t>
            </a:r>
            <a:endParaRPr lang="en-US" sz="3200"/>
          </a:p>
          <a:p>
            <a:pPr lvl="2"/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26"/>
          <p:cNvSpPr txBox="1">
            <a:spLocks noChangeArrowheads="1"/>
          </p:cNvSpPr>
          <p:nvPr/>
        </p:nvSpPr>
        <p:spPr bwMode="auto">
          <a:xfrm>
            <a:off x="517525" y="228600"/>
            <a:ext cx="8093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A train starts at a position of -35.1 m and ends at a position of 12.5 m in a time of 13.8 seconds.  What was its velocity during this time?</a:t>
            </a:r>
          </a:p>
        </p:txBody>
      </p:sp>
      <p:sp>
        <p:nvSpPr>
          <p:cNvPr id="84995" name="Text Box 1027"/>
          <p:cNvSpPr txBox="1">
            <a:spLocks noChangeArrowheads="1"/>
          </p:cNvSpPr>
          <p:nvPr/>
        </p:nvSpPr>
        <p:spPr bwMode="auto">
          <a:xfrm>
            <a:off x="228600" y="2378075"/>
            <a:ext cx="8686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v = </a:t>
            </a:r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s/</a:t>
            </a:r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t</a:t>
            </a:r>
          </a:p>
          <a:p>
            <a:pPr eaLnBrk="0" hangingPunct="0"/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s = </a:t>
            </a:r>
            <a:r>
              <a:rPr lang="en-US" sz="3200">
                <a:sym typeface="Symbol" pitchFamily="18" charset="2"/>
              </a:rPr>
              <a:t>12.5 - -35.1 = +47.6 m</a:t>
            </a:r>
            <a:endParaRPr lang="en-US" sz="3200" u="sng">
              <a:sym typeface="Symbol" pitchFamily="18" charset="2"/>
            </a:endParaRPr>
          </a:p>
          <a:p>
            <a:pPr eaLnBrk="0" hangingPunct="0"/>
            <a:r>
              <a:rPr lang="en-US" sz="3200">
                <a:sym typeface="Symbol" pitchFamily="18" charset="2"/>
              </a:rPr>
              <a:t>v = (47.6 m)/(13.8 s) = 3.449275362 m/s  </a:t>
            </a:r>
            <a:r>
              <a:rPr lang="en-US" sz="3200" u="sng">
                <a:sym typeface="Symbol" pitchFamily="18" charset="2"/>
              </a:rPr>
              <a:t>3.45 m/s</a:t>
            </a:r>
          </a:p>
        </p:txBody>
      </p:sp>
      <p:sp>
        <p:nvSpPr>
          <p:cNvPr id="7172" name="Text Box 1028"/>
          <p:cNvSpPr txBox="1">
            <a:spLocks noChangeArrowheads="1"/>
          </p:cNvSpPr>
          <p:nvPr/>
        </p:nvSpPr>
        <p:spPr bwMode="auto">
          <a:xfrm>
            <a:off x="152400" y="6553200"/>
            <a:ext cx="795338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+3.45 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26"/>
          <p:cNvSpPr txBox="1">
            <a:spLocks noChangeArrowheads="1"/>
          </p:cNvSpPr>
          <p:nvPr/>
        </p:nvSpPr>
        <p:spPr bwMode="auto">
          <a:xfrm>
            <a:off x="517525" y="228600"/>
            <a:ext cx="8093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A train has a velocity of -25.2 m/s and ends up at a position of -57 m after a time interval of 15 seconds.  What was its displacement during this time, and where did it start?</a:t>
            </a:r>
          </a:p>
        </p:txBody>
      </p:sp>
      <p:sp>
        <p:nvSpPr>
          <p:cNvPr id="86019" name="Text Box 1027"/>
          <p:cNvSpPr txBox="1">
            <a:spLocks noChangeArrowheads="1"/>
          </p:cNvSpPr>
          <p:nvPr/>
        </p:nvSpPr>
        <p:spPr bwMode="auto">
          <a:xfrm>
            <a:off x="228600" y="2378075"/>
            <a:ext cx="8686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v = </a:t>
            </a:r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s/</a:t>
            </a:r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t</a:t>
            </a:r>
          </a:p>
          <a:p>
            <a:pPr eaLnBrk="0" hangingPunct="0"/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s = </a:t>
            </a:r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s = </a:t>
            </a:r>
            <a:r>
              <a:rPr lang="en-US" sz="3200">
                <a:sym typeface="Symbol" pitchFamily="18" charset="2"/>
              </a:rPr>
              <a:t>(-25.2 m/s)(15 s) = -378 m  </a:t>
            </a:r>
            <a:r>
              <a:rPr lang="en-US" sz="3200" u="sng">
                <a:sym typeface="Symbol" pitchFamily="18" charset="2"/>
              </a:rPr>
              <a:t>(-380 m)</a:t>
            </a:r>
          </a:p>
          <a:p>
            <a:pPr eaLnBrk="0" hangingPunct="0"/>
            <a:r>
              <a:rPr lang="en-US" sz="3200">
                <a:sym typeface="Symbol" pitchFamily="18" charset="2"/>
              </a:rPr>
              <a:t>Since it moved -378 m, it must have started + 378 m from -57 m, so it started at 321 m. </a:t>
            </a:r>
            <a:r>
              <a:rPr lang="en-US" sz="3200" u="sng">
                <a:sym typeface="Symbol" pitchFamily="18" charset="2"/>
              </a:rPr>
              <a:t>(+320 m)</a:t>
            </a:r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152400" y="6553200"/>
            <a:ext cx="120650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-380 m, +320 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14400" y="0"/>
            <a:ext cx="7178675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/>
              <a:t>Kinematic Quantities</a:t>
            </a:r>
            <a:r>
              <a:rPr lang="en-US" sz="3600" dirty="0"/>
              <a:t>: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868680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s - Displacement </a:t>
            </a:r>
            <a:r>
              <a:rPr lang="en-US" sz="2800" dirty="0" smtClean="0"/>
              <a:t>  (m)</a:t>
            </a:r>
            <a:r>
              <a:rPr lang="en-US" sz="2800" dirty="0"/>
              <a:t>	</a:t>
            </a:r>
            <a:r>
              <a:rPr lang="en-US" sz="2800" dirty="0" smtClean="0"/>
              <a:t> - </a:t>
            </a:r>
            <a:r>
              <a:rPr lang="en-US" sz="2800" dirty="0"/>
              <a:t>Distance and direction</a:t>
            </a:r>
          </a:p>
          <a:p>
            <a:r>
              <a:rPr lang="en-US" sz="2800" dirty="0"/>
              <a:t>v - Velocity	</a:t>
            </a:r>
            <a:r>
              <a:rPr lang="en-US" sz="2800" dirty="0"/>
              <a:t> </a:t>
            </a:r>
            <a:r>
              <a:rPr lang="en-US" sz="2800" dirty="0" smtClean="0"/>
              <a:t>        (m/s)    </a:t>
            </a:r>
            <a:r>
              <a:rPr lang="en-US" sz="2800" dirty="0" smtClean="0"/>
              <a:t>- rate change of displacement</a:t>
            </a:r>
            <a:endParaRPr lang="en-US" sz="2800" dirty="0"/>
          </a:p>
          <a:p>
            <a:r>
              <a:rPr lang="en-US" sz="2800" dirty="0" smtClean="0"/>
              <a:t>a - Acceleration    (m/s/s)  - rate change in velocity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09600" y="2838450"/>
            <a:ext cx="7848600" cy="666750"/>
            <a:chOff x="432" y="1824"/>
            <a:chExt cx="4944" cy="420"/>
          </a:xfrm>
        </p:grpSpPr>
        <p:grpSp>
          <p:nvGrpSpPr>
            <p:cNvPr id="3088" name="Group 14"/>
            <p:cNvGrpSpPr>
              <a:grpSpLocks/>
            </p:cNvGrpSpPr>
            <p:nvPr/>
          </p:nvGrpSpPr>
          <p:grpSpPr bwMode="auto">
            <a:xfrm>
              <a:off x="432" y="2088"/>
              <a:ext cx="4944" cy="156"/>
              <a:chOff x="432" y="2088"/>
              <a:chExt cx="4944" cy="156"/>
            </a:xfrm>
          </p:grpSpPr>
          <p:sp>
            <p:nvSpPr>
              <p:cNvPr id="3092" name="Line 4"/>
              <p:cNvSpPr>
                <a:spLocks noChangeShapeType="1"/>
              </p:cNvSpPr>
              <p:nvPr/>
            </p:nvSpPr>
            <p:spPr bwMode="auto">
              <a:xfrm>
                <a:off x="432" y="2160"/>
                <a:ext cx="494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Line 5"/>
              <p:cNvSpPr>
                <a:spLocks noChangeShapeType="1"/>
              </p:cNvSpPr>
              <p:nvPr/>
            </p:nvSpPr>
            <p:spPr bwMode="auto">
              <a:xfrm>
                <a:off x="2880" y="2088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Line 6"/>
              <p:cNvSpPr>
                <a:spLocks noChangeShapeType="1"/>
              </p:cNvSpPr>
              <p:nvPr/>
            </p:nvSpPr>
            <p:spPr bwMode="auto">
              <a:xfrm>
                <a:off x="3360" y="210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Line 7"/>
              <p:cNvSpPr>
                <a:spLocks noChangeShapeType="1"/>
              </p:cNvSpPr>
              <p:nvPr/>
            </p:nvSpPr>
            <p:spPr bwMode="auto">
              <a:xfrm>
                <a:off x="3840" y="210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Line 8"/>
              <p:cNvSpPr>
                <a:spLocks noChangeShapeType="1"/>
              </p:cNvSpPr>
              <p:nvPr/>
            </p:nvSpPr>
            <p:spPr bwMode="auto">
              <a:xfrm>
                <a:off x="4320" y="210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Line 9"/>
              <p:cNvSpPr>
                <a:spLocks noChangeShapeType="1"/>
              </p:cNvSpPr>
              <p:nvPr/>
            </p:nvSpPr>
            <p:spPr bwMode="auto">
              <a:xfrm>
                <a:off x="4800" y="210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Line 10"/>
              <p:cNvSpPr>
                <a:spLocks noChangeShapeType="1"/>
              </p:cNvSpPr>
              <p:nvPr/>
            </p:nvSpPr>
            <p:spPr bwMode="auto">
              <a:xfrm>
                <a:off x="2400" y="210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Line 11"/>
              <p:cNvSpPr>
                <a:spLocks noChangeShapeType="1"/>
              </p:cNvSpPr>
              <p:nvPr/>
            </p:nvSpPr>
            <p:spPr bwMode="auto">
              <a:xfrm>
                <a:off x="1920" y="210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Line 12"/>
              <p:cNvSpPr>
                <a:spLocks noChangeShapeType="1"/>
              </p:cNvSpPr>
              <p:nvPr/>
            </p:nvSpPr>
            <p:spPr bwMode="auto">
              <a:xfrm>
                <a:off x="1440" y="210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Line 13"/>
              <p:cNvSpPr>
                <a:spLocks noChangeShapeType="1"/>
              </p:cNvSpPr>
              <p:nvPr/>
            </p:nvSpPr>
            <p:spPr bwMode="auto">
              <a:xfrm>
                <a:off x="960" y="2100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89" name="Text Box 15"/>
            <p:cNvSpPr txBox="1">
              <a:spLocks noChangeArrowheads="1"/>
            </p:cNvSpPr>
            <p:nvPr/>
          </p:nvSpPr>
          <p:spPr bwMode="auto">
            <a:xfrm>
              <a:off x="2771" y="1824"/>
              <a:ext cx="409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 m</a:t>
              </a:r>
            </a:p>
          </p:txBody>
        </p:sp>
        <p:sp>
          <p:nvSpPr>
            <p:cNvPr id="3090" name="Text Box 16"/>
            <p:cNvSpPr txBox="1">
              <a:spLocks noChangeArrowheads="1"/>
            </p:cNvSpPr>
            <p:nvPr/>
          </p:nvSpPr>
          <p:spPr bwMode="auto">
            <a:xfrm>
              <a:off x="768" y="1824"/>
              <a:ext cx="47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-4 m</a:t>
              </a:r>
            </a:p>
          </p:txBody>
        </p:sp>
        <p:sp>
          <p:nvSpPr>
            <p:cNvPr id="3091" name="Text Box 17"/>
            <p:cNvSpPr txBox="1">
              <a:spLocks noChangeArrowheads="1"/>
            </p:cNvSpPr>
            <p:nvPr/>
          </p:nvSpPr>
          <p:spPr bwMode="auto">
            <a:xfrm>
              <a:off x="4560" y="1824"/>
              <a:ext cx="517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+4 m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90500" y="2800350"/>
            <a:ext cx="8863013" cy="4210050"/>
            <a:chOff x="120" y="1764"/>
            <a:chExt cx="5583" cy="2652"/>
          </a:xfrm>
        </p:grpSpPr>
        <p:sp>
          <p:nvSpPr>
            <p:cNvPr id="3085" name="Text Box 19"/>
            <p:cNvSpPr txBox="1">
              <a:spLocks noChangeArrowheads="1"/>
            </p:cNvSpPr>
            <p:nvPr/>
          </p:nvSpPr>
          <p:spPr bwMode="auto">
            <a:xfrm>
              <a:off x="624" y="3667"/>
              <a:ext cx="4799" cy="74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In our world, there are two directions   </a:t>
              </a:r>
              <a:r>
                <a:rPr lang="en-US" sz="7200" dirty="0">
                  <a:solidFill>
                    <a:srgbClr val="FF0000"/>
                  </a:solidFill>
                </a:rPr>
                <a:t>-</a:t>
              </a:r>
              <a:r>
                <a:rPr lang="en-US" sz="2800" dirty="0">
                  <a:solidFill>
                    <a:srgbClr val="FF0000"/>
                  </a:solidFill>
                </a:rPr>
                <a:t>   and   </a:t>
              </a:r>
              <a:r>
                <a:rPr lang="en-US" sz="7200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086" name="Text Box 20"/>
            <p:cNvSpPr txBox="1">
              <a:spLocks noChangeArrowheads="1"/>
            </p:cNvSpPr>
            <p:nvPr/>
          </p:nvSpPr>
          <p:spPr bwMode="auto">
            <a:xfrm>
              <a:off x="120" y="1764"/>
              <a:ext cx="276" cy="6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3087" name="Text Box 21"/>
            <p:cNvSpPr txBox="1">
              <a:spLocks noChangeArrowheads="1"/>
            </p:cNvSpPr>
            <p:nvPr/>
          </p:nvSpPr>
          <p:spPr bwMode="auto">
            <a:xfrm>
              <a:off x="5388" y="1887"/>
              <a:ext cx="315" cy="4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447800" y="3581400"/>
            <a:ext cx="3810000" cy="519113"/>
            <a:chOff x="912" y="2256"/>
            <a:chExt cx="2400" cy="327"/>
          </a:xfrm>
        </p:grpSpPr>
        <p:sp>
          <p:nvSpPr>
            <p:cNvPr id="3083" name="Text Box 23"/>
            <p:cNvSpPr txBox="1">
              <a:spLocks noChangeArrowheads="1"/>
            </p:cNvSpPr>
            <p:nvPr/>
          </p:nvSpPr>
          <p:spPr bwMode="auto">
            <a:xfrm>
              <a:off x="912" y="2256"/>
              <a:ext cx="909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s = +5 m</a:t>
              </a:r>
            </a:p>
          </p:txBody>
        </p:sp>
        <p:sp>
          <p:nvSpPr>
            <p:cNvPr id="3084" name="Line 24"/>
            <p:cNvSpPr>
              <a:spLocks noChangeShapeType="1"/>
            </p:cNvSpPr>
            <p:nvPr/>
          </p:nvSpPr>
          <p:spPr bwMode="auto">
            <a:xfrm>
              <a:off x="912" y="2256"/>
              <a:ext cx="240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209800" y="4267200"/>
            <a:ext cx="4572000" cy="585788"/>
            <a:chOff x="1392" y="2688"/>
            <a:chExt cx="2880" cy="369"/>
          </a:xfrm>
        </p:grpSpPr>
        <p:sp>
          <p:nvSpPr>
            <p:cNvPr id="3081" name="Line 26"/>
            <p:cNvSpPr>
              <a:spLocks noChangeShapeType="1"/>
            </p:cNvSpPr>
            <p:nvPr/>
          </p:nvSpPr>
          <p:spPr bwMode="auto">
            <a:xfrm flipH="1">
              <a:off x="1392" y="2688"/>
              <a:ext cx="2880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Text Box 27"/>
            <p:cNvSpPr txBox="1">
              <a:spLocks noChangeArrowheads="1"/>
            </p:cNvSpPr>
            <p:nvPr/>
          </p:nvSpPr>
          <p:spPr bwMode="auto">
            <a:xfrm>
              <a:off x="3350" y="2730"/>
              <a:ext cx="85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66FF"/>
                  </a:solidFill>
                </a:rPr>
                <a:t>s = -6 m</a:t>
              </a:r>
            </a:p>
          </p:txBody>
        </p:sp>
      </p:grp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1905000" y="4800600"/>
            <a:ext cx="4750018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Show velocity + and -</a:t>
            </a:r>
          </a:p>
          <a:p>
            <a:r>
              <a:rPr lang="en-US" dirty="0"/>
              <a:t>Meter sticks/car/</a:t>
            </a:r>
            <a:r>
              <a:rPr lang="en-US" dirty="0" err="1"/>
              <a:t>volvo</a:t>
            </a:r>
            <a:r>
              <a:rPr lang="en-US" dirty="0"/>
              <a:t> at </a:t>
            </a:r>
            <a:r>
              <a:rPr lang="en-US" dirty="0" smtClean="0"/>
              <a:t>intersection</a:t>
            </a:r>
          </a:p>
          <a:p>
            <a:r>
              <a:rPr lang="en-US" dirty="0" smtClean="0"/>
              <a:t>Show acceleration + and –</a:t>
            </a:r>
          </a:p>
          <a:p>
            <a:r>
              <a:rPr lang="en-US" dirty="0" smtClean="0"/>
              <a:t>C. P. and the Suburban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  <p:bldP spid="8092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88" y="0"/>
            <a:ext cx="9248776" cy="6858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53625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25700" y="1066800"/>
            <a:ext cx="3948113" cy="22875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u="sng"/>
              <a:t>Whiteboards:</a:t>
            </a:r>
          </a:p>
          <a:p>
            <a:pPr algn="ctr"/>
            <a:r>
              <a:rPr lang="en-US" sz="4800"/>
              <a:t> + or - Velocity</a:t>
            </a:r>
          </a:p>
          <a:p>
            <a:pPr algn="ctr"/>
            <a:r>
              <a:rPr lang="en-US" sz="4800">
                <a:hlinkClick r:id="rId2" action="ppaction://hlinksldjump"/>
              </a:rPr>
              <a:t>1</a:t>
            </a:r>
            <a:r>
              <a:rPr lang="en-US" sz="4800"/>
              <a:t> | </a:t>
            </a:r>
            <a:r>
              <a:rPr lang="en-US" sz="4800">
                <a:hlinkClick r:id="" action="ppaction://noaction"/>
              </a:rPr>
              <a:t>2</a:t>
            </a:r>
            <a:r>
              <a:rPr lang="en-US" sz="4800"/>
              <a:t> | </a:t>
            </a:r>
            <a:r>
              <a:rPr lang="en-US" sz="4800">
                <a:hlinkClick r:id="" action="ppaction://noaction"/>
              </a:rPr>
              <a:t>3</a:t>
            </a:r>
            <a:r>
              <a:rPr lang="en-US" sz="48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26"/>
          <p:cNvSpPr txBox="1">
            <a:spLocks noChangeArrowheads="1"/>
          </p:cNvSpPr>
          <p:nvPr/>
        </p:nvSpPr>
        <p:spPr bwMode="auto">
          <a:xfrm>
            <a:off x="517525" y="228600"/>
            <a:ext cx="8093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A car has a velocity of -2.4 m/s for 36 seconds.  What is its displacement in this time, and if it started at a position of +127.0 m, where will it end up?</a:t>
            </a:r>
          </a:p>
        </p:txBody>
      </p:sp>
      <p:sp>
        <p:nvSpPr>
          <p:cNvPr id="83971" name="Text Box 1027"/>
          <p:cNvSpPr txBox="1">
            <a:spLocks noChangeArrowheads="1"/>
          </p:cNvSpPr>
          <p:nvPr/>
        </p:nvSpPr>
        <p:spPr bwMode="auto">
          <a:xfrm>
            <a:off x="228600" y="2378075"/>
            <a:ext cx="8686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v = </a:t>
            </a:r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s/</a:t>
            </a:r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t</a:t>
            </a:r>
          </a:p>
          <a:p>
            <a:pPr eaLnBrk="0" hangingPunct="0"/>
            <a:r>
              <a:rPr lang="en-US" sz="3200">
                <a:sym typeface="Symbol" pitchFamily="18" charset="2"/>
              </a:rPr>
              <a:t></a:t>
            </a:r>
            <a:r>
              <a:rPr lang="en-US" sz="3200"/>
              <a:t>s = </a:t>
            </a:r>
            <a:r>
              <a:rPr lang="en-US" sz="3200">
                <a:sym typeface="Symbol" pitchFamily="18" charset="2"/>
              </a:rPr>
              <a:t>(-2.4 m/s)(36 s) = -86.4 m  </a:t>
            </a:r>
            <a:r>
              <a:rPr lang="en-US" sz="3200" u="sng">
                <a:sym typeface="Symbol" pitchFamily="18" charset="2"/>
              </a:rPr>
              <a:t>(-86 m)</a:t>
            </a:r>
          </a:p>
          <a:p>
            <a:pPr eaLnBrk="0" hangingPunct="0"/>
            <a:r>
              <a:rPr lang="en-US" sz="3200">
                <a:sym typeface="Symbol" pitchFamily="18" charset="2"/>
              </a:rPr>
              <a:t>So we are at 127.0 + -86.4 = 40.6 m  </a:t>
            </a:r>
            <a:r>
              <a:rPr lang="en-US" sz="3200" u="sng">
                <a:sym typeface="Symbol" pitchFamily="18" charset="2"/>
              </a:rPr>
              <a:t>(41 m)</a:t>
            </a:r>
          </a:p>
        </p:txBody>
      </p:sp>
      <p:sp>
        <p:nvSpPr>
          <p:cNvPr id="6148" name="Text Box 1028"/>
          <p:cNvSpPr txBox="1">
            <a:spLocks noChangeArrowheads="1"/>
          </p:cNvSpPr>
          <p:nvPr/>
        </p:nvSpPr>
        <p:spPr bwMode="auto">
          <a:xfrm>
            <a:off x="152400" y="6553200"/>
            <a:ext cx="237490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displacement -86 m, end up at 41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353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Tualatin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Murray, Christopher</cp:lastModifiedBy>
  <cp:revision>171</cp:revision>
  <dcterms:created xsi:type="dcterms:W3CDTF">2001-03-01T17:38:38Z</dcterms:created>
  <dcterms:modified xsi:type="dcterms:W3CDTF">2019-09-09T22:56:11Z</dcterms:modified>
</cp:coreProperties>
</file>