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0" r:id="rId2"/>
    <p:sldId id="291" r:id="rId3"/>
    <p:sldId id="265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>
        <p:scale>
          <a:sx n="75" d="100"/>
          <a:sy n="75" d="100"/>
        </p:scale>
        <p:origin x="-288" y="-9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59F7C4B-E868-4604-A36A-B67E87AE0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98A0C-F5EA-4348-BDC1-E944C15C5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1472F-CA9E-4562-A96A-8EB978241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FF014-E11F-4326-A91B-152EFD4A8B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0EE6B-98E0-44FF-9961-ED93B953D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F6965-F0E5-4B1B-A45A-11A7D2572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8EE6E-39B7-4010-A017-619B37F76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6481E-4797-4E61-AEAF-20E63DD3A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F126E-93A9-49C4-94A3-84A14F1B02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30AA0-29D6-4A1C-8BE4-B40B9CB38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3A2C1-9775-4369-AD85-50028088ED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EDBFB-0979-4F29-9172-99CA4E931D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ADB6373-5E1A-4D96-B850-18E06B8D0A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" y="123032"/>
            <a:ext cx="46971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Principle of superposition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381000" y="635000"/>
            <a:ext cx="8382000" cy="2554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Overlapping waves add together</a:t>
            </a:r>
          </a:p>
          <a:p>
            <a:r>
              <a:rPr lang="en-US" sz="3200"/>
              <a:t>Examples:</a:t>
            </a:r>
          </a:p>
          <a:p>
            <a:pPr lvl="1"/>
            <a:r>
              <a:rPr lang="en-US" sz="3200"/>
              <a:t>People talking at the same time</a:t>
            </a:r>
          </a:p>
          <a:p>
            <a:pPr lvl="1"/>
            <a:r>
              <a:rPr lang="en-US" sz="3200"/>
              <a:t>Shining a flashlight across the room</a:t>
            </a:r>
          </a:p>
          <a:p>
            <a:pPr lvl="1"/>
            <a:r>
              <a:rPr lang="en-US" sz="3200"/>
              <a:t>Ripples on a pond overlapping:</a:t>
            </a:r>
          </a:p>
        </p:txBody>
      </p:sp>
      <p:pic>
        <p:nvPicPr>
          <p:cNvPr id="95237" name="Picture 5" descr="ripp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039813"/>
            <a:ext cx="7848600" cy="4528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5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5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5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build="p" bldLvl="2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FG11_37A"/>
          <p:cNvPicPr>
            <a:picLocks noChangeAspect="1" noChangeArrowheads="1"/>
          </p:cNvPicPr>
          <p:nvPr/>
        </p:nvPicPr>
        <p:blipFill>
          <a:blip r:embed="rId2" cstate="print"/>
          <a:srcRect l="11736" t="16000" r="59991" b="70500"/>
          <a:stretch>
            <a:fillRect/>
          </a:stretch>
        </p:blipFill>
        <p:spPr bwMode="auto">
          <a:xfrm>
            <a:off x="1600200" y="648229"/>
            <a:ext cx="5867400" cy="847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593726" y="709084"/>
            <a:ext cx="554960" cy="707886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A</a:t>
            </a: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5715000" y="1863991"/>
            <a:ext cx="526106" cy="707886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B</a:t>
            </a:r>
          </a:p>
        </p:txBody>
      </p:sp>
      <p:pic>
        <p:nvPicPr>
          <p:cNvPr id="11269" name="Picture 6" descr="FG11_37A"/>
          <p:cNvPicPr>
            <a:picLocks noChangeAspect="1" noChangeArrowheads="1"/>
          </p:cNvPicPr>
          <p:nvPr/>
        </p:nvPicPr>
        <p:blipFill>
          <a:blip r:embed="rId2" cstate="print"/>
          <a:srcRect l="11736" t="16000" r="59991" b="70500"/>
          <a:stretch>
            <a:fillRect/>
          </a:stretch>
        </p:blipFill>
        <p:spPr bwMode="auto">
          <a:xfrm>
            <a:off x="6705600" y="1841500"/>
            <a:ext cx="5867400" cy="847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Line 7"/>
          <p:cNvSpPr>
            <a:spLocks noChangeShapeType="1"/>
          </p:cNvSpPr>
          <p:nvPr/>
        </p:nvSpPr>
        <p:spPr bwMode="auto">
          <a:xfrm>
            <a:off x="1598613" y="265907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Line 8"/>
          <p:cNvSpPr>
            <a:spLocks noChangeShapeType="1"/>
          </p:cNvSpPr>
          <p:nvPr/>
        </p:nvSpPr>
        <p:spPr bwMode="auto">
          <a:xfrm>
            <a:off x="3657600" y="267229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Text Box 9"/>
          <p:cNvSpPr txBox="1">
            <a:spLocks noChangeArrowheads="1"/>
          </p:cNvSpPr>
          <p:nvPr/>
        </p:nvSpPr>
        <p:spPr bwMode="auto">
          <a:xfrm>
            <a:off x="2438401" y="190501"/>
            <a:ext cx="381836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</a:t>
            </a:r>
          </a:p>
        </p:txBody>
      </p:sp>
      <p:sp>
        <p:nvSpPr>
          <p:cNvPr id="11273" name="Line 10"/>
          <p:cNvSpPr>
            <a:spLocks noChangeShapeType="1"/>
          </p:cNvSpPr>
          <p:nvPr/>
        </p:nvSpPr>
        <p:spPr bwMode="auto">
          <a:xfrm>
            <a:off x="2819400" y="457729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Line 11"/>
          <p:cNvSpPr>
            <a:spLocks noChangeShapeType="1"/>
          </p:cNvSpPr>
          <p:nvPr/>
        </p:nvSpPr>
        <p:spPr bwMode="auto">
          <a:xfrm flipH="1">
            <a:off x="1600200" y="457729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5" name="Text Box 12"/>
          <p:cNvSpPr txBox="1">
            <a:spLocks noChangeArrowheads="1"/>
          </p:cNvSpPr>
          <p:nvPr/>
        </p:nvSpPr>
        <p:spPr bwMode="auto">
          <a:xfrm>
            <a:off x="533401" y="2959365"/>
            <a:ext cx="7839075" cy="2677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If the difference in distance from the sources  has a remainder of a half wavelength, you get </a:t>
            </a:r>
            <a:r>
              <a:rPr lang="en-US" u="sng" dirty="0">
                <a:solidFill>
                  <a:schemeClr val="accent2"/>
                </a:solidFill>
              </a:rPr>
              <a:t>destructive</a:t>
            </a:r>
            <a:r>
              <a:rPr lang="en-US" dirty="0">
                <a:solidFill>
                  <a:schemeClr val="accent2"/>
                </a:solidFill>
              </a:rPr>
              <a:t> interference: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Difference</a:t>
            </a:r>
          </a:p>
          <a:p>
            <a:r>
              <a:rPr lang="en-US" sz="2400" dirty="0"/>
              <a:t>.5</a:t>
            </a:r>
            <a:r>
              <a:rPr lang="en-US" sz="2400" dirty="0">
                <a:solidFill>
                  <a:srgbClr val="FF3300"/>
                </a:solidFill>
              </a:rPr>
              <a:t> </a:t>
            </a:r>
            <a:r>
              <a:rPr lang="en-US" sz="2400" dirty="0">
                <a:sym typeface="Symbol" pitchFamily="18" charset="2"/>
              </a:rPr>
              <a:t>, 1.5 , 2.5 , 3.5 …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" y="123032"/>
            <a:ext cx="26821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Basic Concept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52400" y="635000"/>
            <a:ext cx="8839200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Two Source Pattern</a:t>
            </a:r>
            <a:endParaRPr lang="en-US" sz="3200" u="sng"/>
          </a:p>
        </p:txBody>
      </p:sp>
      <p:pic>
        <p:nvPicPr>
          <p:cNvPr id="13317" name="Picture 8" descr="FG11_36"/>
          <p:cNvPicPr>
            <a:picLocks noChangeAspect="1" noChangeArrowheads="1"/>
          </p:cNvPicPr>
          <p:nvPr/>
        </p:nvPicPr>
        <p:blipFill>
          <a:blip r:embed="rId2" cstate="print"/>
          <a:srcRect l="20004" t="9500" r="23984"/>
          <a:stretch>
            <a:fillRect/>
          </a:stretch>
        </p:blipFill>
        <p:spPr bwMode="auto">
          <a:xfrm>
            <a:off x="1" y="1206500"/>
            <a:ext cx="5021263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5029200" y="1397000"/>
            <a:ext cx="4114800" cy="403187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Constructive:</a:t>
            </a:r>
          </a:p>
          <a:p>
            <a:pPr lvl="1"/>
            <a:r>
              <a:rPr lang="en-US" sz="3200" dirty="0"/>
              <a:t>Crest meets crest</a:t>
            </a:r>
          </a:p>
          <a:p>
            <a:pPr lvl="1"/>
            <a:r>
              <a:rPr lang="en-US" sz="3200" dirty="0"/>
              <a:t>Trough meets trough</a:t>
            </a:r>
          </a:p>
          <a:p>
            <a:r>
              <a:rPr lang="en-US" sz="3200" dirty="0"/>
              <a:t>Destructive:</a:t>
            </a:r>
          </a:p>
          <a:p>
            <a:pPr lvl="1"/>
            <a:r>
              <a:rPr lang="en-US" sz="3200" dirty="0"/>
              <a:t>Crest meets trough</a:t>
            </a:r>
          </a:p>
          <a:p>
            <a:r>
              <a:rPr lang="en-US" sz="3200" dirty="0"/>
              <a:t>Demo speakers</a:t>
            </a:r>
          </a:p>
          <a:p>
            <a:r>
              <a:rPr lang="en-US" sz="3200" dirty="0"/>
              <a:t>Demo Laser </a:t>
            </a:r>
            <a:r>
              <a:rPr lang="en-US" sz="3200" dirty="0" smtClean="0"/>
              <a:t>Slits</a:t>
            </a:r>
          </a:p>
          <a:p>
            <a:r>
              <a:rPr lang="en-US" sz="3200" dirty="0" smtClean="0"/>
              <a:t>PHET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8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8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8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8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86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86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86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8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123032"/>
            <a:ext cx="58097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Young’s Double Slit Experiment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810000" y="698500"/>
            <a:ext cx="5105400" cy="22467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Monochromatic, coherent light</a:t>
            </a:r>
          </a:p>
          <a:p>
            <a:r>
              <a:rPr lang="en-US" dirty="0"/>
              <a:t>Light spreads out from slits</a:t>
            </a:r>
          </a:p>
          <a:p>
            <a:r>
              <a:rPr lang="en-US" dirty="0"/>
              <a:t>Screen has sum of two sources</a:t>
            </a:r>
          </a:p>
          <a:p>
            <a:r>
              <a:rPr lang="en-US" dirty="0"/>
              <a:t>Interference pattern on </a:t>
            </a:r>
            <a:r>
              <a:rPr lang="en-US" dirty="0" smtClean="0"/>
              <a:t>screen</a:t>
            </a:r>
          </a:p>
          <a:p>
            <a:r>
              <a:rPr lang="en-US" dirty="0" smtClean="0"/>
              <a:t>PHET</a:t>
            </a:r>
            <a:endParaRPr lang="en-US" dirty="0"/>
          </a:p>
        </p:txBody>
      </p:sp>
      <p:pic>
        <p:nvPicPr>
          <p:cNvPr id="14341" name="Picture 5" descr="FG24_06"/>
          <p:cNvPicPr>
            <a:picLocks noChangeAspect="1" noChangeArrowheads="1"/>
          </p:cNvPicPr>
          <p:nvPr/>
        </p:nvPicPr>
        <p:blipFill>
          <a:blip r:embed="rId2" cstate="print"/>
          <a:srcRect l="24005" t="12500" r="29985" b="15500"/>
          <a:stretch>
            <a:fillRect/>
          </a:stretch>
        </p:blipFill>
        <p:spPr bwMode="auto">
          <a:xfrm>
            <a:off x="228600" y="635000"/>
            <a:ext cx="3505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" y="123032"/>
            <a:ext cx="46971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Principle of superposition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81000" y="635000"/>
            <a:ext cx="8382000" cy="107721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Overlapping waves add together</a:t>
            </a:r>
          </a:p>
          <a:p>
            <a:r>
              <a:rPr lang="en-US" sz="3200"/>
              <a:t>Demo pulses on wave device</a:t>
            </a:r>
          </a:p>
        </p:txBody>
      </p:sp>
      <p:pic>
        <p:nvPicPr>
          <p:cNvPr id="4101" name="Picture 5" descr="FG11_35"/>
          <p:cNvPicPr>
            <a:picLocks noChangeAspect="1" noChangeArrowheads="1"/>
          </p:cNvPicPr>
          <p:nvPr/>
        </p:nvPicPr>
        <p:blipFill>
          <a:blip r:embed="rId2" cstate="print"/>
          <a:srcRect t="13000" b="10500"/>
          <a:stretch>
            <a:fillRect/>
          </a:stretch>
        </p:blipFill>
        <p:spPr bwMode="auto">
          <a:xfrm>
            <a:off x="763588" y="1651000"/>
            <a:ext cx="7618412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914401" y="4889501"/>
            <a:ext cx="3639138" cy="52322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/>
              <a:t>Destructive</a:t>
            </a:r>
            <a:r>
              <a:rPr lang="en-US"/>
              <a:t> interference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310188" y="4889501"/>
            <a:ext cx="3818674" cy="52322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/>
              <a:t>Constructive</a:t>
            </a:r>
            <a:r>
              <a:rPr lang="en-US"/>
              <a:t> interference</a:t>
            </a:r>
          </a:p>
        </p:txBody>
      </p:sp>
      <p:sp>
        <p:nvSpPr>
          <p:cNvPr id="4104" name="TextBox 9"/>
          <p:cNvSpPr txBox="1">
            <a:spLocks noChangeArrowheads="1"/>
          </p:cNvSpPr>
          <p:nvPr/>
        </p:nvSpPr>
        <p:spPr bwMode="auto">
          <a:xfrm>
            <a:off x="3657601" y="5369720"/>
            <a:ext cx="25827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Noise cancelling headphones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1" y="123032"/>
            <a:ext cx="26821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Basic Concept</a:t>
            </a:r>
          </a:p>
        </p:txBody>
      </p:sp>
      <p:sp>
        <p:nvSpPr>
          <p:cNvPr id="5124" name="Text Box 28"/>
          <p:cNvSpPr txBox="1">
            <a:spLocks noChangeArrowheads="1"/>
          </p:cNvSpPr>
          <p:nvPr/>
        </p:nvSpPr>
        <p:spPr bwMode="auto">
          <a:xfrm>
            <a:off x="152400" y="635000"/>
            <a:ext cx="8839200" cy="12003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Superposition - Overlapping waves add.</a:t>
            </a:r>
            <a:endParaRPr lang="en-US" sz="2400" u="sng" dirty="0"/>
          </a:p>
          <a:p>
            <a:r>
              <a:rPr lang="en-US" sz="2400" dirty="0"/>
              <a:t>Constructive interference = crest meets crest</a:t>
            </a:r>
          </a:p>
          <a:p>
            <a:r>
              <a:rPr lang="en-US" sz="2400" dirty="0"/>
              <a:t>Destructive interference = crest meets trough</a:t>
            </a:r>
            <a:endParaRPr lang="en-US" sz="2400" u="sng" dirty="0"/>
          </a:p>
        </p:txBody>
      </p:sp>
      <p:pic>
        <p:nvPicPr>
          <p:cNvPr id="5125" name="Picture 31" descr="FG11_37A"/>
          <p:cNvPicPr>
            <a:picLocks noChangeAspect="1" noChangeArrowheads="1"/>
          </p:cNvPicPr>
          <p:nvPr/>
        </p:nvPicPr>
        <p:blipFill>
          <a:blip r:embed="rId2" cstate="print"/>
          <a:srcRect t="11501" b="10500"/>
          <a:stretch>
            <a:fillRect/>
          </a:stretch>
        </p:blipFill>
        <p:spPr bwMode="auto">
          <a:xfrm>
            <a:off x="228601" y="1905000"/>
            <a:ext cx="7618413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Text Box 32"/>
          <p:cNvSpPr txBox="1">
            <a:spLocks noChangeArrowheads="1"/>
          </p:cNvSpPr>
          <p:nvPr/>
        </p:nvSpPr>
        <p:spPr bwMode="auto">
          <a:xfrm>
            <a:off x="1125538" y="5204355"/>
            <a:ext cx="2016899" cy="52322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Constructive</a:t>
            </a:r>
          </a:p>
        </p:txBody>
      </p:sp>
      <p:sp>
        <p:nvSpPr>
          <p:cNvPr id="5127" name="Text Box 33"/>
          <p:cNvSpPr txBox="1">
            <a:spLocks noChangeArrowheads="1"/>
          </p:cNvSpPr>
          <p:nvPr/>
        </p:nvSpPr>
        <p:spPr bwMode="auto">
          <a:xfrm>
            <a:off x="5011738" y="5207001"/>
            <a:ext cx="1837362" cy="52322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Destructive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67600" y="5016500"/>
            <a:ext cx="1582484" cy="73866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Demo – Speakers</a:t>
            </a:r>
          </a:p>
          <a:p>
            <a:r>
              <a:rPr lang="en-US" sz="1400" dirty="0" smtClean="0"/>
              <a:t>180o, switch wires,</a:t>
            </a:r>
          </a:p>
          <a:p>
            <a:r>
              <a:rPr lang="en-US" sz="1400" dirty="0" smtClean="0"/>
              <a:t>move ½ </a:t>
            </a:r>
            <a:r>
              <a:rPr lang="en-US" sz="1400" dirty="0" smtClean="0">
                <a:sym typeface="Symbol"/>
              </a:rPr>
              <a:t>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8610601" y="558800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1" y="123032"/>
            <a:ext cx="24807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Interference:</a:t>
            </a:r>
            <a:endParaRPr lang="en-US" sz="3200" b="1" u="sng" dirty="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52400" y="635000"/>
            <a:ext cx="8839200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Superposition - Overlapping waves add.</a:t>
            </a:r>
            <a:endParaRPr lang="en-US" sz="3200" u="sng" dirty="0"/>
          </a:p>
          <a:p>
            <a:r>
              <a:rPr lang="en-US" sz="3200" dirty="0"/>
              <a:t>Constructive interference = crest meets crest</a:t>
            </a:r>
          </a:p>
          <a:p>
            <a:r>
              <a:rPr lang="en-US" sz="3200" dirty="0"/>
              <a:t>Destructive interference = crest meets trough</a:t>
            </a:r>
            <a:endParaRPr lang="en-US" sz="3200" u="sng" dirty="0"/>
          </a:p>
        </p:txBody>
      </p:sp>
      <p:pic>
        <p:nvPicPr>
          <p:cNvPr id="11295" name="Picture 31" descr="FG11_37A"/>
          <p:cNvPicPr>
            <a:picLocks noChangeAspect="1" noChangeArrowheads="1"/>
          </p:cNvPicPr>
          <p:nvPr/>
        </p:nvPicPr>
        <p:blipFill>
          <a:blip r:embed="rId2" cstate="print"/>
          <a:srcRect t="11501" b="10500"/>
          <a:stretch>
            <a:fillRect/>
          </a:stretch>
        </p:blipFill>
        <p:spPr bwMode="auto">
          <a:xfrm>
            <a:off x="228601" y="2286000"/>
            <a:ext cx="7618413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1125538" y="5218907"/>
            <a:ext cx="2016899" cy="52322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Constructive</a:t>
            </a: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5011738" y="5207001"/>
            <a:ext cx="1837362" cy="52322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Destructive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2" grpId="0" build="p" autoUpdateAnimBg="0"/>
      <p:bldP spid="11296" grpId="0" animBg="1" autoUpdateAnimBg="0"/>
      <p:bldP spid="11297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27"/>
          <p:cNvSpPr txBox="1">
            <a:spLocks noChangeArrowheads="1"/>
          </p:cNvSpPr>
          <p:nvPr/>
        </p:nvSpPr>
        <p:spPr bwMode="auto">
          <a:xfrm>
            <a:off x="609601" y="3149865"/>
            <a:ext cx="7839075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If the difference in distance from the sources is an integer number of wavelengths, you get </a:t>
            </a:r>
            <a:r>
              <a:rPr lang="en-US" sz="3200" u="sng">
                <a:solidFill>
                  <a:srgbClr val="FF3300"/>
                </a:solidFill>
              </a:rPr>
              <a:t>constructive</a:t>
            </a:r>
            <a:r>
              <a:rPr lang="en-US" sz="3200">
                <a:solidFill>
                  <a:srgbClr val="FF3300"/>
                </a:solidFill>
              </a:rPr>
              <a:t> interference</a:t>
            </a:r>
          </a:p>
        </p:txBody>
      </p:sp>
      <p:pic>
        <p:nvPicPr>
          <p:cNvPr id="6148" name="Picture 34" descr="FG11_37A"/>
          <p:cNvPicPr>
            <a:picLocks noChangeAspect="1" noChangeArrowheads="1"/>
          </p:cNvPicPr>
          <p:nvPr/>
        </p:nvPicPr>
        <p:blipFill>
          <a:blip r:embed="rId2" cstate="print"/>
          <a:srcRect l="11736" t="16000" r="59991" b="70500"/>
          <a:stretch>
            <a:fillRect/>
          </a:stretch>
        </p:blipFill>
        <p:spPr bwMode="auto">
          <a:xfrm>
            <a:off x="1600200" y="762000"/>
            <a:ext cx="5867400" cy="847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 Box 35"/>
          <p:cNvSpPr txBox="1">
            <a:spLocks noChangeArrowheads="1"/>
          </p:cNvSpPr>
          <p:nvPr/>
        </p:nvSpPr>
        <p:spPr bwMode="auto">
          <a:xfrm>
            <a:off x="593726" y="822855"/>
            <a:ext cx="554960" cy="707886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A</a:t>
            </a:r>
          </a:p>
        </p:txBody>
      </p:sp>
      <p:sp>
        <p:nvSpPr>
          <p:cNvPr id="6150" name="Text Box 36"/>
          <p:cNvSpPr txBox="1">
            <a:spLocks noChangeArrowheads="1"/>
          </p:cNvSpPr>
          <p:nvPr/>
        </p:nvSpPr>
        <p:spPr bwMode="auto">
          <a:xfrm>
            <a:off x="609600" y="1968501"/>
            <a:ext cx="526106" cy="707886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B</a:t>
            </a:r>
          </a:p>
        </p:txBody>
      </p:sp>
      <p:pic>
        <p:nvPicPr>
          <p:cNvPr id="69669" name="Picture 37" descr="FG11_37A"/>
          <p:cNvPicPr>
            <a:picLocks noChangeAspect="1" noChangeArrowheads="1"/>
          </p:cNvPicPr>
          <p:nvPr/>
        </p:nvPicPr>
        <p:blipFill>
          <a:blip r:embed="rId2" cstate="print"/>
          <a:srcRect l="11736" t="16000" r="59991" b="70500"/>
          <a:stretch>
            <a:fillRect/>
          </a:stretch>
        </p:blipFill>
        <p:spPr bwMode="auto">
          <a:xfrm>
            <a:off x="1600200" y="1946011"/>
            <a:ext cx="5867400" cy="847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Line 38"/>
          <p:cNvSpPr>
            <a:spLocks noChangeShapeType="1"/>
          </p:cNvSpPr>
          <p:nvPr/>
        </p:nvSpPr>
        <p:spPr bwMode="auto">
          <a:xfrm>
            <a:off x="1598613" y="379678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" name="Line 39"/>
          <p:cNvSpPr>
            <a:spLocks noChangeShapeType="1"/>
          </p:cNvSpPr>
          <p:nvPr/>
        </p:nvSpPr>
        <p:spPr bwMode="auto">
          <a:xfrm>
            <a:off x="3657600" y="381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" name="Text Box 40"/>
          <p:cNvSpPr txBox="1">
            <a:spLocks noChangeArrowheads="1"/>
          </p:cNvSpPr>
          <p:nvPr/>
        </p:nvSpPr>
        <p:spPr bwMode="auto">
          <a:xfrm>
            <a:off x="2438401" y="304271"/>
            <a:ext cx="381836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</a:t>
            </a:r>
          </a:p>
        </p:txBody>
      </p:sp>
      <p:sp>
        <p:nvSpPr>
          <p:cNvPr id="6155" name="Line 41"/>
          <p:cNvSpPr>
            <a:spLocks noChangeShapeType="1"/>
          </p:cNvSpPr>
          <p:nvPr/>
        </p:nvSpPr>
        <p:spPr bwMode="auto">
          <a:xfrm>
            <a:off x="2819400" y="5715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6" name="Line 42"/>
          <p:cNvSpPr>
            <a:spLocks noChangeShapeType="1"/>
          </p:cNvSpPr>
          <p:nvPr/>
        </p:nvSpPr>
        <p:spPr bwMode="auto">
          <a:xfrm flipH="1">
            <a:off x="1600200" y="5715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09601" y="3149865"/>
            <a:ext cx="7839075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If the difference in distance from the sources is an integer number of wavelengths, you get </a:t>
            </a:r>
            <a:r>
              <a:rPr lang="en-US" sz="3200" u="sng">
                <a:solidFill>
                  <a:srgbClr val="FF3300"/>
                </a:solidFill>
              </a:rPr>
              <a:t>constructive</a:t>
            </a:r>
            <a:r>
              <a:rPr lang="en-US" sz="3200">
                <a:solidFill>
                  <a:srgbClr val="FF3300"/>
                </a:solidFill>
              </a:rPr>
              <a:t> interference</a:t>
            </a:r>
          </a:p>
        </p:txBody>
      </p:sp>
      <p:pic>
        <p:nvPicPr>
          <p:cNvPr id="7172" name="Picture 4" descr="FG11_37A"/>
          <p:cNvPicPr>
            <a:picLocks noChangeAspect="1" noChangeArrowheads="1"/>
          </p:cNvPicPr>
          <p:nvPr/>
        </p:nvPicPr>
        <p:blipFill>
          <a:blip r:embed="rId2" cstate="print"/>
          <a:srcRect l="11736" t="16000" r="59991" b="70500"/>
          <a:stretch>
            <a:fillRect/>
          </a:stretch>
        </p:blipFill>
        <p:spPr bwMode="auto">
          <a:xfrm>
            <a:off x="1600200" y="762000"/>
            <a:ext cx="5867400" cy="847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93726" y="822855"/>
            <a:ext cx="554960" cy="707886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A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982914" y="1968501"/>
            <a:ext cx="526106" cy="707886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B</a:t>
            </a:r>
          </a:p>
        </p:txBody>
      </p:sp>
      <p:pic>
        <p:nvPicPr>
          <p:cNvPr id="7175" name="Picture 7" descr="FG11_37A"/>
          <p:cNvPicPr>
            <a:picLocks noChangeAspect="1" noChangeArrowheads="1"/>
          </p:cNvPicPr>
          <p:nvPr/>
        </p:nvPicPr>
        <p:blipFill>
          <a:blip r:embed="rId2" cstate="print"/>
          <a:srcRect l="11736" t="16000" r="59991" b="70500"/>
          <a:stretch>
            <a:fillRect/>
          </a:stretch>
        </p:blipFill>
        <p:spPr bwMode="auto">
          <a:xfrm>
            <a:off x="3657600" y="1905000"/>
            <a:ext cx="5867400" cy="847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1598613" y="379678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3657600" y="381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438401" y="304271"/>
            <a:ext cx="381836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</a:t>
            </a: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2819400" y="5715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 flipH="1">
            <a:off x="1600200" y="5715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09601" y="3149865"/>
            <a:ext cx="7839075" cy="2677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FF3300"/>
                </a:solidFill>
              </a:rPr>
              <a:t>If the difference in distance from the sources is an integer number of wavelengths, you get </a:t>
            </a:r>
            <a:r>
              <a:rPr lang="en-US" u="sng" dirty="0">
                <a:solidFill>
                  <a:srgbClr val="FF3300"/>
                </a:solidFill>
              </a:rPr>
              <a:t>constructive</a:t>
            </a:r>
            <a:r>
              <a:rPr lang="en-US" dirty="0">
                <a:solidFill>
                  <a:srgbClr val="FF3300"/>
                </a:solidFill>
              </a:rPr>
              <a:t> interference</a:t>
            </a:r>
          </a:p>
          <a:p>
            <a:endParaRPr lang="en-US" dirty="0">
              <a:solidFill>
                <a:srgbClr val="FF3300"/>
              </a:solidFill>
            </a:endParaRPr>
          </a:p>
          <a:p>
            <a:r>
              <a:rPr lang="en-US" dirty="0">
                <a:solidFill>
                  <a:srgbClr val="FF3300"/>
                </a:solidFill>
              </a:rPr>
              <a:t>Difference is:</a:t>
            </a:r>
          </a:p>
          <a:p>
            <a:r>
              <a:rPr lang="en-US" dirty="0"/>
              <a:t>0</a:t>
            </a:r>
            <a:r>
              <a:rPr lang="en-US" dirty="0">
                <a:solidFill>
                  <a:srgbClr val="FF3300"/>
                </a:solidFill>
              </a:rPr>
              <a:t> </a:t>
            </a:r>
            <a:r>
              <a:rPr lang="en-US" sz="2400" dirty="0">
                <a:sym typeface="Symbol" pitchFamily="18" charset="2"/>
              </a:rPr>
              <a:t>, 1 , 2 , 3 …</a:t>
            </a:r>
            <a:endParaRPr lang="en-US" dirty="0">
              <a:solidFill>
                <a:srgbClr val="FF3300"/>
              </a:solidFill>
            </a:endParaRPr>
          </a:p>
        </p:txBody>
      </p:sp>
      <p:pic>
        <p:nvPicPr>
          <p:cNvPr id="8196" name="Picture 4" descr="FG11_37A"/>
          <p:cNvPicPr>
            <a:picLocks noChangeAspect="1" noChangeArrowheads="1"/>
          </p:cNvPicPr>
          <p:nvPr/>
        </p:nvPicPr>
        <p:blipFill>
          <a:blip r:embed="rId2" cstate="print"/>
          <a:srcRect l="11736" t="16000" r="59991" b="70500"/>
          <a:stretch>
            <a:fillRect/>
          </a:stretch>
        </p:blipFill>
        <p:spPr bwMode="auto">
          <a:xfrm>
            <a:off x="1600200" y="762000"/>
            <a:ext cx="5867400" cy="847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93726" y="822855"/>
            <a:ext cx="554960" cy="707886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A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029200" y="1946011"/>
            <a:ext cx="526106" cy="707886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B</a:t>
            </a:r>
          </a:p>
        </p:txBody>
      </p:sp>
      <p:pic>
        <p:nvPicPr>
          <p:cNvPr id="8199" name="Picture 7" descr="FG11_37A"/>
          <p:cNvPicPr>
            <a:picLocks noChangeAspect="1" noChangeArrowheads="1"/>
          </p:cNvPicPr>
          <p:nvPr/>
        </p:nvPicPr>
        <p:blipFill>
          <a:blip r:embed="rId2" cstate="print"/>
          <a:srcRect l="11736" t="16000" r="59991" b="70500"/>
          <a:stretch>
            <a:fillRect/>
          </a:stretch>
        </p:blipFill>
        <p:spPr bwMode="auto">
          <a:xfrm>
            <a:off x="5703888" y="1882511"/>
            <a:ext cx="5867400" cy="847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1598613" y="379678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3657600" y="381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438401" y="304271"/>
            <a:ext cx="381836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</a:t>
            </a: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2819400" y="5715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1600200" y="5715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1"/>
          <p:cNvSpPr txBox="1">
            <a:spLocks noChangeArrowheads="1"/>
          </p:cNvSpPr>
          <p:nvPr/>
        </p:nvSpPr>
        <p:spPr bwMode="auto">
          <a:xfrm>
            <a:off x="533401" y="2959365"/>
            <a:ext cx="7839075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accent2"/>
                </a:solidFill>
              </a:rPr>
              <a:t>If the difference in distance from the sources  has a remainder of a half wavelength, you get </a:t>
            </a:r>
            <a:r>
              <a:rPr lang="en-US" sz="3200" u="sng">
                <a:solidFill>
                  <a:schemeClr val="accent2"/>
                </a:solidFill>
              </a:rPr>
              <a:t>destructive</a:t>
            </a:r>
            <a:r>
              <a:rPr lang="en-US" sz="3200">
                <a:solidFill>
                  <a:schemeClr val="accent2"/>
                </a:solidFill>
              </a:rPr>
              <a:t> interference:</a:t>
            </a:r>
          </a:p>
        </p:txBody>
      </p:sp>
      <p:pic>
        <p:nvPicPr>
          <p:cNvPr id="9219" name="Picture 28" descr="FG11_37A"/>
          <p:cNvPicPr>
            <a:picLocks noChangeAspect="1" noChangeArrowheads="1"/>
          </p:cNvPicPr>
          <p:nvPr/>
        </p:nvPicPr>
        <p:blipFill>
          <a:blip r:embed="rId2" cstate="print"/>
          <a:srcRect l="11736" t="16000" r="59991" b="70500"/>
          <a:stretch>
            <a:fillRect/>
          </a:stretch>
        </p:blipFill>
        <p:spPr bwMode="auto">
          <a:xfrm>
            <a:off x="1600200" y="648229"/>
            <a:ext cx="5867400" cy="847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 Box 29"/>
          <p:cNvSpPr txBox="1">
            <a:spLocks noChangeArrowheads="1"/>
          </p:cNvSpPr>
          <p:nvPr/>
        </p:nvSpPr>
        <p:spPr bwMode="auto">
          <a:xfrm>
            <a:off x="593726" y="709084"/>
            <a:ext cx="554960" cy="707886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A</a:t>
            </a:r>
          </a:p>
        </p:txBody>
      </p:sp>
      <p:sp>
        <p:nvSpPr>
          <p:cNvPr id="9221" name="Text Box 30"/>
          <p:cNvSpPr txBox="1">
            <a:spLocks noChangeArrowheads="1"/>
          </p:cNvSpPr>
          <p:nvPr/>
        </p:nvSpPr>
        <p:spPr bwMode="auto">
          <a:xfrm>
            <a:off x="1600200" y="1841501"/>
            <a:ext cx="526106" cy="707886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B</a:t>
            </a:r>
          </a:p>
        </p:txBody>
      </p:sp>
      <p:pic>
        <p:nvPicPr>
          <p:cNvPr id="70687" name="Picture 31" descr="FG11_37A"/>
          <p:cNvPicPr>
            <a:picLocks noChangeAspect="1" noChangeArrowheads="1"/>
          </p:cNvPicPr>
          <p:nvPr/>
        </p:nvPicPr>
        <p:blipFill>
          <a:blip r:embed="rId2" cstate="print"/>
          <a:srcRect l="11736" t="16000" r="59991" b="70500"/>
          <a:stretch>
            <a:fillRect/>
          </a:stretch>
        </p:blipFill>
        <p:spPr bwMode="auto">
          <a:xfrm>
            <a:off x="2590800" y="1819011"/>
            <a:ext cx="5867400" cy="847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Line 32"/>
          <p:cNvSpPr>
            <a:spLocks noChangeShapeType="1"/>
          </p:cNvSpPr>
          <p:nvPr/>
        </p:nvSpPr>
        <p:spPr bwMode="auto">
          <a:xfrm>
            <a:off x="1598613" y="265907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4" name="Line 33"/>
          <p:cNvSpPr>
            <a:spLocks noChangeShapeType="1"/>
          </p:cNvSpPr>
          <p:nvPr/>
        </p:nvSpPr>
        <p:spPr bwMode="auto">
          <a:xfrm>
            <a:off x="3657600" y="267229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5" name="Text Box 34"/>
          <p:cNvSpPr txBox="1">
            <a:spLocks noChangeArrowheads="1"/>
          </p:cNvSpPr>
          <p:nvPr/>
        </p:nvSpPr>
        <p:spPr bwMode="auto">
          <a:xfrm>
            <a:off x="2438401" y="190501"/>
            <a:ext cx="381836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</a:t>
            </a:r>
          </a:p>
        </p:txBody>
      </p:sp>
      <p:sp>
        <p:nvSpPr>
          <p:cNvPr id="9226" name="Line 35"/>
          <p:cNvSpPr>
            <a:spLocks noChangeShapeType="1"/>
          </p:cNvSpPr>
          <p:nvPr/>
        </p:nvSpPr>
        <p:spPr bwMode="auto">
          <a:xfrm>
            <a:off x="2819400" y="457729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7" name="Line 36"/>
          <p:cNvSpPr>
            <a:spLocks noChangeShapeType="1"/>
          </p:cNvSpPr>
          <p:nvPr/>
        </p:nvSpPr>
        <p:spPr bwMode="auto">
          <a:xfrm flipH="1">
            <a:off x="1600200" y="457729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FG11_37A"/>
          <p:cNvPicPr>
            <a:picLocks noChangeAspect="1" noChangeArrowheads="1"/>
          </p:cNvPicPr>
          <p:nvPr/>
        </p:nvPicPr>
        <p:blipFill>
          <a:blip r:embed="rId2" cstate="print"/>
          <a:srcRect l="11736" t="16000" r="59991" b="70500"/>
          <a:stretch>
            <a:fillRect/>
          </a:stretch>
        </p:blipFill>
        <p:spPr bwMode="auto">
          <a:xfrm>
            <a:off x="1600200" y="648229"/>
            <a:ext cx="5867400" cy="847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593726" y="709084"/>
            <a:ext cx="554960" cy="707886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A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3657600" y="1841501"/>
            <a:ext cx="526106" cy="707886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B</a:t>
            </a:r>
          </a:p>
        </p:txBody>
      </p:sp>
      <p:pic>
        <p:nvPicPr>
          <p:cNvPr id="10245" name="Picture 6" descr="FG11_37A"/>
          <p:cNvPicPr>
            <a:picLocks noChangeAspect="1" noChangeArrowheads="1"/>
          </p:cNvPicPr>
          <p:nvPr/>
        </p:nvPicPr>
        <p:blipFill>
          <a:blip r:embed="rId2" cstate="print"/>
          <a:srcRect l="11736" t="16000" r="59991" b="70500"/>
          <a:stretch>
            <a:fillRect/>
          </a:stretch>
        </p:blipFill>
        <p:spPr bwMode="auto">
          <a:xfrm>
            <a:off x="4648200" y="1819011"/>
            <a:ext cx="5867400" cy="847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Line 7"/>
          <p:cNvSpPr>
            <a:spLocks noChangeShapeType="1"/>
          </p:cNvSpPr>
          <p:nvPr/>
        </p:nvSpPr>
        <p:spPr bwMode="auto">
          <a:xfrm>
            <a:off x="1598613" y="265907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Line 8"/>
          <p:cNvSpPr>
            <a:spLocks noChangeShapeType="1"/>
          </p:cNvSpPr>
          <p:nvPr/>
        </p:nvSpPr>
        <p:spPr bwMode="auto">
          <a:xfrm>
            <a:off x="3657600" y="267229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Text Box 9"/>
          <p:cNvSpPr txBox="1">
            <a:spLocks noChangeArrowheads="1"/>
          </p:cNvSpPr>
          <p:nvPr/>
        </p:nvSpPr>
        <p:spPr bwMode="auto">
          <a:xfrm>
            <a:off x="2438401" y="190501"/>
            <a:ext cx="381836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</a:t>
            </a:r>
          </a:p>
        </p:txBody>
      </p:sp>
      <p:sp>
        <p:nvSpPr>
          <p:cNvPr id="10249" name="Line 10"/>
          <p:cNvSpPr>
            <a:spLocks noChangeShapeType="1"/>
          </p:cNvSpPr>
          <p:nvPr/>
        </p:nvSpPr>
        <p:spPr bwMode="auto">
          <a:xfrm>
            <a:off x="2819400" y="457729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Line 11"/>
          <p:cNvSpPr>
            <a:spLocks noChangeShapeType="1"/>
          </p:cNvSpPr>
          <p:nvPr/>
        </p:nvSpPr>
        <p:spPr bwMode="auto">
          <a:xfrm flipH="1">
            <a:off x="1600200" y="457729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Text Box 12"/>
          <p:cNvSpPr txBox="1">
            <a:spLocks noChangeArrowheads="1"/>
          </p:cNvSpPr>
          <p:nvPr/>
        </p:nvSpPr>
        <p:spPr bwMode="auto">
          <a:xfrm>
            <a:off x="533401" y="2959365"/>
            <a:ext cx="7839075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accent2"/>
                </a:solidFill>
              </a:rPr>
              <a:t>If the difference in distance from the sources  has a remainder of a half wavelength, you get </a:t>
            </a:r>
            <a:r>
              <a:rPr lang="en-US" sz="3200" u="sng">
                <a:solidFill>
                  <a:schemeClr val="accent2"/>
                </a:solidFill>
              </a:rPr>
              <a:t>destructive</a:t>
            </a:r>
            <a:r>
              <a:rPr lang="en-US" sz="3200">
                <a:solidFill>
                  <a:schemeClr val="accent2"/>
                </a:solidFill>
              </a:rPr>
              <a:t> interference: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1671</TotalTime>
  <Words>316</Words>
  <Application>Microsoft Office PowerPoint</Application>
  <PresentationFormat>On-screen Show (16:10)</PresentationFormat>
  <Paragraphs>73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150</cp:revision>
  <dcterms:created xsi:type="dcterms:W3CDTF">2001-03-01T17:38:38Z</dcterms:created>
  <dcterms:modified xsi:type="dcterms:W3CDTF">2019-04-12T17:01:51Z</dcterms:modified>
</cp:coreProperties>
</file>