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57" r:id="rId2"/>
    <p:sldId id="358" r:id="rId3"/>
    <p:sldId id="364" r:id="rId4"/>
    <p:sldId id="363" r:id="rId5"/>
    <p:sldId id="362" r:id="rId6"/>
    <p:sldId id="361" r:id="rId7"/>
    <p:sldId id="360" r:id="rId8"/>
    <p:sldId id="359" r:id="rId9"/>
    <p:sldId id="367" r:id="rId10"/>
    <p:sldId id="366" r:id="rId11"/>
    <p:sldId id="365" r:id="rId12"/>
    <p:sldId id="368" r:id="rId13"/>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128"/>
        <a:cs typeface="+mn-cs"/>
      </a:defRPr>
    </a:lvl1pPr>
    <a:lvl2pPr marL="457200" algn="l" rtl="0" fontAlgn="base">
      <a:spcBef>
        <a:spcPct val="0"/>
      </a:spcBef>
      <a:spcAft>
        <a:spcPct val="0"/>
      </a:spcAft>
      <a:defRPr sz="2400" kern="1200">
        <a:solidFill>
          <a:schemeClr val="tx1"/>
        </a:solidFill>
        <a:latin typeface="Times New Roman" charset="0"/>
        <a:ea typeface="ＭＳ Ｐゴシック" charset="-128"/>
        <a:cs typeface="+mn-cs"/>
      </a:defRPr>
    </a:lvl2pPr>
    <a:lvl3pPr marL="914400" algn="l" rtl="0" fontAlgn="base">
      <a:spcBef>
        <a:spcPct val="0"/>
      </a:spcBef>
      <a:spcAft>
        <a:spcPct val="0"/>
      </a:spcAft>
      <a:defRPr sz="2400" kern="1200">
        <a:solidFill>
          <a:schemeClr val="tx1"/>
        </a:solidFill>
        <a:latin typeface="Times New Roman" charset="0"/>
        <a:ea typeface="ＭＳ Ｐゴシック" charset="-128"/>
        <a:cs typeface="+mn-cs"/>
      </a:defRPr>
    </a:lvl3pPr>
    <a:lvl4pPr marL="1371600" algn="l" rtl="0" fontAlgn="base">
      <a:spcBef>
        <a:spcPct val="0"/>
      </a:spcBef>
      <a:spcAft>
        <a:spcPct val="0"/>
      </a:spcAft>
      <a:defRPr sz="2400" kern="1200">
        <a:solidFill>
          <a:schemeClr val="tx1"/>
        </a:solidFill>
        <a:latin typeface="Times New Roman" charset="0"/>
        <a:ea typeface="ＭＳ Ｐゴシック" charset="-128"/>
        <a:cs typeface="+mn-cs"/>
      </a:defRPr>
    </a:lvl4pPr>
    <a:lvl5pPr marL="1828800" algn="l" rtl="0" fontAlgn="base">
      <a:spcBef>
        <a:spcPct val="0"/>
      </a:spcBef>
      <a:spcAft>
        <a:spcPct val="0"/>
      </a:spcAft>
      <a:defRPr sz="2400" kern="1200">
        <a:solidFill>
          <a:schemeClr val="tx1"/>
        </a:solidFill>
        <a:latin typeface="Times New Roman" charset="0"/>
        <a:ea typeface="ＭＳ Ｐゴシック" charset="-128"/>
        <a:cs typeface="+mn-cs"/>
      </a:defRPr>
    </a:lvl5pPr>
    <a:lvl6pPr marL="2286000" algn="l" defTabSz="914400" rtl="0" eaLnBrk="1" latinLnBrk="0" hangingPunct="1">
      <a:defRPr sz="2400" kern="1200">
        <a:solidFill>
          <a:schemeClr val="tx1"/>
        </a:solidFill>
        <a:latin typeface="Times New Roman" charset="0"/>
        <a:ea typeface="ＭＳ Ｐゴシック" charset="-128"/>
        <a:cs typeface="+mn-cs"/>
      </a:defRPr>
    </a:lvl6pPr>
    <a:lvl7pPr marL="2743200" algn="l" defTabSz="914400" rtl="0" eaLnBrk="1" latinLnBrk="0" hangingPunct="1">
      <a:defRPr sz="2400" kern="1200">
        <a:solidFill>
          <a:schemeClr val="tx1"/>
        </a:solidFill>
        <a:latin typeface="Times New Roman" charset="0"/>
        <a:ea typeface="ＭＳ Ｐゴシック" charset="-128"/>
        <a:cs typeface="+mn-cs"/>
      </a:defRPr>
    </a:lvl7pPr>
    <a:lvl8pPr marL="3200400" algn="l" defTabSz="914400" rtl="0" eaLnBrk="1" latinLnBrk="0" hangingPunct="1">
      <a:defRPr sz="2400" kern="1200">
        <a:solidFill>
          <a:schemeClr val="tx1"/>
        </a:solidFill>
        <a:latin typeface="Times New Roman" charset="0"/>
        <a:ea typeface="ＭＳ Ｐゴシック" charset="-128"/>
        <a:cs typeface="+mn-cs"/>
      </a:defRPr>
    </a:lvl8pPr>
    <a:lvl9pPr marL="3657600" algn="l" defTabSz="914400" rtl="0" eaLnBrk="1" latinLnBrk="0" hangingPunct="1">
      <a:defRPr sz="2400" kern="1200">
        <a:solidFill>
          <a:schemeClr val="tx1"/>
        </a:solidFill>
        <a:latin typeface="Times New Roman"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4" d="100"/>
          <a:sy n="134" d="100"/>
        </p:scale>
        <p:origin x="-954" y="-7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34AB1F9-1431-467B-80CB-FC50FE1F6B9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D7346F2-1642-448F-9F07-CD7C6E97E2A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3E0B070-ED9D-4531-8FA4-59DBF2D8A78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8C3364D-4D99-4F7C-9EAC-4D6244311D4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000827B-57B6-4EED-825A-674BB0A1C82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1E59C54-3B01-4E30-9916-46D84DDD33D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1BED7C9-0890-4D41-B681-59E1A0F302C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6E1AB828-E2B8-473C-8828-9E905EDF014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AED4CE18-0F10-4964-B6DE-5C93137DB99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6806AD6-AE4F-47B3-8F56-E91DBA9707D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44EFF14-47F4-4694-8B54-49AD825CB0F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AE0B101-AE32-432F-8886-1F440BA7616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6386" name="TextBox 9"/>
          <p:cNvSpPr txBox="1">
            <a:spLocks noChangeArrowheads="1"/>
          </p:cNvSpPr>
          <p:nvPr/>
        </p:nvSpPr>
        <p:spPr bwMode="auto">
          <a:xfrm>
            <a:off x="152400" y="198438"/>
            <a:ext cx="8763000" cy="830997"/>
          </a:xfrm>
          <a:prstGeom prst="rect">
            <a:avLst/>
          </a:prstGeom>
          <a:noFill/>
          <a:ln w="9525">
            <a:noFill/>
            <a:miter lim="800000"/>
            <a:headEnd/>
            <a:tailEnd/>
          </a:ln>
        </p:spPr>
        <p:txBody>
          <a:bodyPr wrap="square">
            <a:spAutoFit/>
          </a:bodyPr>
          <a:lstStyle/>
          <a:p>
            <a:r>
              <a:rPr lang="en-US" dirty="0" smtClean="0"/>
              <a:t>1. If this standing wave is 3.2 m long, what is the wavelength?     (2.56 m)</a:t>
            </a:r>
            <a:endParaRPr lang="en-US" dirty="0"/>
          </a:p>
        </p:txBody>
      </p:sp>
      <p:graphicFrame>
        <p:nvGraphicFramePr>
          <p:cNvPr id="13314" name="Object 2"/>
          <p:cNvGraphicFramePr>
            <a:graphicFrameLocks noChangeAspect="1"/>
          </p:cNvGraphicFramePr>
          <p:nvPr/>
        </p:nvGraphicFramePr>
        <p:xfrm>
          <a:off x="3200400" y="1044275"/>
          <a:ext cx="2895600" cy="682925"/>
        </p:xfrm>
        <a:graphic>
          <a:graphicData uri="http://schemas.openxmlformats.org/presentationml/2006/ole">
            <p:oleObj spid="_x0000_s13314" name="Document" r:id="rId4" imgW="1346150" imgH="317488" progId="Word.Document.12">
              <p:link updateAutomatic="1"/>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6386" name="TextBox 9"/>
          <p:cNvSpPr txBox="1">
            <a:spLocks noChangeArrowheads="1"/>
          </p:cNvSpPr>
          <p:nvPr/>
        </p:nvSpPr>
        <p:spPr bwMode="auto">
          <a:xfrm>
            <a:off x="152400" y="198438"/>
            <a:ext cx="8763000" cy="1938992"/>
          </a:xfrm>
          <a:prstGeom prst="rect">
            <a:avLst/>
          </a:prstGeom>
          <a:noFill/>
          <a:ln w="9525">
            <a:noFill/>
            <a:miter lim="800000"/>
            <a:headEnd/>
            <a:tailEnd/>
          </a:ln>
        </p:spPr>
        <p:txBody>
          <a:bodyPr wrap="square">
            <a:spAutoFit/>
          </a:bodyPr>
          <a:lstStyle/>
          <a:p>
            <a:r>
              <a:rPr lang="en-US" dirty="0" smtClean="0"/>
              <a:t>10. A horn is a both ends open pipe.  If the third harmonic has a frequency of 698 Hz, and sound has a speed of 295 m/s inside the pipe, what is the wavelength of the sound in the horn, and what is the length of the standing wave in the horn?  What is the next higher frequency it can generate?  (0.423 m, 0.634 m, 930.7 Hz)</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6386" name="TextBox 9"/>
          <p:cNvSpPr txBox="1">
            <a:spLocks noChangeArrowheads="1"/>
          </p:cNvSpPr>
          <p:nvPr/>
        </p:nvSpPr>
        <p:spPr bwMode="auto">
          <a:xfrm>
            <a:off x="152400" y="198438"/>
            <a:ext cx="8763000" cy="1200329"/>
          </a:xfrm>
          <a:prstGeom prst="rect">
            <a:avLst/>
          </a:prstGeom>
          <a:noFill/>
          <a:ln w="9525">
            <a:noFill/>
            <a:miter lim="800000"/>
            <a:headEnd/>
            <a:tailEnd/>
          </a:ln>
        </p:spPr>
        <p:txBody>
          <a:bodyPr wrap="square">
            <a:spAutoFit/>
          </a:bodyPr>
          <a:lstStyle/>
          <a:p>
            <a:r>
              <a:rPr lang="en-US" dirty="0" smtClean="0"/>
              <a:t>11. A guitar has a wave speed of 485 m/s in its string, and a string length of 65 cm.  What is the frequency of the fourth harmonic on this string?  (1492.3 Hz)</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6386" name="TextBox 9"/>
          <p:cNvSpPr txBox="1">
            <a:spLocks noChangeArrowheads="1"/>
          </p:cNvSpPr>
          <p:nvPr/>
        </p:nvSpPr>
        <p:spPr bwMode="auto">
          <a:xfrm>
            <a:off x="152400" y="198438"/>
            <a:ext cx="8763000" cy="1569660"/>
          </a:xfrm>
          <a:prstGeom prst="rect">
            <a:avLst/>
          </a:prstGeom>
          <a:noFill/>
          <a:ln w="9525">
            <a:noFill/>
            <a:miter lim="800000"/>
            <a:headEnd/>
            <a:tailEnd/>
          </a:ln>
        </p:spPr>
        <p:txBody>
          <a:bodyPr wrap="square">
            <a:spAutoFit/>
          </a:bodyPr>
          <a:lstStyle/>
          <a:p>
            <a:r>
              <a:rPr lang="en-US" dirty="0" smtClean="0"/>
              <a:t>12. What length should a pan pipe be (one end open, one end closed) if it is to create a fundamental tone of 261 Hz (middle C)?  Use 343 m/s as the speed of sound in the pipe.  What is the frequency of the third harmonic? (</a:t>
            </a:r>
            <a:r>
              <a:rPr lang="en-US" smtClean="0"/>
              <a:t>0.329 m, 1305 Hz)</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6386" name="TextBox 9"/>
          <p:cNvSpPr txBox="1">
            <a:spLocks noChangeArrowheads="1"/>
          </p:cNvSpPr>
          <p:nvPr/>
        </p:nvSpPr>
        <p:spPr bwMode="auto">
          <a:xfrm>
            <a:off x="152400" y="198438"/>
            <a:ext cx="8763000" cy="1569660"/>
          </a:xfrm>
          <a:prstGeom prst="rect">
            <a:avLst/>
          </a:prstGeom>
          <a:noFill/>
          <a:ln w="9525">
            <a:noFill/>
            <a:miter lim="800000"/>
            <a:headEnd/>
            <a:tailEnd/>
          </a:ln>
        </p:spPr>
        <p:txBody>
          <a:bodyPr wrap="square">
            <a:spAutoFit/>
          </a:bodyPr>
          <a:lstStyle/>
          <a:p>
            <a:r>
              <a:rPr lang="en-US" dirty="0" smtClean="0"/>
              <a:t>2. If this standing wave is 0.45 m long, what is the wavelength?   </a:t>
            </a:r>
          </a:p>
          <a:p>
            <a:r>
              <a:rPr lang="en-US" dirty="0" smtClean="0"/>
              <a:t>If the wave speed is 134 m/s, what is the frequency?                     (0.45 m</a:t>
            </a:r>
          </a:p>
          <a:p>
            <a:r>
              <a:rPr lang="en-US" dirty="0" smtClean="0"/>
              <a:t>297.8 Hz)</a:t>
            </a:r>
            <a:endParaRPr lang="en-US" dirty="0"/>
          </a:p>
        </p:txBody>
      </p:sp>
      <p:graphicFrame>
        <p:nvGraphicFramePr>
          <p:cNvPr id="14338" name="Object 2"/>
          <p:cNvGraphicFramePr>
            <a:graphicFrameLocks noChangeAspect="1"/>
          </p:cNvGraphicFramePr>
          <p:nvPr/>
        </p:nvGraphicFramePr>
        <p:xfrm>
          <a:off x="2667000" y="1485900"/>
          <a:ext cx="3445764" cy="844550"/>
        </p:xfrm>
        <a:graphic>
          <a:graphicData uri="http://schemas.openxmlformats.org/presentationml/2006/ole">
            <p:oleObj spid="_x0000_s14338" name="Document" r:id="rId4" imgW="1295352" imgH="317488" progId="Word.Document.12">
              <p:link updateAutomatic="1"/>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6386" name="TextBox 9"/>
          <p:cNvSpPr txBox="1">
            <a:spLocks noChangeArrowheads="1"/>
          </p:cNvSpPr>
          <p:nvPr/>
        </p:nvSpPr>
        <p:spPr bwMode="auto">
          <a:xfrm>
            <a:off x="152400" y="198438"/>
            <a:ext cx="8763000" cy="1569660"/>
          </a:xfrm>
          <a:prstGeom prst="rect">
            <a:avLst/>
          </a:prstGeom>
          <a:noFill/>
          <a:ln w="9525">
            <a:noFill/>
            <a:miter lim="800000"/>
            <a:headEnd/>
            <a:tailEnd/>
          </a:ln>
        </p:spPr>
        <p:txBody>
          <a:bodyPr wrap="square">
            <a:spAutoFit/>
          </a:bodyPr>
          <a:lstStyle/>
          <a:p>
            <a:r>
              <a:rPr lang="en-US" dirty="0" smtClean="0"/>
              <a:t>3. If this standing wave is 0.36 m long, what is the wavelength?   </a:t>
            </a:r>
          </a:p>
          <a:p>
            <a:r>
              <a:rPr lang="en-US" dirty="0" smtClean="0"/>
              <a:t>If the frequency is 120 Hz, what is the wave speed?                      (0.72 m</a:t>
            </a:r>
          </a:p>
          <a:p>
            <a:r>
              <a:rPr lang="en-US" dirty="0" smtClean="0"/>
              <a:t>86.4 m/s)</a:t>
            </a:r>
            <a:endParaRPr lang="en-US" dirty="0"/>
          </a:p>
        </p:txBody>
      </p:sp>
      <p:graphicFrame>
        <p:nvGraphicFramePr>
          <p:cNvPr id="15362" name="Object 2"/>
          <p:cNvGraphicFramePr>
            <a:graphicFrameLocks noChangeAspect="1"/>
          </p:cNvGraphicFramePr>
          <p:nvPr/>
        </p:nvGraphicFramePr>
        <p:xfrm>
          <a:off x="2819400" y="1333500"/>
          <a:ext cx="2823972" cy="692150"/>
        </p:xfrm>
        <a:graphic>
          <a:graphicData uri="http://schemas.openxmlformats.org/presentationml/2006/ole">
            <p:oleObj spid="_x0000_s15362" name="Document" r:id="rId4" imgW="1295352" imgH="317488" progId="Word.Document.12">
              <p:link updateAutomatic="1"/>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6386" name="TextBox 9"/>
          <p:cNvSpPr txBox="1">
            <a:spLocks noChangeArrowheads="1"/>
          </p:cNvSpPr>
          <p:nvPr/>
        </p:nvSpPr>
        <p:spPr bwMode="auto">
          <a:xfrm>
            <a:off x="152400" y="198438"/>
            <a:ext cx="8763000" cy="830997"/>
          </a:xfrm>
          <a:prstGeom prst="rect">
            <a:avLst/>
          </a:prstGeom>
          <a:noFill/>
          <a:ln w="9525">
            <a:noFill/>
            <a:miter lim="800000"/>
            <a:headEnd/>
            <a:tailEnd/>
          </a:ln>
        </p:spPr>
        <p:txBody>
          <a:bodyPr wrap="square">
            <a:spAutoFit/>
          </a:bodyPr>
          <a:lstStyle/>
          <a:p>
            <a:r>
              <a:rPr lang="en-US" dirty="0" smtClean="0"/>
              <a:t>4. If this </a:t>
            </a:r>
            <a:r>
              <a:rPr lang="en-US" u="sng" dirty="0" smtClean="0"/>
              <a:t>wavelength</a:t>
            </a:r>
            <a:r>
              <a:rPr lang="en-US" dirty="0" smtClean="0"/>
              <a:t> is 12 m long, how long is this </a:t>
            </a:r>
            <a:r>
              <a:rPr lang="en-US" u="sng" dirty="0" smtClean="0"/>
              <a:t>standing wave</a:t>
            </a:r>
            <a:r>
              <a:rPr lang="en-US" dirty="0" smtClean="0"/>
              <a:t>?  (9.0 m)</a:t>
            </a:r>
            <a:endParaRPr lang="en-US" dirty="0"/>
          </a:p>
        </p:txBody>
      </p:sp>
      <p:graphicFrame>
        <p:nvGraphicFramePr>
          <p:cNvPr id="2" name="Object 2"/>
          <p:cNvGraphicFramePr>
            <a:graphicFrameLocks noChangeAspect="1"/>
          </p:cNvGraphicFramePr>
          <p:nvPr/>
        </p:nvGraphicFramePr>
        <p:xfrm>
          <a:off x="3200400" y="1257300"/>
          <a:ext cx="3204210" cy="920750"/>
        </p:xfrm>
        <a:graphic>
          <a:graphicData uri="http://schemas.openxmlformats.org/presentationml/2006/ole">
            <p:oleObj spid="_x0000_s16386" name="Document" r:id="rId4" imgW="1104859" imgH="317488" progId="Word.Document.12">
              <p:link updateAutomatic="1"/>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6386" name="TextBox 9"/>
          <p:cNvSpPr txBox="1">
            <a:spLocks noChangeArrowheads="1"/>
          </p:cNvSpPr>
          <p:nvPr/>
        </p:nvSpPr>
        <p:spPr bwMode="auto">
          <a:xfrm>
            <a:off x="152400" y="198438"/>
            <a:ext cx="8763000" cy="1569660"/>
          </a:xfrm>
          <a:prstGeom prst="rect">
            <a:avLst/>
          </a:prstGeom>
          <a:noFill/>
          <a:ln w="9525">
            <a:noFill/>
            <a:miter lim="800000"/>
            <a:headEnd/>
            <a:tailEnd/>
          </a:ln>
        </p:spPr>
        <p:txBody>
          <a:bodyPr wrap="square">
            <a:spAutoFit/>
          </a:bodyPr>
          <a:lstStyle/>
          <a:p>
            <a:r>
              <a:rPr lang="en-US" dirty="0" smtClean="0"/>
              <a:t>5. If this </a:t>
            </a:r>
            <a:r>
              <a:rPr lang="en-US" u="sng" dirty="0" smtClean="0"/>
              <a:t>wavelength</a:t>
            </a:r>
            <a:r>
              <a:rPr lang="en-US" dirty="0" smtClean="0"/>
              <a:t> is 2.1 m, how long is this </a:t>
            </a:r>
            <a:r>
              <a:rPr lang="en-US" u="sng" dirty="0" smtClean="0"/>
              <a:t>standing wave</a:t>
            </a:r>
            <a:r>
              <a:rPr lang="en-US" dirty="0" smtClean="0"/>
              <a:t>? </a:t>
            </a:r>
          </a:p>
          <a:p>
            <a:r>
              <a:rPr lang="en-US" dirty="0" smtClean="0"/>
              <a:t>If the wave speed is 343 m/s, what is the frequency?                   (0.525 </a:t>
            </a:r>
            <a:r>
              <a:rPr lang="en-US" dirty="0" err="1" smtClean="0"/>
              <a:t>m</a:t>
            </a:r>
            <a:endParaRPr lang="en-US" dirty="0" smtClean="0"/>
          </a:p>
          <a:p>
            <a:r>
              <a:rPr lang="en-US" smtClean="0"/>
              <a:t>163.3 </a:t>
            </a:r>
            <a:r>
              <a:rPr lang="en-US" dirty="0" smtClean="0"/>
              <a:t>Hz)</a:t>
            </a:r>
            <a:endParaRPr lang="en-US" dirty="0"/>
          </a:p>
        </p:txBody>
      </p:sp>
      <p:graphicFrame>
        <p:nvGraphicFramePr>
          <p:cNvPr id="17410" name="Object 2"/>
          <p:cNvGraphicFramePr>
            <a:graphicFrameLocks noChangeAspect="1"/>
          </p:cNvGraphicFramePr>
          <p:nvPr/>
        </p:nvGraphicFramePr>
        <p:xfrm>
          <a:off x="2362200" y="1485900"/>
          <a:ext cx="3350006" cy="768350"/>
        </p:xfrm>
        <a:graphic>
          <a:graphicData uri="http://schemas.openxmlformats.org/presentationml/2006/ole">
            <p:oleObj spid="_x0000_s17410" name="Document" r:id="rId4" imgW="1384249" imgH="317488" progId="Word.Document.12">
              <p:link updateAutomatic="1"/>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6386" name="TextBox 9"/>
          <p:cNvSpPr txBox="1">
            <a:spLocks noChangeArrowheads="1"/>
          </p:cNvSpPr>
          <p:nvPr/>
        </p:nvSpPr>
        <p:spPr bwMode="auto">
          <a:xfrm>
            <a:off x="152400" y="198438"/>
            <a:ext cx="8763000" cy="1569660"/>
          </a:xfrm>
          <a:prstGeom prst="rect">
            <a:avLst/>
          </a:prstGeom>
          <a:noFill/>
          <a:ln w="9525">
            <a:noFill/>
            <a:miter lim="800000"/>
            <a:headEnd/>
            <a:tailEnd/>
          </a:ln>
        </p:spPr>
        <p:txBody>
          <a:bodyPr wrap="square">
            <a:spAutoFit/>
          </a:bodyPr>
          <a:lstStyle/>
          <a:p>
            <a:r>
              <a:rPr lang="en-US" dirty="0" smtClean="0"/>
              <a:t>6. If this </a:t>
            </a:r>
            <a:r>
              <a:rPr lang="en-US" u="sng" dirty="0" smtClean="0"/>
              <a:t>wavelength</a:t>
            </a:r>
            <a:r>
              <a:rPr lang="en-US" dirty="0" smtClean="0"/>
              <a:t> is 1.8 m, how long is this </a:t>
            </a:r>
            <a:r>
              <a:rPr lang="en-US" u="sng" dirty="0" smtClean="0"/>
              <a:t>standing wave</a:t>
            </a:r>
            <a:r>
              <a:rPr lang="en-US" dirty="0" smtClean="0"/>
              <a:t>? </a:t>
            </a:r>
          </a:p>
          <a:p>
            <a:r>
              <a:rPr lang="en-US" dirty="0" smtClean="0"/>
              <a:t>If the frequency is 52 Hz, what is the wave speed?  </a:t>
            </a:r>
          </a:p>
          <a:p>
            <a:r>
              <a:rPr lang="en-US" dirty="0" smtClean="0"/>
              <a:t>(0.90 m</a:t>
            </a:r>
          </a:p>
          <a:p>
            <a:r>
              <a:rPr lang="en-US" dirty="0" smtClean="0"/>
              <a:t>93.6 m/s)</a:t>
            </a:r>
            <a:endParaRPr lang="en-US" dirty="0"/>
          </a:p>
        </p:txBody>
      </p:sp>
      <p:graphicFrame>
        <p:nvGraphicFramePr>
          <p:cNvPr id="18434" name="Object 2"/>
          <p:cNvGraphicFramePr>
            <a:graphicFrameLocks noChangeAspect="1"/>
          </p:cNvGraphicFramePr>
          <p:nvPr/>
        </p:nvGraphicFramePr>
        <p:xfrm>
          <a:off x="2057400" y="1333500"/>
          <a:ext cx="4014470" cy="920750"/>
        </p:xfrm>
        <a:graphic>
          <a:graphicData uri="http://schemas.openxmlformats.org/presentationml/2006/ole">
            <p:oleObj spid="_x0000_s18434" name="Document" r:id="rId4" imgW="1384249" imgH="317488" progId="Word.Document.12">
              <p:link updateAutomatic="1"/>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6386" name="TextBox 9"/>
          <p:cNvSpPr txBox="1">
            <a:spLocks noChangeArrowheads="1"/>
          </p:cNvSpPr>
          <p:nvPr/>
        </p:nvSpPr>
        <p:spPr bwMode="auto">
          <a:xfrm>
            <a:off x="152400" y="198438"/>
            <a:ext cx="8763000" cy="1938992"/>
          </a:xfrm>
          <a:prstGeom prst="rect">
            <a:avLst/>
          </a:prstGeom>
          <a:noFill/>
          <a:ln w="9525">
            <a:noFill/>
            <a:miter lim="800000"/>
            <a:headEnd/>
            <a:tailEnd/>
          </a:ln>
        </p:spPr>
        <p:txBody>
          <a:bodyPr wrap="square">
            <a:spAutoFit/>
          </a:bodyPr>
          <a:lstStyle/>
          <a:p>
            <a:r>
              <a:rPr lang="en-US" dirty="0" smtClean="0"/>
              <a:t>7. A pennywhistle is a both ends open pipe.  If the standing wave in the pipe is 17 cm long, what is the wavelength and frequency of the fundamental mode of vibration, and what is the frequency of the next two modes of vibration?  (Use 343 m/s as the waves speed)  </a:t>
            </a:r>
          </a:p>
          <a:p>
            <a:r>
              <a:rPr lang="en-US" dirty="0" smtClean="0"/>
              <a:t>(0.34 m, 1008.8 Hz, 2017.6 Hz, 3026.5 Hz)</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6386" name="TextBox 9"/>
          <p:cNvSpPr txBox="1">
            <a:spLocks noChangeArrowheads="1"/>
          </p:cNvSpPr>
          <p:nvPr/>
        </p:nvSpPr>
        <p:spPr bwMode="auto">
          <a:xfrm>
            <a:off x="152400" y="198438"/>
            <a:ext cx="8763000" cy="1938992"/>
          </a:xfrm>
          <a:prstGeom prst="rect">
            <a:avLst/>
          </a:prstGeom>
          <a:noFill/>
          <a:ln w="9525">
            <a:noFill/>
            <a:miter lim="800000"/>
            <a:headEnd/>
            <a:tailEnd/>
          </a:ln>
        </p:spPr>
        <p:txBody>
          <a:bodyPr wrap="square">
            <a:spAutoFit/>
          </a:bodyPr>
          <a:lstStyle/>
          <a:p>
            <a:r>
              <a:rPr lang="en-US" dirty="0" smtClean="0"/>
              <a:t>8. A violin has a 33 cm long string, and is tuned to A 440 Hz.  (The fundamental frequency is 440 Hz, and it is a both ends fixed standing wave)  What is the wavelength of the fundamental?  What is the speed of waves along the string?  What are the next two frequencies possible?  (0.66 m, 290.4 m/s, 880 Hz, 1320 Hz)</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6386" name="TextBox 9"/>
          <p:cNvSpPr txBox="1">
            <a:spLocks noChangeArrowheads="1"/>
          </p:cNvSpPr>
          <p:nvPr/>
        </p:nvSpPr>
        <p:spPr bwMode="auto">
          <a:xfrm>
            <a:off x="152400" y="198438"/>
            <a:ext cx="8763000" cy="1938992"/>
          </a:xfrm>
          <a:prstGeom prst="rect">
            <a:avLst/>
          </a:prstGeom>
          <a:noFill/>
          <a:ln w="9525">
            <a:noFill/>
            <a:miter lim="800000"/>
            <a:headEnd/>
            <a:tailEnd/>
          </a:ln>
        </p:spPr>
        <p:txBody>
          <a:bodyPr wrap="square">
            <a:spAutoFit/>
          </a:bodyPr>
          <a:lstStyle/>
          <a:p>
            <a:r>
              <a:rPr lang="en-US" dirty="0" smtClean="0"/>
              <a:t>9. An organ pipe is being designed to make a fundamental tone of 64 Hz.  If the speed of sound is 320 m/s inside the pipe, and the pipe is a one end open and one end closed pipe, what length should it be?  What are the next two frequencies it can make?  </a:t>
            </a:r>
          </a:p>
          <a:p>
            <a:r>
              <a:rPr lang="en-US" dirty="0" smtClean="0"/>
              <a:t>(1.25 m, 192 Hz, 320 Hz)</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381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2052</TotalTime>
  <Words>575</Words>
  <Application>Microsoft Office PowerPoint</Application>
  <PresentationFormat>On-screen Show (16:10)</PresentationFormat>
  <Paragraphs>23</Paragraphs>
  <Slides>12</Slides>
  <Notes>0</Notes>
  <HiddenSlides>0</HiddenSlides>
  <MMClips>0</MMClips>
  <ScaleCrop>false</ScaleCrop>
  <HeadingPairs>
    <vt:vector size="6" baseType="variant">
      <vt:variant>
        <vt:lpstr>Theme</vt:lpstr>
      </vt:variant>
      <vt:variant>
        <vt:i4>1</vt:i4>
      </vt:variant>
      <vt:variant>
        <vt:lpstr>Links</vt:lpstr>
      </vt:variant>
      <vt:variant>
        <vt:i4>6</vt:i4>
      </vt:variant>
      <vt:variant>
        <vt:lpstr>Slide Titles</vt:lpstr>
      </vt:variant>
      <vt:variant>
        <vt:i4>12</vt:i4>
      </vt:variant>
    </vt:vector>
  </HeadingPairs>
  <TitlesOfParts>
    <vt:vector size="19" baseType="lpstr">
      <vt:lpstr>Default Design</vt:lpstr>
      <vt:lpstr>???</vt:lpstr>
      <vt:lpstr>???</vt:lpstr>
      <vt:lpstr>???</vt:lpstr>
      <vt:lpstr>???</vt:lpstr>
      <vt:lpstr>???</vt:lpstr>
      <vt:lpstr>???</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Tualatin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Murray, Christopher</cp:lastModifiedBy>
  <cp:revision>230</cp:revision>
  <dcterms:created xsi:type="dcterms:W3CDTF">2013-04-27T19:06:16Z</dcterms:created>
  <dcterms:modified xsi:type="dcterms:W3CDTF">2018-05-15T22:11:01Z</dcterms:modified>
</cp:coreProperties>
</file>