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8" r:id="rId2"/>
    <p:sldId id="270" r:id="rId3"/>
    <p:sldId id="280" r:id="rId4"/>
    <p:sldId id="281" r:id="rId5"/>
    <p:sldId id="282" r:id="rId6"/>
    <p:sldId id="286" r:id="rId7"/>
    <p:sldId id="287" r:id="rId8"/>
    <p:sldId id="297" r:id="rId9"/>
    <p:sldId id="298" r:id="rId10"/>
    <p:sldId id="299" r:id="rId11"/>
    <p:sldId id="300" r:id="rId1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E1C935-170B-47C6-B626-DFAA94C704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6ECDB-1562-46A8-967F-938E34951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C1452-C0A1-4691-A481-36EAF3BB6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B4579-3B19-4089-A05D-00EBE214B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E806A2-2813-442F-AFB7-17B36870C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4B010-3E52-4723-B726-D523E8FA07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F6149-AB90-4D01-BEAA-90CF91AC0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DF172-C857-4659-92C3-6B380A3A6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114132-A46D-4CFC-B19C-955E310E6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EE3B5-0EE5-4DE9-AEAD-41D412D3E1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6A899-20D5-4363-B234-100D48A09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E96B89-B211-4BD9-9DEE-0808FB661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1D4D56-8608-46CA-B7C7-8FC3161661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123032"/>
            <a:ext cx="60404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Skill one - calculating wavelength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52400" y="635000"/>
            <a:ext cx="8839200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Concept 0:  A full wavelength looks like this (two footballs)</a:t>
            </a:r>
            <a:endParaRPr lang="en-US" sz="3200" u="sng"/>
          </a:p>
        </p:txBody>
      </p:sp>
      <p:pic>
        <p:nvPicPr>
          <p:cNvPr id="80901" name="Picture 5" descr="FG12_08"/>
          <p:cNvPicPr>
            <a:picLocks noChangeAspect="1" noChangeArrowheads="1"/>
          </p:cNvPicPr>
          <p:nvPr/>
        </p:nvPicPr>
        <p:blipFill>
          <a:blip r:embed="rId2" cstate="print"/>
          <a:srcRect l="17003" t="38298" r="20984" b="43269"/>
          <a:stretch>
            <a:fillRect/>
          </a:stretch>
        </p:blipFill>
        <p:spPr bwMode="auto">
          <a:xfrm>
            <a:off x="228600" y="1905000"/>
            <a:ext cx="84582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2549525" y="1905000"/>
            <a:ext cx="0" cy="1714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4443413" y="1905000"/>
            <a:ext cx="0" cy="1714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>
            <a:off x="6400800" y="1905000"/>
            <a:ext cx="0" cy="1714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62000" y="2413000"/>
            <a:ext cx="1828800" cy="523875"/>
            <a:chOff x="480" y="1824"/>
            <a:chExt cx="1152" cy="396"/>
          </a:xfrm>
        </p:grpSpPr>
        <p:sp>
          <p:nvSpPr>
            <p:cNvPr id="15384" name="Text Box 13"/>
            <p:cNvSpPr txBox="1">
              <a:spLocks noChangeArrowheads="1"/>
            </p:cNvSpPr>
            <p:nvPr/>
          </p:nvSpPr>
          <p:spPr bwMode="auto">
            <a:xfrm>
              <a:off x="720" y="1824"/>
              <a:ext cx="511" cy="3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aseline="30000"/>
                <a:t>1</a:t>
              </a:r>
              <a:r>
                <a:rPr lang="en-US"/>
                <a:t>/</a:t>
              </a:r>
              <a:r>
                <a:rPr lang="en-US" baseline="-25000"/>
                <a:t>4</a:t>
              </a:r>
              <a:r>
                <a:rPr lang="en-US">
                  <a:sym typeface="Symbol" pitchFamily="18" charset="2"/>
                </a:rPr>
                <a:t></a:t>
              </a:r>
              <a:endParaRPr lang="en-US"/>
            </a:p>
          </p:txBody>
        </p:sp>
        <p:sp>
          <p:nvSpPr>
            <p:cNvPr id="15385" name="Line 14"/>
            <p:cNvSpPr>
              <a:spLocks noChangeShapeType="1"/>
            </p:cNvSpPr>
            <p:nvPr/>
          </p:nvSpPr>
          <p:spPr bwMode="auto">
            <a:xfrm>
              <a:off x="1296" y="2005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15"/>
            <p:cNvSpPr>
              <a:spLocks noChangeShapeType="1"/>
            </p:cNvSpPr>
            <p:nvPr/>
          </p:nvSpPr>
          <p:spPr bwMode="auto">
            <a:xfrm flipH="1">
              <a:off x="480" y="2005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590800" y="2413000"/>
            <a:ext cx="1828800" cy="523875"/>
            <a:chOff x="480" y="1824"/>
            <a:chExt cx="1152" cy="396"/>
          </a:xfrm>
        </p:grpSpPr>
        <p:sp>
          <p:nvSpPr>
            <p:cNvPr id="15381" name="Text Box 18"/>
            <p:cNvSpPr txBox="1">
              <a:spLocks noChangeArrowheads="1"/>
            </p:cNvSpPr>
            <p:nvPr/>
          </p:nvSpPr>
          <p:spPr bwMode="auto">
            <a:xfrm>
              <a:off x="720" y="1824"/>
              <a:ext cx="511" cy="3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aseline="30000"/>
                <a:t>1</a:t>
              </a:r>
              <a:r>
                <a:rPr lang="en-US"/>
                <a:t>/</a:t>
              </a:r>
              <a:r>
                <a:rPr lang="en-US" baseline="-25000"/>
                <a:t>4</a:t>
              </a:r>
              <a:r>
                <a:rPr lang="en-US">
                  <a:sym typeface="Symbol" pitchFamily="18" charset="2"/>
                </a:rPr>
                <a:t></a:t>
              </a:r>
              <a:endParaRPr lang="en-US"/>
            </a:p>
          </p:txBody>
        </p:sp>
        <p:sp>
          <p:nvSpPr>
            <p:cNvPr id="15382" name="Line 19"/>
            <p:cNvSpPr>
              <a:spLocks noChangeShapeType="1"/>
            </p:cNvSpPr>
            <p:nvPr/>
          </p:nvSpPr>
          <p:spPr bwMode="auto">
            <a:xfrm>
              <a:off x="1296" y="2005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20"/>
            <p:cNvSpPr>
              <a:spLocks noChangeShapeType="1"/>
            </p:cNvSpPr>
            <p:nvPr/>
          </p:nvSpPr>
          <p:spPr bwMode="auto">
            <a:xfrm flipH="1">
              <a:off x="480" y="2005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495800" y="2413000"/>
            <a:ext cx="1828800" cy="523875"/>
            <a:chOff x="480" y="1824"/>
            <a:chExt cx="1152" cy="396"/>
          </a:xfrm>
        </p:grpSpPr>
        <p:sp>
          <p:nvSpPr>
            <p:cNvPr id="15378" name="Text Box 22"/>
            <p:cNvSpPr txBox="1">
              <a:spLocks noChangeArrowheads="1"/>
            </p:cNvSpPr>
            <p:nvPr/>
          </p:nvSpPr>
          <p:spPr bwMode="auto">
            <a:xfrm>
              <a:off x="720" y="1824"/>
              <a:ext cx="511" cy="3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aseline="30000"/>
                <a:t>1</a:t>
              </a:r>
              <a:r>
                <a:rPr lang="en-US"/>
                <a:t>/</a:t>
              </a:r>
              <a:r>
                <a:rPr lang="en-US" baseline="-25000"/>
                <a:t>4</a:t>
              </a:r>
              <a:r>
                <a:rPr lang="en-US">
                  <a:sym typeface="Symbol" pitchFamily="18" charset="2"/>
                </a:rPr>
                <a:t></a:t>
              </a:r>
              <a:endParaRPr lang="en-US"/>
            </a:p>
          </p:txBody>
        </p:sp>
        <p:sp>
          <p:nvSpPr>
            <p:cNvPr id="15379" name="Line 23"/>
            <p:cNvSpPr>
              <a:spLocks noChangeShapeType="1"/>
            </p:cNvSpPr>
            <p:nvPr/>
          </p:nvSpPr>
          <p:spPr bwMode="auto">
            <a:xfrm>
              <a:off x="1296" y="2005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24"/>
            <p:cNvSpPr>
              <a:spLocks noChangeShapeType="1"/>
            </p:cNvSpPr>
            <p:nvPr/>
          </p:nvSpPr>
          <p:spPr bwMode="auto">
            <a:xfrm flipH="1">
              <a:off x="480" y="2005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400800" y="2413000"/>
            <a:ext cx="1828800" cy="523875"/>
            <a:chOff x="480" y="1824"/>
            <a:chExt cx="1152" cy="396"/>
          </a:xfrm>
        </p:grpSpPr>
        <p:sp>
          <p:nvSpPr>
            <p:cNvPr id="15375" name="Text Box 26"/>
            <p:cNvSpPr txBox="1">
              <a:spLocks noChangeArrowheads="1"/>
            </p:cNvSpPr>
            <p:nvPr/>
          </p:nvSpPr>
          <p:spPr bwMode="auto">
            <a:xfrm>
              <a:off x="720" y="1824"/>
              <a:ext cx="511" cy="3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aseline="30000"/>
                <a:t>1</a:t>
              </a:r>
              <a:r>
                <a:rPr lang="en-US"/>
                <a:t>/</a:t>
              </a:r>
              <a:r>
                <a:rPr lang="en-US" baseline="-25000"/>
                <a:t>4</a:t>
              </a:r>
              <a:r>
                <a:rPr lang="en-US">
                  <a:sym typeface="Symbol" pitchFamily="18" charset="2"/>
                </a:rPr>
                <a:t></a:t>
              </a:r>
              <a:endParaRPr lang="en-US"/>
            </a:p>
          </p:txBody>
        </p:sp>
        <p:sp>
          <p:nvSpPr>
            <p:cNvPr id="15376" name="Line 27"/>
            <p:cNvSpPr>
              <a:spLocks noChangeShapeType="1"/>
            </p:cNvSpPr>
            <p:nvPr/>
          </p:nvSpPr>
          <p:spPr bwMode="auto">
            <a:xfrm>
              <a:off x="1296" y="2005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28"/>
            <p:cNvSpPr>
              <a:spLocks noChangeShapeType="1"/>
            </p:cNvSpPr>
            <p:nvPr/>
          </p:nvSpPr>
          <p:spPr bwMode="auto">
            <a:xfrm flipH="1">
              <a:off x="480" y="2005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build="p" autoUpdateAnimBg="0"/>
      <p:bldP spid="80905" grpId="0" animBg="1"/>
      <p:bldP spid="80907" grpId="0" animBg="1"/>
      <p:bldP spid="8090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117692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9.68 m, 35.4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46126" y="2148417"/>
            <a:ext cx="8169275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waveform is 2.42 m long.  What is the </a:t>
            </a:r>
            <a:r>
              <a:rPr lang="en-US">
                <a:sym typeface="Symbol" pitchFamily="18" charset="2"/>
              </a:rPr>
              <a:t>?</a:t>
            </a:r>
          </a:p>
          <a:p>
            <a:r>
              <a:rPr lang="en-US">
                <a:sym typeface="Symbol" pitchFamily="18" charset="2"/>
              </a:rPr>
              <a:t>If it is a sound wave (v = 343 m/s), what is its frequency</a:t>
            </a:r>
            <a:r>
              <a:rPr lang="en-US"/>
              <a:t> (v = f</a:t>
            </a:r>
            <a:r>
              <a:rPr lang="en-US">
                <a:sym typeface="Symbol" pitchFamily="18" charset="2"/>
              </a:rPr>
              <a:t>)</a:t>
            </a:r>
          </a:p>
        </p:txBody>
      </p:sp>
      <p:pic>
        <p:nvPicPr>
          <p:cNvPr id="25606" name="Picture 12" descr="FG12_13A"/>
          <p:cNvPicPr>
            <a:picLocks noChangeAspect="1" noChangeArrowheads="1"/>
          </p:cNvPicPr>
          <p:nvPr/>
        </p:nvPicPr>
        <p:blipFill>
          <a:blip r:embed="rId2" cstate="print"/>
          <a:srcRect l="8002" t="23000" r="43988" b="57500"/>
          <a:stretch>
            <a:fillRect/>
          </a:stretch>
        </p:blipFill>
        <p:spPr bwMode="auto">
          <a:xfrm>
            <a:off x="0" y="-31750"/>
            <a:ext cx="914400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762000" y="0"/>
            <a:ext cx="0" cy="203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121539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0.620 m, 277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46126" y="2148417"/>
            <a:ext cx="8169275" cy="181588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The </a:t>
            </a:r>
            <a:r>
              <a:rPr lang="en-US" u="sng" dirty="0"/>
              <a:t>wavelength</a:t>
            </a:r>
            <a:r>
              <a:rPr lang="en-US" dirty="0"/>
              <a:t> is 124 cm long.  What is the </a:t>
            </a:r>
            <a:r>
              <a:rPr lang="en-US" dirty="0">
                <a:sym typeface="Symbol" pitchFamily="18" charset="2"/>
              </a:rPr>
              <a:t>length of the waveform?</a:t>
            </a:r>
          </a:p>
          <a:p>
            <a:r>
              <a:rPr lang="en-US" dirty="0">
                <a:sym typeface="Symbol" pitchFamily="18" charset="2"/>
              </a:rPr>
              <a:t>If it is a sound wave (v = 343 m/s), what is its frequency</a:t>
            </a:r>
            <a:r>
              <a:rPr lang="en-US" dirty="0"/>
              <a:t> (v = f</a:t>
            </a:r>
            <a:r>
              <a:rPr lang="en-US" dirty="0">
                <a:sym typeface="Symbol" pitchFamily="18" charset="2"/>
              </a:rPr>
              <a:t>)</a:t>
            </a:r>
          </a:p>
        </p:txBody>
      </p:sp>
      <p:pic>
        <p:nvPicPr>
          <p:cNvPr id="26630" name="Picture 8" descr="FG12_12A"/>
          <p:cNvPicPr>
            <a:picLocks noChangeAspect="1" noChangeArrowheads="1"/>
          </p:cNvPicPr>
          <p:nvPr/>
        </p:nvPicPr>
        <p:blipFill>
          <a:blip r:embed="rId2" cstate="print"/>
          <a:srcRect l="9001" t="18854" r="41988" b="60989"/>
          <a:stretch>
            <a:fillRect/>
          </a:stretch>
        </p:blipFill>
        <p:spPr bwMode="auto">
          <a:xfrm>
            <a:off x="838200" y="190500"/>
            <a:ext cx="74676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4876800" y="190500"/>
            <a:ext cx="0" cy="203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28600" y="5351199"/>
            <a:ext cx="49404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2/4</a:t>
            </a:r>
            <a:r>
              <a:rPr lang="en-US" sz="1600">
                <a:sym typeface="Symbol" pitchFamily="18" charset="2"/>
              </a:rPr>
              <a:t></a:t>
            </a:r>
          </a:p>
        </p:txBody>
      </p:sp>
      <p:pic>
        <p:nvPicPr>
          <p:cNvPr id="17413" name="Picture 6" descr="FG12_08"/>
          <p:cNvPicPr>
            <a:picLocks noChangeAspect="1" noChangeArrowheads="1"/>
          </p:cNvPicPr>
          <p:nvPr/>
        </p:nvPicPr>
        <p:blipFill>
          <a:blip r:embed="rId2" cstate="print"/>
          <a:srcRect l="17003" r="20984" b="72873"/>
          <a:stretch>
            <a:fillRect/>
          </a:stretch>
        </p:blipFill>
        <p:spPr bwMode="auto">
          <a:xfrm>
            <a:off x="304800" y="190500"/>
            <a:ext cx="82296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746125" y="2238375"/>
            <a:ext cx="5692584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 many Quarter wavelengths?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5351199"/>
            <a:ext cx="49404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4/4</a:t>
            </a:r>
            <a:r>
              <a:rPr lang="en-US" sz="1600">
                <a:sym typeface="Symbol" pitchFamily="18" charset="2"/>
              </a:rPr>
              <a:t>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838200" y="2095500"/>
            <a:ext cx="5692584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 many Quarter wavelengths?</a:t>
            </a:r>
          </a:p>
        </p:txBody>
      </p:sp>
      <p:pic>
        <p:nvPicPr>
          <p:cNvPr id="18438" name="Picture 16" descr="FG12_12A"/>
          <p:cNvPicPr>
            <a:picLocks noChangeAspect="1" noChangeArrowheads="1"/>
          </p:cNvPicPr>
          <p:nvPr/>
        </p:nvPicPr>
        <p:blipFill>
          <a:blip r:embed="rId2" cstate="print"/>
          <a:srcRect l="9001" t="48314" r="41988" b="36180"/>
          <a:stretch>
            <a:fillRect/>
          </a:stretch>
        </p:blipFill>
        <p:spPr bwMode="auto">
          <a:xfrm>
            <a:off x="152400" y="0"/>
            <a:ext cx="8839200" cy="1554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" y="5351199"/>
            <a:ext cx="49404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3/4</a:t>
            </a:r>
            <a:r>
              <a:rPr lang="en-US" sz="1600">
                <a:sym typeface="Symbol" pitchFamily="18" charset="2"/>
              </a:rPr>
              <a:t>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38200" y="2095500"/>
            <a:ext cx="5692584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 many Quarter wavelengths?</a:t>
            </a:r>
          </a:p>
        </p:txBody>
      </p:sp>
      <p:pic>
        <p:nvPicPr>
          <p:cNvPr id="19462" name="Picture 27" descr="FG12_13A"/>
          <p:cNvPicPr>
            <a:picLocks noChangeAspect="1" noChangeArrowheads="1"/>
          </p:cNvPicPr>
          <p:nvPr/>
        </p:nvPicPr>
        <p:blipFill>
          <a:blip r:embed="rId2" cstate="print"/>
          <a:srcRect l="8002" t="50000" r="43988" b="35001"/>
          <a:stretch>
            <a:fillRect/>
          </a:stretch>
        </p:blipFill>
        <p:spPr bwMode="auto">
          <a:xfrm>
            <a:off x="381000" y="169333"/>
            <a:ext cx="8534400" cy="148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1" descr="FG12_12A"/>
          <p:cNvPicPr>
            <a:picLocks noChangeAspect="1" noChangeArrowheads="1"/>
          </p:cNvPicPr>
          <p:nvPr/>
        </p:nvPicPr>
        <p:blipFill>
          <a:blip r:embed="rId2" cstate="print"/>
          <a:srcRect l="9001" t="73123" r="41988" b="11371"/>
          <a:stretch>
            <a:fillRect/>
          </a:stretch>
        </p:blipFill>
        <p:spPr bwMode="auto">
          <a:xfrm>
            <a:off x="152401" y="104511"/>
            <a:ext cx="8793163" cy="1546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28600" y="5351199"/>
            <a:ext cx="49404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6/4</a:t>
            </a:r>
            <a:r>
              <a:rPr lang="en-US" sz="1600">
                <a:sym typeface="Symbol" pitchFamily="18" charset="2"/>
              </a:rPr>
              <a:t>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838200" y="2095500"/>
            <a:ext cx="5692584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 many Quarter wavelengths?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0" y="1790700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This waveform is 8.45 m long.  What is the wavelength of the standing wave</a:t>
            </a:r>
            <a:r>
              <a:rPr lang="en-US" dirty="0" smtClean="0"/>
              <a:t>? If it has a frequency of 30.4 Hz, what is the wave speed?  </a:t>
            </a:r>
            <a:r>
              <a:rPr lang="en-US" sz="1200" dirty="0" smtClean="0"/>
              <a:t>(11.3 m, 342.5 m/s)</a:t>
            </a:r>
            <a:endParaRPr lang="en-US" dirty="0"/>
          </a:p>
        </p:txBody>
      </p:sp>
      <p:pic>
        <p:nvPicPr>
          <p:cNvPr id="21508" name="Picture 6" descr="FG12_13A"/>
          <p:cNvPicPr>
            <a:picLocks noChangeAspect="1" noChangeArrowheads="1"/>
          </p:cNvPicPr>
          <p:nvPr/>
        </p:nvPicPr>
        <p:blipFill>
          <a:blip r:embed="rId3" cstate="print"/>
          <a:srcRect l="8002" t="50000" r="43988" b="35001"/>
          <a:stretch>
            <a:fillRect/>
          </a:stretch>
        </p:blipFill>
        <p:spPr bwMode="auto">
          <a:xfrm>
            <a:off x="381000" y="190500"/>
            <a:ext cx="8534400" cy="148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152400" y="3162300"/>
          <a:ext cx="948906" cy="762000"/>
        </p:xfrm>
        <a:graphic>
          <a:graphicData uri="http://schemas.openxmlformats.org/presentationml/2006/ole">
            <p:oleObj spid="_x0000_s15361" name="Equation" r:id="rId4" imgW="512980" imgH="418759" progId="Equation.3">
              <p:embed/>
            </p:oleObj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7848600" y="2781300"/>
          <a:ext cx="1145822" cy="533400"/>
        </p:xfrm>
        <a:graphic>
          <a:graphicData uri="http://schemas.openxmlformats.org/presentationml/2006/ole">
            <p:oleObj spid="_x0000_s15363" name="Equation" r:id="rId5" imgW="295496" imgH="13431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08134" y="1886480"/>
            <a:ext cx="7013458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Calculating wavelengths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rId3" action="ppaction://hlinksldjump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rId4" action="ppaction://hlinksldjump"/>
              </a:rPr>
              <a:t>3</a:t>
            </a:r>
            <a:r>
              <a:rPr lang="en-US" sz="5400"/>
              <a:t> | </a:t>
            </a:r>
            <a:r>
              <a:rPr lang="en-US" sz="5400">
                <a:hlinkClick r:id="rId5" action="ppaction://hlinksldjump"/>
              </a:rPr>
              <a:t>4</a:t>
            </a:r>
            <a:r>
              <a:rPr lang="en-US" sz="5400"/>
              <a:t> </a:t>
            </a:r>
            <a:r>
              <a:rPr lang="en-US" sz="5400" u="sng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95571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.36 m 36 cm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746125" y="2148417"/>
            <a:ext cx="7801110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The waveform is 45 cm long.  What is the </a:t>
            </a:r>
            <a:r>
              <a:rPr lang="en-US" sz="4000">
                <a:sym typeface="Symbol" pitchFamily="18" charset="2"/>
              </a:rPr>
              <a:t>?</a:t>
            </a:r>
            <a:r>
              <a:rPr lang="en-US" sz="3200"/>
              <a:t> </a:t>
            </a:r>
          </a:p>
        </p:txBody>
      </p:sp>
      <p:pic>
        <p:nvPicPr>
          <p:cNvPr id="23558" name="Picture 16" descr="FG12_13A"/>
          <p:cNvPicPr>
            <a:picLocks noChangeAspect="1" noChangeArrowheads="1"/>
          </p:cNvPicPr>
          <p:nvPr/>
        </p:nvPicPr>
        <p:blipFill>
          <a:blip r:embed="rId2" cstate="print"/>
          <a:srcRect l="8002" t="70999" r="43988" b="6500"/>
          <a:stretch>
            <a:fillRect/>
          </a:stretch>
        </p:blipFill>
        <p:spPr bwMode="auto">
          <a:xfrm>
            <a:off x="609600" y="67470"/>
            <a:ext cx="7543800" cy="196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590800" y="63500"/>
            <a:ext cx="4038600" cy="2032000"/>
            <a:chOff x="1632" y="48"/>
            <a:chExt cx="2544" cy="1536"/>
          </a:xfrm>
        </p:grpSpPr>
        <p:sp>
          <p:nvSpPr>
            <p:cNvPr id="23560" name="Line 17"/>
            <p:cNvSpPr>
              <a:spLocks noChangeShapeType="1"/>
            </p:cNvSpPr>
            <p:nvPr/>
          </p:nvSpPr>
          <p:spPr bwMode="auto">
            <a:xfrm>
              <a:off x="1632" y="48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18"/>
            <p:cNvSpPr>
              <a:spLocks noChangeShapeType="1"/>
            </p:cNvSpPr>
            <p:nvPr/>
          </p:nvSpPr>
          <p:spPr bwMode="auto">
            <a:xfrm>
              <a:off x="2448" y="48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19"/>
            <p:cNvSpPr>
              <a:spLocks noChangeShapeType="1"/>
            </p:cNvSpPr>
            <p:nvPr/>
          </p:nvSpPr>
          <p:spPr bwMode="auto">
            <a:xfrm>
              <a:off x="3312" y="48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20"/>
            <p:cNvSpPr>
              <a:spLocks noChangeShapeType="1"/>
            </p:cNvSpPr>
            <p:nvPr/>
          </p:nvSpPr>
          <p:spPr bwMode="auto">
            <a:xfrm>
              <a:off x="4176" y="48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53572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1.2 m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46126" y="2148417"/>
            <a:ext cx="7940675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The </a:t>
            </a:r>
            <a:r>
              <a:rPr lang="en-US" u="sng" dirty="0"/>
              <a:t>wavelength</a:t>
            </a:r>
            <a:r>
              <a:rPr lang="en-US" dirty="0"/>
              <a:t> is 0.80 m long.  What is the </a:t>
            </a:r>
            <a:r>
              <a:rPr lang="en-US" dirty="0">
                <a:sym typeface="Symbol" pitchFamily="18" charset="2"/>
              </a:rPr>
              <a:t>length of the standing wave?</a:t>
            </a:r>
            <a:r>
              <a:rPr lang="en-US" dirty="0"/>
              <a:t> </a:t>
            </a:r>
          </a:p>
        </p:txBody>
      </p:sp>
      <p:pic>
        <p:nvPicPr>
          <p:cNvPr id="24582" name="Picture 11" descr="FG12_08"/>
          <p:cNvPicPr>
            <a:picLocks noChangeAspect="1" noChangeArrowheads="1"/>
          </p:cNvPicPr>
          <p:nvPr/>
        </p:nvPicPr>
        <p:blipFill>
          <a:blip r:embed="rId2" cstate="print"/>
          <a:srcRect l="17003" t="71808" r="20984" b="9042"/>
          <a:stretch>
            <a:fillRect/>
          </a:stretch>
        </p:blipFill>
        <p:spPr bwMode="auto">
          <a:xfrm>
            <a:off x="0" y="209021"/>
            <a:ext cx="9144000" cy="1568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905000" y="0"/>
            <a:ext cx="5410200" cy="2032000"/>
            <a:chOff x="1200" y="0"/>
            <a:chExt cx="3408" cy="1536"/>
          </a:xfrm>
        </p:grpSpPr>
        <p:sp>
          <p:nvSpPr>
            <p:cNvPr id="24584" name="Line 7"/>
            <p:cNvSpPr>
              <a:spLocks noChangeShapeType="1"/>
            </p:cNvSpPr>
            <p:nvPr/>
          </p:nvSpPr>
          <p:spPr bwMode="auto">
            <a:xfrm>
              <a:off x="1200" y="0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Line 12"/>
            <p:cNvSpPr>
              <a:spLocks noChangeShapeType="1"/>
            </p:cNvSpPr>
            <p:nvPr/>
          </p:nvSpPr>
          <p:spPr bwMode="auto">
            <a:xfrm>
              <a:off x="2038" y="0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13"/>
            <p:cNvSpPr>
              <a:spLocks noChangeShapeType="1"/>
            </p:cNvSpPr>
            <p:nvPr/>
          </p:nvSpPr>
          <p:spPr bwMode="auto">
            <a:xfrm>
              <a:off x="2880" y="0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4"/>
            <p:cNvSpPr>
              <a:spLocks noChangeShapeType="1"/>
            </p:cNvSpPr>
            <p:nvPr/>
          </p:nvSpPr>
          <p:spPr bwMode="auto">
            <a:xfrm>
              <a:off x="3766" y="0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5"/>
            <p:cNvSpPr>
              <a:spLocks noChangeShapeType="1"/>
            </p:cNvSpPr>
            <p:nvPr/>
          </p:nvSpPr>
          <p:spPr bwMode="auto">
            <a:xfrm>
              <a:off x="4608" y="0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217</Words>
  <Application>Microsoft Office PowerPoint</Application>
  <PresentationFormat>On-screen Show (16:10)</PresentationFormat>
  <Paragraphs>27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170</cp:revision>
  <dcterms:created xsi:type="dcterms:W3CDTF">2001-03-01T17:38:38Z</dcterms:created>
  <dcterms:modified xsi:type="dcterms:W3CDTF">2018-05-16T17:28:17Z</dcterms:modified>
</cp:coreProperties>
</file>