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87" r:id="rId3"/>
    <p:sldId id="293" r:id="rId4"/>
    <p:sldId id="288" r:id="rId5"/>
    <p:sldId id="289" r:id="rId6"/>
    <p:sldId id="290" r:id="rId7"/>
    <p:sldId id="291" r:id="rId8"/>
    <p:sldId id="292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934" y="-131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3CBC-22AF-48F3-941D-8DD5BC63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CCAF2-3475-41F5-9086-71AEA119E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CC353-2CCD-41D4-A77D-C16F7E68D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B103-C97E-4394-94D4-2897D82D9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6DAB4-2757-4DA7-82D4-866DE5797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0C8B-E842-473D-BC8B-202E0A2EB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C1400-B5D2-4B6E-B3FE-F654CB7E9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401E1-2276-46EA-BF68-60FC553D8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14BA1-49A9-473B-AFC8-F12F59C33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51693-BB6E-4EF9-8988-6C1887005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54FBD-FE9B-49A3-AFEE-7657A3E5F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DA0B42-BE70-42AD-8D0B-0344B5146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" y="123032"/>
            <a:ext cx="2800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635000"/>
            <a:ext cx="8610600" cy="762000"/>
            <a:chOff x="144" y="480"/>
            <a:chExt cx="5424" cy="576"/>
          </a:xfrm>
        </p:grpSpPr>
        <p:sp>
          <p:nvSpPr>
            <p:cNvPr id="3087" name="Text Box 5"/>
            <p:cNvSpPr txBox="1">
              <a:spLocks noChangeArrowheads="1"/>
            </p:cNvSpPr>
            <p:nvPr/>
          </p:nvSpPr>
          <p:spPr bwMode="auto">
            <a:xfrm>
              <a:off x="144" y="576"/>
              <a:ext cx="542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u="sng"/>
                <a:t>Trans</a:t>
              </a:r>
              <a:r>
                <a:rPr lang="en-US" sz="3200"/>
                <a:t>verse: Wave moves        medium moves</a:t>
              </a:r>
            </a:p>
          </p:txBody>
        </p:sp>
        <p:sp>
          <p:nvSpPr>
            <p:cNvPr id="3088" name="Line 6"/>
            <p:cNvSpPr>
              <a:spLocks noChangeShapeType="1"/>
            </p:cNvSpPr>
            <p:nvPr/>
          </p:nvSpPr>
          <p:spPr bwMode="auto">
            <a:xfrm>
              <a:off x="2736" y="768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"/>
            <p:cNvSpPr>
              <a:spLocks noChangeShapeType="1"/>
            </p:cNvSpPr>
            <p:nvPr/>
          </p:nvSpPr>
          <p:spPr bwMode="auto">
            <a:xfrm>
              <a:off x="5326" y="480"/>
              <a:ext cx="0" cy="5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2984502"/>
            <a:ext cx="9067800" cy="584730"/>
            <a:chOff x="0" y="2256"/>
            <a:chExt cx="5712" cy="442"/>
          </a:xfrm>
        </p:grpSpPr>
        <p:sp>
          <p:nvSpPr>
            <p:cNvPr id="3084" name="Text Box 9"/>
            <p:cNvSpPr txBox="1">
              <a:spLocks noChangeArrowheads="1"/>
            </p:cNvSpPr>
            <p:nvPr/>
          </p:nvSpPr>
          <p:spPr bwMode="auto">
            <a:xfrm>
              <a:off x="0" y="2256"/>
              <a:ext cx="542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u="sng"/>
                <a:t>Long</a:t>
              </a:r>
              <a:r>
                <a:rPr lang="en-US" sz="3200"/>
                <a:t>itudinal: Wave moves          medium moves</a:t>
              </a:r>
            </a:p>
          </p:txBody>
        </p:sp>
        <p:sp>
          <p:nvSpPr>
            <p:cNvPr id="3085" name="Line 10"/>
            <p:cNvSpPr>
              <a:spLocks noChangeShapeType="1"/>
            </p:cNvSpPr>
            <p:nvPr/>
          </p:nvSpPr>
          <p:spPr bwMode="auto">
            <a:xfrm>
              <a:off x="2928" y="2472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1"/>
            <p:cNvSpPr>
              <a:spLocks noChangeShapeType="1"/>
            </p:cNvSpPr>
            <p:nvPr/>
          </p:nvSpPr>
          <p:spPr bwMode="auto">
            <a:xfrm rot="5400000">
              <a:off x="5423" y="2172"/>
              <a:ext cx="1" cy="5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2237" name="Picture 13" descr="FG11_24"/>
          <p:cNvPicPr>
            <a:picLocks noChangeAspect="1" noChangeArrowheads="1"/>
          </p:cNvPicPr>
          <p:nvPr/>
        </p:nvPicPr>
        <p:blipFill>
          <a:blip r:embed="rId2" cstate="print"/>
          <a:srcRect l="13002" t="5000" r="9981" b="57500"/>
          <a:stretch>
            <a:fillRect/>
          </a:stretch>
        </p:blipFill>
        <p:spPr bwMode="auto">
          <a:xfrm>
            <a:off x="1752600" y="1333500"/>
            <a:ext cx="5867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8" name="Picture 14" descr="FG11_24"/>
          <p:cNvPicPr>
            <a:picLocks noChangeAspect="1" noChangeArrowheads="1"/>
          </p:cNvPicPr>
          <p:nvPr/>
        </p:nvPicPr>
        <p:blipFill>
          <a:blip r:embed="rId2" cstate="print"/>
          <a:srcRect l="13002" t="57501" r="9981" b="6499"/>
          <a:stretch>
            <a:fillRect/>
          </a:stretch>
        </p:blipFill>
        <p:spPr bwMode="auto">
          <a:xfrm>
            <a:off x="1676400" y="3556000"/>
            <a:ext cx="5867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" y="123032"/>
            <a:ext cx="2800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6200" y="762000"/>
            <a:ext cx="86106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Sound is longitudinal:</a:t>
            </a:r>
          </a:p>
        </p:txBody>
      </p:sp>
      <p:pic>
        <p:nvPicPr>
          <p:cNvPr id="43023" name="Picture 15" descr="FG11_25"/>
          <p:cNvPicPr>
            <a:picLocks noChangeAspect="1" noChangeArrowheads="1"/>
          </p:cNvPicPr>
          <p:nvPr/>
        </p:nvPicPr>
        <p:blipFill>
          <a:blip r:embed="rId2" cstate="print"/>
          <a:srcRect l="18004" t="17999" r="16983" b="16969"/>
          <a:stretch>
            <a:fillRect/>
          </a:stretch>
        </p:blipFill>
        <p:spPr bwMode="auto">
          <a:xfrm>
            <a:off x="1219200" y="1460500"/>
            <a:ext cx="6705600" cy="3726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" y="123032"/>
            <a:ext cx="2800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" y="762000"/>
            <a:ext cx="86106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Sound is longitudinal:</a:t>
            </a:r>
          </a:p>
        </p:txBody>
      </p:sp>
      <p:pic>
        <p:nvPicPr>
          <p:cNvPr id="6149" name="Picture 6" descr="FG11_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1270000"/>
            <a:ext cx="7618413" cy="423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" y="123032"/>
            <a:ext cx="2800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" y="762000"/>
            <a:ext cx="86106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Surface Wave: Longitudinal </a:t>
            </a:r>
            <a:r>
              <a:rPr lang="en-US" sz="3200" u="sng"/>
              <a:t>and</a:t>
            </a:r>
            <a:r>
              <a:rPr lang="en-US" sz="3200"/>
              <a:t> transverse</a:t>
            </a:r>
          </a:p>
        </p:txBody>
      </p:sp>
      <p:pic>
        <p:nvPicPr>
          <p:cNvPr id="44044" name="Picture 12" descr="FG11_27"/>
          <p:cNvPicPr>
            <a:picLocks noChangeAspect="1" noChangeArrowheads="1"/>
          </p:cNvPicPr>
          <p:nvPr/>
        </p:nvPicPr>
        <p:blipFill>
          <a:blip r:embed="rId2" cstate="print"/>
          <a:srcRect l="28006" t="6500" r="27985" b="14000"/>
          <a:stretch>
            <a:fillRect/>
          </a:stretch>
        </p:blipFill>
        <p:spPr bwMode="auto">
          <a:xfrm>
            <a:off x="304800" y="1397000"/>
            <a:ext cx="335280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5" name="Picture 13" descr="FG11_28"/>
          <p:cNvPicPr>
            <a:picLocks noChangeAspect="1" noChangeArrowheads="1"/>
          </p:cNvPicPr>
          <p:nvPr/>
        </p:nvPicPr>
        <p:blipFill>
          <a:blip r:embed="rId3" cstate="print"/>
          <a:srcRect l="29036" t="34839" r="31017" b="25562"/>
          <a:stretch>
            <a:fillRect/>
          </a:stretch>
        </p:blipFill>
        <p:spPr bwMode="auto">
          <a:xfrm>
            <a:off x="3810000" y="1949980"/>
            <a:ext cx="5105400" cy="281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2346326" y="5008563"/>
            <a:ext cx="4293740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Tsunami - longitudinal 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" y="123032"/>
            <a:ext cx="2800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6200" y="571500"/>
            <a:ext cx="86106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Electromagnetic Waves - Transverse waves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76200" y="3175000"/>
            <a:ext cx="8610600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Require no medium - can travel through vacuum</a:t>
            </a:r>
          </a:p>
          <a:p>
            <a:r>
              <a:rPr lang="en-US" sz="3200"/>
              <a:t>Travel at 3.00 x 10</a:t>
            </a:r>
            <a:r>
              <a:rPr lang="en-US" sz="3200" baseline="30000"/>
              <a:t>8</a:t>
            </a:r>
            <a:r>
              <a:rPr lang="en-US" sz="3200"/>
              <a:t> m/s in a vacuum (else slower)</a:t>
            </a:r>
          </a:p>
          <a:p>
            <a:r>
              <a:rPr lang="en-US" sz="3200"/>
              <a:t>Speed is independent of speed of source/observer</a:t>
            </a:r>
          </a:p>
          <a:p>
            <a:r>
              <a:rPr lang="en-US" sz="3200"/>
              <a:t>Radio, microwave, Infrared, Light, UV, XRay, Gamma Rays are all EM waves. (Cheer)</a:t>
            </a:r>
          </a:p>
        </p:txBody>
      </p:sp>
      <p:pic>
        <p:nvPicPr>
          <p:cNvPr id="45064" name="Picture 8" descr="FG22_07"/>
          <p:cNvPicPr>
            <a:picLocks noChangeAspect="1" noChangeArrowheads="1"/>
          </p:cNvPicPr>
          <p:nvPr/>
        </p:nvPicPr>
        <p:blipFill>
          <a:blip r:embed="rId2" cstate="print"/>
          <a:srcRect t="27501" b="25999"/>
          <a:stretch>
            <a:fillRect/>
          </a:stretch>
        </p:blipFill>
        <p:spPr bwMode="auto">
          <a:xfrm>
            <a:off x="381001" y="1079500"/>
            <a:ext cx="7618413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 autoUpdateAnimBg="0"/>
      <p:bldP spid="450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" y="123032"/>
            <a:ext cx="2800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352676" y="419100"/>
            <a:ext cx="3514725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Mechanical</a:t>
            </a:r>
          </a:p>
          <a:p>
            <a:pPr algn="ctr"/>
            <a:r>
              <a:rPr lang="en-US" dirty="0"/>
              <a:t>(requiring a medium)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6019800" y="342900"/>
            <a:ext cx="28194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Electromagnetic</a:t>
            </a:r>
          </a:p>
          <a:p>
            <a:pPr algn="ctr"/>
            <a:r>
              <a:rPr lang="en-US" dirty="0"/>
              <a:t>(need no medium)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9526" y="1968501"/>
            <a:ext cx="1746184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Transverse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0" y="4202907"/>
            <a:ext cx="203773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Longitudinal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057400" y="571500"/>
            <a:ext cx="3810000" cy="5143500"/>
            <a:chOff x="1296" y="432"/>
            <a:chExt cx="2400" cy="3888"/>
          </a:xfrm>
        </p:grpSpPr>
        <p:sp>
          <p:nvSpPr>
            <p:cNvPr id="9230" name="Line 11"/>
            <p:cNvSpPr>
              <a:spLocks noChangeShapeType="1"/>
            </p:cNvSpPr>
            <p:nvPr/>
          </p:nvSpPr>
          <p:spPr bwMode="auto">
            <a:xfrm>
              <a:off x="1296" y="432"/>
              <a:ext cx="0" cy="38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2"/>
            <p:cNvSpPr>
              <a:spLocks noChangeShapeType="1"/>
            </p:cNvSpPr>
            <p:nvPr/>
          </p:nvSpPr>
          <p:spPr bwMode="auto">
            <a:xfrm>
              <a:off x="3696" y="432"/>
              <a:ext cx="0" cy="38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0" y="1333500"/>
            <a:ext cx="9144000" cy="1968500"/>
            <a:chOff x="0" y="1008"/>
            <a:chExt cx="5760" cy="1488"/>
          </a:xfrm>
        </p:grpSpPr>
        <p:sp>
          <p:nvSpPr>
            <p:cNvPr id="9228" name="Line 14"/>
            <p:cNvSpPr>
              <a:spLocks noChangeShapeType="1"/>
            </p:cNvSpPr>
            <p:nvPr/>
          </p:nvSpPr>
          <p:spPr bwMode="auto">
            <a:xfrm>
              <a:off x="0" y="1008"/>
              <a:ext cx="57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5"/>
            <p:cNvSpPr>
              <a:spLocks noChangeShapeType="1"/>
            </p:cNvSpPr>
            <p:nvPr/>
          </p:nvSpPr>
          <p:spPr bwMode="auto">
            <a:xfrm>
              <a:off x="0" y="2496"/>
              <a:ext cx="57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117725" y="1587500"/>
            <a:ext cx="3597275" cy="415498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S (Shear) Earthquake waves</a:t>
            </a:r>
          </a:p>
          <a:p>
            <a:r>
              <a:rPr lang="en-US" sz="2400" dirty="0"/>
              <a:t>Waves in guitar strings</a:t>
            </a:r>
          </a:p>
          <a:p>
            <a:r>
              <a:rPr lang="en-US" sz="2400" dirty="0"/>
              <a:t>Surface waves on </a:t>
            </a:r>
            <a:r>
              <a:rPr lang="en-US" sz="2400" dirty="0" smtClean="0"/>
              <a:t>water</a:t>
            </a:r>
            <a:endParaRPr lang="en-US" dirty="0"/>
          </a:p>
          <a:p>
            <a:endParaRPr lang="en-US" sz="2400" dirty="0" smtClean="0"/>
          </a:p>
          <a:p>
            <a:r>
              <a:rPr lang="en-US" sz="2400" dirty="0" smtClean="0"/>
              <a:t>P </a:t>
            </a:r>
            <a:r>
              <a:rPr lang="en-US" sz="2400" dirty="0"/>
              <a:t>(Pressure) Earthquake waves</a:t>
            </a:r>
          </a:p>
          <a:p>
            <a:r>
              <a:rPr lang="en-US" sz="2400" dirty="0"/>
              <a:t>Sound waves</a:t>
            </a:r>
          </a:p>
          <a:p>
            <a:r>
              <a:rPr lang="en-US" sz="2400" dirty="0"/>
              <a:t>Compression waves in a spring</a:t>
            </a:r>
          </a:p>
          <a:p>
            <a:r>
              <a:rPr lang="en-US" sz="2400" dirty="0"/>
              <a:t>Surface waves on water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019800" y="1587500"/>
            <a:ext cx="3276600" cy="156966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All EM Waves:</a:t>
            </a:r>
          </a:p>
          <a:p>
            <a:r>
              <a:rPr lang="en-US" sz="2400" dirty="0"/>
              <a:t>Radio, Microwave, IR, Light, UV, X-Ray, Gamma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6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6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6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6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6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7" grpId="0" build="p" autoUpdateAnimBg="0"/>
      <p:bldP spid="4609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" y="123032"/>
            <a:ext cx="2800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10244" name="Oval 16"/>
          <p:cNvSpPr>
            <a:spLocks noChangeArrowheads="1"/>
          </p:cNvSpPr>
          <p:nvPr/>
        </p:nvSpPr>
        <p:spPr bwMode="auto">
          <a:xfrm>
            <a:off x="914400" y="2286000"/>
            <a:ext cx="3657600" cy="3048000"/>
          </a:xfrm>
          <a:prstGeom prst="ellipse">
            <a:avLst/>
          </a:prstGeom>
          <a:solidFill>
            <a:srgbClr val="00CC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 rot="-2700000">
            <a:off x="1157362" y="2304188"/>
            <a:ext cx="444352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 rot="8100000">
            <a:off x="4037187" y="4717188"/>
            <a:ext cx="423514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365126" y="754063"/>
            <a:ext cx="8321675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Longitudinal waves can pass through fluids, Transverse cannot.</a:t>
            </a:r>
          </a:p>
          <a:p>
            <a:r>
              <a:rPr lang="en-US"/>
              <a:t>Only P earthquake waves can pass straight through the earth: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143000" y="2476500"/>
            <a:ext cx="7772400" cy="2667000"/>
            <a:chOff x="720" y="1872"/>
            <a:chExt cx="4896" cy="2016"/>
          </a:xfrm>
        </p:grpSpPr>
        <p:sp>
          <p:nvSpPr>
            <p:cNvPr id="10255" name="Oval 27"/>
            <p:cNvSpPr>
              <a:spLocks noChangeArrowheads="1"/>
            </p:cNvSpPr>
            <p:nvPr/>
          </p:nvSpPr>
          <p:spPr bwMode="auto">
            <a:xfrm>
              <a:off x="720" y="1872"/>
              <a:ext cx="2016" cy="2016"/>
            </a:xfrm>
            <a:prstGeom prst="ellipse">
              <a:avLst/>
            </a:prstGeom>
            <a:solidFill>
              <a:srgbClr val="FF0000"/>
            </a:solidFill>
            <a:ln w="508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Text Box 28"/>
            <p:cNvSpPr txBox="1">
              <a:spLocks noChangeArrowheads="1"/>
            </p:cNvSpPr>
            <p:nvPr/>
          </p:nvSpPr>
          <p:spPr bwMode="auto">
            <a:xfrm>
              <a:off x="3494" y="2058"/>
              <a:ext cx="2122" cy="104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The core of the earth is liquid</a:t>
              </a:r>
            </a:p>
            <a:p>
              <a:r>
                <a:rPr lang="en-US"/>
                <a:t>(Earth is like an egg)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600200" y="2730500"/>
            <a:ext cx="2438400" cy="2032000"/>
            <a:chOff x="1008" y="2064"/>
            <a:chExt cx="1536" cy="1536"/>
          </a:xfrm>
        </p:grpSpPr>
        <p:sp>
          <p:nvSpPr>
            <p:cNvPr id="10253" name="Line 20"/>
            <p:cNvSpPr>
              <a:spLocks noChangeShapeType="1"/>
            </p:cNvSpPr>
            <p:nvPr/>
          </p:nvSpPr>
          <p:spPr bwMode="auto">
            <a:xfrm>
              <a:off x="1008" y="2064"/>
              <a:ext cx="1536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Text Box 22"/>
            <p:cNvSpPr txBox="1">
              <a:spLocks noChangeArrowheads="1"/>
            </p:cNvSpPr>
            <p:nvPr/>
          </p:nvSpPr>
          <p:spPr bwMode="auto">
            <a:xfrm>
              <a:off x="1727" y="2553"/>
              <a:ext cx="767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 wave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663701" y="2159000"/>
            <a:ext cx="3667126" cy="2550583"/>
            <a:chOff x="1048" y="1632"/>
            <a:chExt cx="2310" cy="1928"/>
          </a:xfrm>
        </p:grpSpPr>
        <p:sp>
          <p:nvSpPr>
            <p:cNvPr id="10251" name="Freeform 24"/>
            <p:cNvSpPr>
              <a:spLocks/>
            </p:cNvSpPr>
            <p:nvPr/>
          </p:nvSpPr>
          <p:spPr bwMode="auto">
            <a:xfrm>
              <a:off x="1048" y="1632"/>
              <a:ext cx="1928" cy="1928"/>
            </a:xfrm>
            <a:custGeom>
              <a:avLst/>
              <a:gdLst>
                <a:gd name="T0" fmla="*/ 0 w 1928"/>
                <a:gd name="T1" fmla="*/ 248 h 1928"/>
                <a:gd name="T2" fmla="*/ 336 w 1928"/>
                <a:gd name="T3" fmla="*/ 56 h 1928"/>
                <a:gd name="T4" fmla="*/ 720 w 1928"/>
                <a:gd name="T5" fmla="*/ 8 h 1928"/>
                <a:gd name="T6" fmla="*/ 1200 w 1928"/>
                <a:gd name="T7" fmla="*/ 104 h 1928"/>
                <a:gd name="T8" fmla="*/ 1632 w 1928"/>
                <a:gd name="T9" fmla="*/ 440 h 1928"/>
                <a:gd name="T10" fmla="*/ 1872 w 1928"/>
                <a:gd name="T11" fmla="*/ 872 h 1928"/>
                <a:gd name="T12" fmla="*/ 1920 w 1928"/>
                <a:gd name="T13" fmla="*/ 1256 h 1928"/>
                <a:gd name="T14" fmla="*/ 1824 w 1928"/>
                <a:gd name="T15" fmla="*/ 1688 h 1928"/>
                <a:gd name="T16" fmla="*/ 1680 w 1928"/>
                <a:gd name="T17" fmla="*/ 1928 h 19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8"/>
                <a:gd name="T28" fmla="*/ 0 h 1928"/>
                <a:gd name="T29" fmla="*/ 1928 w 1928"/>
                <a:gd name="T30" fmla="*/ 1928 h 19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8" h="1928">
                  <a:moveTo>
                    <a:pt x="0" y="248"/>
                  </a:moveTo>
                  <a:cubicBezTo>
                    <a:pt x="108" y="172"/>
                    <a:pt x="216" y="96"/>
                    <a:pt x="336" y="56"/>
                  </a:cubicBezTo>
                  <a:cubicBezTo>
                    <a:pt x="456" y="16"/>
                    <a:pt x="576" y="0"/>
                    <a:pt x="720" y="8"/>
                  </a:cubicBezTo>
                  <a:cubicBezTo>
                    <a:pt x="864" y="16"/>
                    <a:pt x="1048" y="32"/>
                    <a:pt x="1200" y="104"/>
                  </a:cubicBezTo>
                  <a:cubicBezTo>
                    <a:pt x="1352" y="176"/>
                    <a:pt x="1520" y="312"/>
                    <a:pt x="1632" y="440"/>
                  </a:cubicBezTo>
                  <a:cubicBezTo>
                    <a:pt x="1744" y="568"/>
                    <a:pt x="1824" y="736"/>
                    <a:pt x="1872" y="872"/>
                  </a:cubicBezTo>
                  <a:cubicBezTo>
                    <a:pt x="1920" y="1008"/>
                    <a:pt x="1928" y="1120"/>
                    <a:pt x="1920" y="1256"/>
                  </a:cubicBezTo>
                  <a:cubicBezTo>
                    <a:pt x="1912" y="1392"/>
                    <a:pt x="1864" y="1576"/>
                    <a:pt x="1824" y="1688"/>
                  </a:cubicBezTo>
                  <a:cubicBezTo>
                    <a:pt x="1784" y="1800"/>
                    <a:pt x="1704" y="1888"/>
                    <a:pt x="1680" y="1928"/>
                  </a:cubicBezTo>
                </a:path>
              </a:pathLst>
            </a:custGeom>
            <a:noFill/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Text Box 25"/>
            <p:cNvSpPr txBox="1">
              <a:spLocks noChangeArrowheads="1"/>
            </p:cNvSpPr>
            <p:nvPr/>
          </p:nvSpPr>
          <p:spPr bwMode="auto">
            <a:xfrm>
              <a:off x="2582" y="1722"/>
              <a:ext cx="776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 wave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 autoUpdateAnimBg="0"/>
      <p:bldP spid="47122" grpId="0" autoUpdateAnimBg="0"/>
      <p:bldP spid="47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23032"/>
            <a:ext cx="33287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Energy Transport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65126" y="754062"/>
            <a:ext cx="8321675" cy="310854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Waves transport energy:</a:t>
            </a:r>
          </a:p>
          <a:p>
            <a:pPr lvl="1"/>
            <a:r>
              <a:rPr lang="en-US"/>
              <a:t>Sun to earth</a:t>
            </a:r>
          </a:p>
          <a:p>
            <a:pPr lvl="1"/>
            <a:r>
              <a:rPr lang="en-US"/>
              <a:t>Sound to microphone</a:t>
            </a:r>
          </a:p>
          <a:p>
            <a:pPr lvl="1"/>
            <a:r>
              <a:rPr lang="en-US"/>
              <a:t>Earthquakes</a:t>
            </a:r>
          </a:p>
          <a:p>
            <a:pPr lvl="1"/>
            <a:r>
              <a:rPr lang="en-US"/>
              <a:t>Microwaves</a:t>
            </a:r>
          </a:p>
          <a:p>
            <a:pPr lvl="1"/>
            <a:r>
              <a:rPr lang="en-US"/>
              <a:t>Ocean waves</a:t>
            </a:r>
          </a:p>
          <a:p>
            <a:pPr lvl="1"/>
            <a:r>
              <a:rPr lang="en-US"/>
              <a:t>Demo - speaker, concentrator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231</Words>
  <Application>Microsoft Office PowerPoint</Application>
  <PresentationFormat>On-screen Show (16:10)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120</cp:revision>
  <dcterms:created xsi:type="dcterms:W3CDTF">2001-03-01T17:38:38Z</dcterms:created>
  <dcterms:modified xsi:type="dcterms:W3CDTF">2018-05-15T21:30:45Z</dcterms:modified>
</cp:coreProperties>
</file>