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278" r:id="rId3"/>
    <p:sldId id="269" r:id="rId4"/>
    <p:sldId id="270" r:id="rId5"/>
    <p:sldId id="280" r:id="rId6"/>
    <p:sldId id="281" r:id="rId7"/>
    <p:sldId id="282" r:id="rId8"/>
    <p:sldId id="286" r:id="rId9"/>
    <p:sldId id="287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96" r:id="rId19"/>
    <p:sldId id="292" r:id="rId20"/>
    <p:sldId id="293" r:id="rId21"/>
    <p:sldId id="294" r:id="rId22"/>
    <p:sldId id="295" r:id="rId2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1C935-170B-47C6-B626-DFAA94C704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6ECDB-1562-46A8-967F-938E34951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1452-C0A1-4691-A481-36EAF3BB6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4579-3B19-4089-A05D-00EBE214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06A2-2813-442F-AFB7-17B36870C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4B010-3E52-4723-B726-D523E8FA0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F6149-AB90-4D01-BEAA-90CF91AC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DF172-C857-4659-92C3-6B380A3A6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14132-A46D-4CFC-B19C-955E310E6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EE3B5-0EE5-4DE9-AEAD-41D412D3E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6A899-20D5-4363-B234-100D48A09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96B89-B211-4BD9-9DEE-0808FB66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D4D56-8608-46CA-B7C7-8FC3161661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WaveDemos/TWave.htm" TargetMode="External"/><Relationship Id="rId2" Type="http://schemas.openxmlformats.org/officeDocument/2006/relationships/hyperlink" Target="WaveDemos/LWave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6" y="381001"/>
            <a:ext cx="80930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Standing Waves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Basic Concept</a:t>
            </a:r>
          </a:p>
          <a:p>
            <a:pPr lvl="2">
              <a:buFontTx/>
              <a:buChar char="•"/>
            </a:pPr>
            <a:r>
              <a:rPr lang="en-US" sz="4000"/>
              <a:t>Drawing standing waves</a:t>
            </a:r>
          </a:p>
          <a:p>
            <a:pPr lvl="2">
              <a:buFontTx/>
              <a:buChar char="•"/>
            </a:pPr>
            <a:r>
              <a:rPr lang="en-US" sz="4000"/>
              <a:t>Counting quarter wavelengths</a:t>
            </a:r>
          </a:p>
          <a:p>
            <a:pPr lvl="2">
              <a:buFontTx/>
              <a:buChar char="•"/>
            </a:pPr>
            <a:r>
              <a:rPr lang="en-US" sz="4000"/>
              <a:t>Calculating wavelengths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1000" y="3009636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 = </a:t>
            </a:r>
            <a:r>
              <a:rPr lang="en-US" sz="4400" baseline="30000"/>
              <a:t>5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  <a:p>
            <a:r>
              <a:rPr lang="en-US" sz="4000">
                <a:sym typeface="Symbol" pitchFamily="18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5</a:t>
            </a:r>
            <a:r>
              <a:rPr lang="en-US" sz="4000">
                <a:sym typeface="Symbol" pitchFamily="18" charset="2"/>
              </a:rPr>
              <a:t>(.45 m) = .36 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9557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.36 m 36 cm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46125" y="2148417"/>
            <a:ext cx="7801110" cy="70788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The waveform is 45 cm long.  What is the </a:t>
            </a:r>
            <a:r>
              <a:rPr lang="en-US" sz="4000">
                <a:sym typeface="Symbol" pitchFamily="18" charset="2"/>
              </a:rPr>
              <a:t>?</a:t>
            </a:r>
            <a:r>
              <a:rPr lang="en-US" sz="3200"/>
              <a:t> </a:t>
            </a:r>
          </a:p>
        </p:txBody>
      </p:sp>
      <p:pic>
        <p:nvPicPr>
          <p:cNvPr id="23558" name="Picture 1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70999" r="43988" b="6500"/>
          <a:stretch>
            <a:fillRect/>
          </a:stretch>
        </p:blipFill>
        <p:spPr bwMode="auto">
          <a:xfrm>
            <a:off x="609600" y="67470"/>
            <a:ext cx="7543800" cy="196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90800" y="63500"/>
            <a:ext cx="4038600" cy="2032000"/>
            <a:chOff x="1632" y="48"/>
            <a:chExt cx="2544" cy="1536"/>
          </a:xfrm>
        </p:grpSpPr>
        <p:sp>
          <p:nvSpPr>
            <p:cNvPr id="23560" name="Line 17"/>
            <p:cNvSpPr>
              <a:spLocks noChangeShapeType="1"/>
            </p:cNvSpPr>
            <p:nvPr/>
          </p:nvSpPr>
          <p:spPr bwMode="auto">
            <a:xfrm>
              <a:off x="163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8"/>
            <p:cNvSpPr>
              <a:spLocks noChangeShapeType="1"/>
            </p:cNvSpPr>
            <p:nvPr/>
          </p:nvSpPr>
          <p:spPr bwMode="auto">
            <a:xfrm>
              <a:off x="2448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9"/>
            <p:cNvSpPr>
              <a:spLocks noChangeShapeType="1"/>
            </p:cNvSpPr>
            <p:nvPr/>
          </p:nvSpPr>
          <p:spPr bwMode="auto">
            <a:xfrm>
              <a:off x="331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20"/>
            <p:cNvSpPr>
              <a:spLocks noChangeShapeType="1"/>
            </p:cNvSpPr>
            <p:nvPr/>
          </p:nvSpPr>
          <p:spPr bwMode="auto">
            <a:xfrm>
              <a:off x="4176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3009636"/>
            <a:ext cx="876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(0.80 m) = 1.2m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5397500"/>
            <a:ext cx="53572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1.2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7940675" cy="95410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 u="sng"/>
              <a:t>wavelength</a:t>
            </a:r>
            <a:r>
              <a:rPr lang="en-US"/>
              <a:t> is 0.80 m long.  What is the </a:t>
            </a:r>
            <a:r>
              <a:rPr lang="en-US">
                <a:sym typeface="Symbol" pitchFamily="18" charset="2"/>
              </a:rPr>
              <a:t>length of the standing wave?</a:t>
            </a:r>
            <a:r>
              <a:rPr lang="en-US"/>
              <a:t> </a:t>
            </a:r>
          </a:p>
        </p:txBody>
      </p:sp>
      <p:pic>
        <p:nvPicPr>
          <p:cNvPr id="24582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71808" r="20984" b="9042"/>
          <a:stretch>
            <a:fillRect/>
          </a:stretch>
        </p:blipFill>
        <p:spPr bwMode="auto">
          <a:xfrm>
            <a:off x="0" y="209021"/>
            <a:ext cx="9144000" cy="156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0"/>
            <a:ext cx="5410200" cy="2032000"/>
            <a:chOff x="1200" y="0"/>
            <a:chExt cx="3408" cy="1536"/>
          </a:xfrm>
        </p:grpSpPr>
        <p:sp>
          <p:nvSpPr>
            <p:cNvPr id="24584" name="Line 7"/>
            <p:cNvSpPr>
              <a:spLocks noChangeShapeType="1"/>
            </p:cNvSpPr>
            <p:nvPr/>
          </p:nvSpPr>
          <p:spPr bwMode="auto">
            <a:xfrm>
              <a:off x="120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12"/>
            <p:cNvSpPr>
              <a:spLocks noChangeShapeType="1"/>
            </p:cNvSpPr>
            <p:nvPr/>
          </p:nvSpPr>
          <p:spPr bwMode="auto">
            <a:xfrm>
              <a:off x="203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3"/>
            <p:cNvSpPr>
              <a:spLocks noChangeShapeType="1"/>
            </p:cNvSpPr>
            <p:nvPr/>
          </p:nvSpPr>
          <p:spPr bwMode="auto">
            <a:xfrm>
              <a:off x="288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4"/>
            <p:cNvSpPr>
              <a:spLocks noChangeShapeType="1"/>
            </p:cNvSpPr>
            <p:nvPr/>
          </p:nvSpPr>
          <p:spPr bwMode="auto">
            <a:xfrm>
              <a:off x="3766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5"/>
            <p:cNvSpPr>
              <a:spLocks noChangeShapeType="1"/>
            </p:cNvSpPr>
            <p:nvPr/>
          </p:nvSpPr>
          <p:spPr bwMode="auto">
            <a:xfrm>
              <a:off x="460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1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</a:t>
            </a:r>
          </a:p>
          <a:p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4</a:t>
            </a:r>
            <a:r>
              <a:rPr lang="en-US" sz="1800"/>
              <a:t>/</a:t>
            </a:r>
            <a:r>
              <a:rPr lang="en-US" sz="1800" baseline="-25000"/>
              <a:t>1</a:t>
            </a:r>
            <a:r>
              <a:rPr lang="en-US" sz="1800">
                <a:sym typeface="Symbol" pitchFamily="18" charset="2"/>
              </a:rPr>
              <a:t>(2.42 m) = 9.68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(343 m/s)/(9.68 m) = 35.4 Hz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17692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9.68 m, 35.4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waveform is 2.42 m long.  What is the </a:t>
            </a:r>
            <a:r>
              <a:rPr lang="en-US">
                <a:sym typeface="Symbol" pitchFamily="18" charset="2"/>
              </a:rPr>
              <a:t>?</a:t>
            </a:r>
          </a:p>
          <a:p>
            <a:r>
              <a:rPr lang="en-US">
                <a:sym typeface="Symbol" pitchFamily="18" charset="2"/>
              </a:rPr>
              <a:t>If it is a sound wave (v = 343 m/s), what is its frequency</a:t>
            </a:r>
            <a:r>
              <a:rPr lang="en-US"/>
              <a:t> (v = f</a:t>
            </a:r>
            <a:r>
              <a:rPr lang="en-US">
                <a:sym typeface="Symbol" pitchFamily="18" charset="2"/>
              </a:rPr>
              <a:t>)</a:t>
            </a:r>
          </a:p>
        </p:txBody>
      </p:sp>
      <p:pic>
        <p:nvPicPr>
          <p:cNvPr id="25606" name="Picture 12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23000" r="43988" b="57500"/>
          <a:stretch>
            <a:fillRect/>
          </a:stretch>
        </p:blipFill>
        <p:spPr bwMode="auto">
          <a:xfrm>
            <a:off x="0" y="-31750"/>
            <a:ext cx="91440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7620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  <p:bldP spid="931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2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2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(1.24 m) = 0.620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(343 m/s)/(1.24 m) = 277 Hz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12153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0.620 m, 277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81588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 u="sng"/>
              <a:t>wavelength</a:t>
            </a:r>
            <a:r>
              <a:rPr lang="en-US"/>
              <a:t> is 124 cm long.  What is the </a:t>
            </a:r>
            <a:r>
              <a:rPr lang="en-US">
                <a:sym typeface="Symbol" pitchFamily="18" charset="2"/>
              </a:rPr>
              <a:t>length of the waveform?</a:t>
            </a:r>
          </a:p>
          <a:p>
            <a:r>
              <a:rPr lang="en-US">
                <a:sym typeface="Symbol" pitchFamily="18" charset="2"/>
              </a:rPr>
              <a:t>If it is a sound wave (v = 343 m/s), what is its frequency</a:t>
            </a:r>
            <a:r>
              <a:rPr lang="en-US"/>
              <a:t> (v = f</a:t>
            </a:r>
            <a:r>
              <a:rPr lang="en-US">
                <a:sym typeface="Symbol" pitchFamily="18" charset="2"/>
              </a:rPr>
              <a:t>)</a:t>
            </a:r>
          </a:p>
        </p:txBody>
      </p:sp>
      <p:pic>
        <p:nvPicPr>
          <p:cNvPr id="26630" name="Picture 8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18854" r="41988" b="60989"/>
          <a:stretch>
            <a:fillRect/>
          </a:stretch>
        </p:blipFill>
        <p:spPr bwMode="auto">
          <a:xfrm>
            <a:off x="838200" y="190500"/>
            <a:ext cx="746760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876800" y="19050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  <p:bldP spid="94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ym typeface="Symbol" pitchFamily="18" charset="2"/>
              </a:rPr>
              <a:t> = v/f = (335m/s)/(480 Hz) = 0.6979… m</a:t>
            </a:r>
            <a:endParaRPr lang="en-US" sz="1800"/>
          </a:p>
          <a:p>
            <a:r>
              <a:rPr lang="en-US" sz="1800"/>
              <a:t>L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(0.6979… m) = 1.046875 ≈ 1.05 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1.05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third harmonic on a flute (both ends open pipe) has a frequency of 480. Hz.  How long is the waveform if the speed of sound inside the flute is 335 m/s?</a:t>
            </a:r>
            <a:endParaRPr lang="en-US">
              <a:sym typeface="Symbol" pitchFamily="18" charset="2"/>
            </a:endParaRPr>
          </a:p>
        </p:txBody>
      </p:sp>
      <p:pic>
        <p:nvPicPr>
          <p:cNvPr id="21510" name="Picture 7" descr="4Antinodes.png"/>
          <p:cNvPicPr>
            <a:picLocks noChangeAspect="1"/>
          </p:cNvPicPr>
          <p:nvPr/>
        </p:nvPicPr>
        <p:blipFill>
          <a:blip r:embed="rId2" cstate="print"/>
          <a:srcRect l="12123" r="12109"/>
          <a:stretch>
            <a:fillRect/>
          </a:stretch>
        </p:blipFill>
        <p:spPr bwMode="auto">
          <a:xfrm>
            <a:off x="1447800" y="762000"/>
            <a:ext cx="5715000" cy="846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0.65 m = </a:t>
            </a:r>
            <a:r>
              <a:rPr lang="en-US" sz="1800" baseline="30000"/>
              <a:t>14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</a:t>
            </a:r>
          </a:p>
          <a:p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4</a:t>
            </a:r>
            <a:r>
              <a:rPr lang="en-US" sz="1800"/>
              <a:t>/</a:t>
            </a:r>
            <a:r>
              <a:rPr lang="en-US" sz="1800" baseline="-25000"/>
              <a:t>14</a:t>
            </a:r>
            <a:r>
              <a:rPr lang="en-US" sz="1800">
                <a:sym typeface="Symbol" pitchFamily="18" charset="2"/>
              </a:rPr>
              <a:t>(0.65 m) = 0.1857…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(156 m/s)(0.1857… m) = 840 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63350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840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46126" y="2148417"/>
            <a:ext cx="81692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frequency of the 7</a:t>
            </a:r>
            <a:r>
              <a:rPr lang="en-US" baseline="30000"/>
              <a:t>th</a:t>
            </a:r>
            <a:r>
              <a:rPr lang="en-US"/>
              <a:t> harmonic on a 0.65 m long guitar string where the speed of the waves is 156 m/s</a:t>
            </a:r>
            <a:endParaRPr lang="en-US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/>
          <a:stretch>
            <a:fillRect/>
          </a:stretch>
        </p:blipFill>
        <p:spPr bwMode="auto">
          <a:xfrm>
            <a:off x="457200" y="571500"/>
            <a:ext cx="8229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/>
              <a:t>0.270 </a:t>
            </a:r>
            <a:r>
              <a:rPr lang="en-US" sz="1800" dirty="0"/>
              <a:t>m = </a:t>
            </a:r>
            <a:r>
              <a:rPr lang="en-US" sz="1800" baseline="30000" dirty="0" smtClean="0"/>
              <a:t>7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>
                <a:sym typeface="Symbol" pitchFamily="18" charset="2"/>
              </a:rPr>
              <a:t></a:t>
            </a:r>
          </a:p>
          <a:p>
            <a:r>
              <a:rPr lang="en-US" sz="1800" dirty="0">
                <a:sym typeface="Symbol" pitchFamily="18" charset="2"/>
              </a:rPr>
              <a:t> = </a:t>
            </a:r>
            <a:r>
              <a:rPr lang="en-US" sz="1800" dirty="0" smtClean="0">
                <a:sym typeface="Symbol" pitchFamily="18" charset="2"/>
              </a:rPr>
              <a:t>0.1542857… </a:t>
            </a:r>
            <a:r>
              <a:rPr lang="en-US" sz="1800" dirty="0">
                <a:sym typeface="Symbol" pitchFamily="18" charset="2"/>
              </a:rPr>
              <a:t>m</a:t>
            </a:r>
          </a:p>
          <a:p>
            <a:r>
              <a:rPr lang="en-US" sz="1800" dirty="0"/>
              <a:t>v = f</a:t>
            </a:r>
            <a:r>
              <a:rPr lang="en-US" sz="1800" dirty="0">
                <a:sym typeface="Symbol" pitchFamily="18" charset="2"/>
              </a:rPr>
              <a:t>, f = v/ = </a:t>
            </a:r>
            <a:r>
              <a:rPr lang="en-US" sz="1800" dirty="0" smtClean="0">
                <a:sym typeface="Symbol" pitchFamily="18" charset="2"/>
              </a:rPr>
              <a:t>(343 m/s)/(0.1542857 … </a:t>
            </a:r>
            <a:r>
              <a:rPr lang="en-US" sz="1800" dirty="0">
                <a:sym typeface="Symbol" pitchFamily="18" charset="2"/>
              </a:rPr>
              <a:t>m) = </a:t>
            </a:r>
            <a:r>
              <a:rPr lang="en-US" sz="1800" dirty="0" smtClean="0">
                <a:sym typeface="Symbol" pitchFamily="18" charset="2"/>
              </a:rPr>
              <a:t>2223 </a:t>
            </a:r>
            <a:r>
              <a:rPr lang="en-US" sz="1800" dirty="0">
                <a:sym typeface="Symbol" pitchFamily="18" charset="2"/>
              </a:rPr>
              <a:t>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7104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2223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2148417"/>
            <a:ext cx="86868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harmonic </a:t>
            </a:r>
            <a:r>
              <a:rPr lang="en-US" dirty="0" smtClean="0"/>
              <a:t>on a pan pipe (one end fixed) that is 27.0 cm long?  (Use 343 m/s as the speed of sound)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 r="43750"/>
          <a:stretch>
            <a:fillRect/>
          </a:stretch>
        </p:blipFill>
        <p:spPr bwMode="auto">
          <a:xfrm>
            <a:off x="457200" y="571500"/>
            <a:ext cx="41148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3683000"/>
            <a:ext cx="8763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/>
              <a:t>0.18 </a:t>
            </a:r>
            <a:r>
              <a:rPr lang="en-US" sz="1800" dirty="0"/>
              <a:t>m </a:t>
            </a:r>
            <a:r>
              <a:rPr lang="en-US" sz="1800" dirty="0" smtClean="0"/>
              <a:t>=</a:t>
            </a:r>
            <a:r>
              <a:rPr lang="en-US" sz="1800" baseline="30000" dirty="0" smtClean="0"/>
              <a:t>10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>
                <a:sym typeface="Symbol" pitchFamily="18" charset="2"/>
              </a:rPr>
              <a:t></a:t>
            </a:r>
          </a:p>
          <a:p>
            <a:r>
              <a:rPr lang="en-US" sz="1800" dirty="0">
                <a:sym typeface="Symbol" pitchFamily="18" charset="2"/>
              </a:rPr>
              <a:t> = </a:t>
            </a:r>
            <a:r>
              <a:rPr lang="en-US" sz="1800" dirty="0" smtClean="0">
                <a:sym typeface="Symbol" pitchFamily="18" charset="2"/>
              </a:rPr>
              <a:t>0.0720 </a:t>
            </a:r>
            <a:r>
              <a:rPr lang="en-US" sz="1800" dirty="0">
                <a:sym typeface="Symbol" pitchFamily="18" charset="2"/>
              </a:rPr>
              <a:t>m</a:t>
            </a:r>
          </a:p>
          <a:p>
            <a:r>
              <a:rPr lang="en-US" sz="1800" dirty="0"/>
              <a:t>v = f</a:t>
            </a:r>
            <a:r>
              <a:rPr lang="en-US" sz="1800" dirty="0">
                <a:sym typeface="Symbol" pitchFamily="18" charset="2"/>
              </a:rPr>
              <a:t>, f = v/ = </a:t>
            </a:r>
            <a:r>
              <a:rPr lang="en-US" sz="1800" dirty="0" smtClean="0">
                <a:sym typeface="Symbol" pitchFamily="18" charset="2"/>
              </a:rPr>
              <a:t>(343 </a:t>
            </a:r>
            <a:r>
              <a:rPr lang="en-US" sz="1800" dirty="0">
                <a:sym typeface="Symbol" pitchFamily="18" charset="2"/>
              </a:rPr>
              <a:t>m/s</a:t>
            </a:r>
            <a:r>
              <a:rPr lang="en-US" sz="1800" dirty="0" smtClean="0">
                <a:sym typeface="Symbol" pitchFamily="18" charset="2"/>
              </a:rPr>
              <a:t>)/(0.0720 m</a:t>
            </a:r>
            <a:r>
              <a:rPr lang="en-US" sz="1800" dirty="0">
                <a:sym typeface="Symbol" pitchFamily="18" charset="2"/>
              </a:rPr>
              <a:t>) = </a:t>
            </a:r>
            <a:r>
              <a:rPr lang="en-US" sz="1800" dirty="0" smtClean="0">
                <a:sym typeface="Symbol" pitchFamily="18" charset="2"/>
              </a:rPr>
              <a:t>4764 </a:t>
            </a:r>
            <a:r>
              <a:rPr lang="en-US" sz="1800" dirty="0">
                <a:sym typeface="Symbol" pitchFamily="18" charset="2"/>
              </a:rPr>
              <a:t>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1" y="5397500"/>
            <a:ext cx="7104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4764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2148417"/>
            <a:ext cx="86868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harmonic </a:t>
            </a:r>
            <a:r>
              <a:rPr lang="en-US" dirty="0" smtClean="0"/>
              <a:t>on a pennywhistle  (both ends free) that is 18.0 cm long?  (Use 343 m/s as the speed of sound)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8171" r="18635"/>
          <a:stretch>
            <a:fillRect/>
          </a:stretch>
        </p:blipFill>
        <p:spPr bwMode="auto">
          <a:xfrm>
            <a:off x="990600" y="571500"/>
            <a:ext cx="59436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Together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these out on the whiteboard</a:t>
            </a:r>
          </a:p>
          <a:p>
            <a:pPr eaLnBrk="1" hangingPunct="1"/>
            <a:r>
              <a:rPr lang="en-US" smtClean="0"/>
              <a:t>Note the patterns of frequencies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string is 32.0 cm long, and has a wave speed of 281.6 m/s.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pic>
        <p:nvPicPr>
          <p:cNvPr id="30723" name="Picture 3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/>
          <a:stretch>
            <a:fillRect/>
          </a:stretch>
        </p:blipFill>
        <p:spPr bwMode="auto">
          <a:xfrm>
            <a:off x="304800" y="1587500"/>
            <a:ext cx="4440238" cy="397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37126" y="18415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953001" y="3313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953001" y="4647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23032"/>
            <a:ext cx="60404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Skill one - calculating wavelength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52400" y="635000"/>
            <a:ext cx="8839200" cy="107721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Concept 0:  A full wavelength looks like this (two footballs)</a:t>
            </a:r>
            <a:endParaRPr lang="en-US" sz="3200" u="sng"/>
          </a:p>
        </p:txBody>
      </p:sp>
      <p:pic>
        <p:nvPicPr>
          <p:cNvPr id="80901" name="Picture 5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38298" r="20984" b="43269"/>
          <a:stretch>
            <a:fillRect/>
          </a:stretch>
        </p:blipFill>
        <p:spPr bwMode="auto">
          <a:xfrm>
            <a:off x="228600" y="1905000"/>
            <a:ext cx="84582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2549525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443413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6400800" y="1905000"/>
            <a:ext cx="0" cy="1714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2413000"/>
            <a:ext cx="1828800" cy="523875"/>
            <a:chOff x="480" y="1824"/>
            <a:chExt cx="1152" cy="396"/>
          </a:xfrm>
        </p:grpSpPr>
        <p:sp>
          <p:nvSpPr>
            <p:cNvPr id="15384" name="Text Box 13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5" name="Line 14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5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90800" y="2413000"/>
            <a:ext cx="1828800" cy="523875"/>
            <a:chOff x="480" y="1824"/>
            <a:chExt cx="1152" cy="396"/>
          </a:xfrm>
        </p:grpSpPr>
        <p:sp>
          <p:nvSpPr>
            <p:cNvPr id="15381" name="Text Box 18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495800" y="2413000"/>
            <a:ext cx="1828800" cy="523875"/>
            <a:chOff x="480" y="1824"/>
            <a:chExt cx="1152" cy="396"/>
          </a:xfrm>
        </p:grpSpPr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9" name="Line 23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4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400800" y="2413000"/>
            <a:ext cx="1828800" cy="523875"/>
            <a:chOff x="480" y="1824"/>
            <a:chExt cx="1152" cy="396"/>
          </a:xfrm>
        </p:grpSpPr>
        <p:sp>
          <p:nvSpPr>
            <p:cNvPr id="15375" name="Text Box 26"/>
            <p:cNvSpPr txBox="1">
              <a:spLocks noChangeArrowheads="1"/>
            </p:cNvSpPr>
            <p:nvPr/>
          </p:nvSpPr>
          <p:spPr bwMode="auto">
            <a:xfrm>
              <a:off x="720" y="1824"/>
              <a:ext cx="511" cy="39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6" name="Line 27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28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  <p:bldP spid="80905" grpId="0" animBg="1"/>
      <p:bldP spid="80907" grpId="0" animBg="1"/>
      <p:bldP spid="809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1" y="2043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648201" y="31750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24401" y="4191001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1750" name="Picture 7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8000" r="41988"/>
          <a:stretch>
            <a:fillRect/>
          </a:stretch>
        </p:blipFill>
        <p:spPr bwMode="auto">
          <a:xfrm>
            <a:off x="381001" y="1397000"/>
            <a:ext cx="3611563" cy="376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1" y="182563"/>
            <a:ext cx="8016875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also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419601" y="2107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419601" y="31234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19601" y="4202907"/>
            <a:ext cx="2880917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2774" name="Picture 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11000" r="43988"/>
          <a:stretch>
            <a:fillRect/>
          </a:stretch>
        </p:blipFill>
        <p:spPr bwMode="auto">
          <a:xfrm>
            <a:off x="304800" y="1460500"/>
            <a:ext cx="3657600" cy="376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708525" y="5008563"/>
            <a:ext cx="3437095" cy="52322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one is different…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31926" y="254000"/>
            <a:ext cx="7483475" cy="643253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Demonstrations (might spill into the next day)</a:t>
            </a:r>
          </a:p>
          <a:p>
            <a:pPr lvl="1"/>
            <a:r>
              <a:rPr lang="en-US" sz="2400" u="sng"/>
              <a:t>Modes</a:t>
            </a:r>
          </a:p>
          <a:p>
            <a:pPr lvl="2"/>
            <a:r>
              <a:rPr lang="en-US" sz="2400"/>
              <a:t>Elastic string/frequency generator/strobe</a:t>
            </a:r>
          </a:p>
          <a:p>
            <a:pPr lvl="2"/>
            <a:r>
              <a:rPr lang="en-US" sz="2400"/>
              <a:t>WeedWhacker</a:t>
            </a:r>
          </a:p>
          <a:p>
            <a:pPr lvl="2"/>
            <a:r>
              <a:rPr lang="en-US" sz="2400"/>
              <a:t>Guitar harmonics</a:t>
            </a:r>
          </a:p>
          <a:p>
            <a:pPr lvl="2"/>
            <a:r>
              <a:rPr lang="en-US" sz="2400"/>
              <a:t>Penny whistle harmonics</a:t>
            </a:r>
          </a:p>
          <a:p>
            <a:pPr lvl="2"/>
            <a:r>
              <a:rPr lang="en-US" sz="2400">
                <a:hlinkClick r:id="rId2"/>
              </a:rPr>
              <a:t>L waves</a:t>
            </a:r>
            <a:r>
              <a:rPr lang="en-US" sz="2400"/>
              <a:t> vs. </a:t>
            </a:r>
            <a:r>
              <a:rPr lang="en-US" sz="2400">
                <a:hlinkClick r:id="rId3"/>
              </a:rPr>
              <a:t>T waves</a:t>
            </a:r>
            <a:r>
              <a:rPr lang="en-US" sz="2400"/>
              <a:t> - (Click on link)</a:t>
            </a:r>
          </a:p>
          <a:p>
            <a:pPr lvl="1"/>
            <a:r>
              <a:rPr lang="en-US" sz="2400" u="sng"/>
              <a:t>Length of medium</a:t>
            </a:r>
            <a:r>
              <a:rPr lang="en-US" sz="2400"/>
              <a:t> (as wavelength decreases, frequency increases)</a:t>
            </a:r>
          </a:p>
          <a:p>
            <a:pPr lvl="2"/>
            <a:r>
              <a:rPr lang="en-US" sz="2400"/>
              <a:t>Guitar frets</a:t>
            </a:r>
          </a:p>
          <a:p>
            <a:pPr lvl="2"/>
            <a:r>
              <a:rPr lang="en-US" sz="2400"/>
              <a:t>Penny whistle holes</a:t>
            </a:r>
          </a:p>
          <a:p>
            <a:pPr lvl="2"/>
            <a:r>
              <a:rPr lang="en-US" sz="2400"/>
              <a:t>Straw 1</a:t>
            </a:r>
          </a:p>
          <a:p>
            <a:pPr lvl="2"/>
            <a:r>
              <a:rPr lang="en-US" sz="2400"/>
              <a:t>Straw 2</a:t>
            </a:r>
          </a:p>
          <a:p>
            <a:pPr lvl="2"/>
            <a:r>
              <a:rPr lang="en-US" sz="2400"/>
              <a:t>Evolution of brass instruments…</a:t>
            </a:r>
          </a:p>
          <a:p>
            <a:pPr lvl="2"/>
            <a:r>
              <a:rPr lang="en-US" sz="2400"/>
              <a:t>Pipes on flame</a:t>
            </a:r>
          </a:p>
          <a:p>
            <a:pPr lvl="2"/>
            <a:r>
              <a:rPr lang="en-US" sz="2400"/>
              <a:t>The large Flame Pipe/singing/music</a:t>
            </a:r>
          </a:p>
          <a:p>
            <a:pPr lvl="2"/>
            <a:r>
              <a:rPr lang="en-US" sz="2400"/>
              <a:t>Pan pipes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1367" y="1886480"/>
            <a:ext cx="8686993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Counting Quarter wavelengths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81000" y="3009636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Two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2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pic>
        <p:nvPicPr>
          <p:cNvPr id="17413" name="Picture 6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 b="72873"/>
          <a:stretch>
            <a:fillRect/>
          </a:stretch>
        </p:blipFill>
        <p:spPr bwMode="auto">
          <a:xfrm>
            <a:off x="304800" y="190500"/>
            <a:ext cx="8229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746125" y="2238375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81000" y="3009636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four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8438" name="Picture 1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48314" r="41988" b="36180"/>
          <a:stretch>
            <a:fillRect/>
          </a:stretch>
        </p:blipFill>
        <p:spPr bwMode="auto">
          <a:xfrm>
            <a:off x="152400" y="0"/>
            <a:ext cx="8839200" cy="155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9718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48768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68580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51" grpId="0" animBg="1"/>
      <p:bldP spid="82961" grpId="0" animBg="1"/>
      <p:bldP spid="829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81000" y="3009636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three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3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9462" name="Picture 2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50000" r="43988" b="35001"/>
          <a:stretch>
            <a:fillRect/>
          </a:stretch>
        </p:blipFill>
        <p:spPr bwMode="auto">
          <a:xfrm>
            <a:off x="381000" y="169333"/>
            <a:ext cx="8534400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36576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6172200" y="0"/>
            <a:ext cx="0" cy="203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75" grpId="0" animBg="1"/>
      <p:bldP spid="839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1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73123" r="41988" b="11371"/>
          <a:stretch>
            <a:fillRect/>
          </a:stretch>
        </p:blipFill>
        <p:spPr bwMode="auto">
          <a:xfrm>
            <a:off x="152401" y="104511"/>
            <a:ext cx="8793163" cy="1546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81000" y="3009636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six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6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8600" y="5351199"/>
            <a:ext cx="494046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38200" y="2095500"/>
            <a:ext cx="5692584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62200" y="-127000"/>
            <a:ext cx="5099050" cy="2032000"/>
            <a:chOff x="1488" y="-96"/>
            <a:chExt cx="3212" cy="1536"/>
          </a:xfrm>
        </p:grpSpPr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1488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22"/>
            <p:cNvSpPr>
              <a:spLocks noChangeShapeType="1"/>
            </p:cNvSpPr>
            <p:nvPr/>
          </p:nvSpPr>
          <p:spPr bwMode="auto">
            <a:xfrm>
              <a:off x="2282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3"/>
            <p:cNvSpPr>
              <a:spLocks noChangeShapeType="1"/>
            </p:cNvSpPr>
            <p:nvPr/>
          </p:nvSpPr>
          <p:spPr bwMode="auto">
            <a:xfrm>
              <a:off x="3072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4"/>
            <p:cNvSpPr>
              <a:spLocks noChangeShapeType="1"/>
            </p:cNvSpPr>
            <p:nvPr/>
          </p:nvSpPr>
          <p:spPr bwMode="auto">
            <a:xfrm>
              <a:off x="3888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5"/>
            <p:cNvSpPr>
              <a:spLocks noChangeShapeType="1"/>
            </p:cNvSpPr>
            <p:nvPr/>
          </p:nvSpPr>
          <p:spPr bwMode="auto">
            <a:xfrm>
              <a:off x="4700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0" y="2540000"/>
            <a:ext cx="91440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This waveform is 8.45 m long.  What is the wavelength of the standing wave</a:t>
            </a:r>
            <a:r>
              <a:rPr lang="en-US" dirty="0" smtClean="0"/>
              <a:t>? </a:t>
            </a:r>
            <a:r>
              <a:rPr lang="en-US" dirty="0" smtClean="0"/>
              <a:t>If it has a frequency of </a:t>
            </a:r>
            <a:r>
              <a:rPr lang="en-US" dirty="0" smtClean="0"/>
              <a:t>30.5 </a:t>
            </a:r>
            <a:r>
              <a:rPr lang="en-US" dirty="0" smtClean="0"/>
              <a:t>Hz, what is the wave speed</a:t>
            </a:r>
            <a:r>
              <a:rPr lang="en-US" dirty="0" smtClean="0"/>
              <a:t>?  </a:t>
            </a:r>
            <a:r>
              <a:rPr lang="en-US" sz="1200" dirty="0" smtClean="0"/>
              <a:t>(11.3 m, 342.5 m/s)</a:t>
            </a:r>
            <a:endParaRPr lang="en-US" dirty="0"/>
          </a:p>
        </p:txBody>
      </p:sp>
      <p:pic>
        <p:nvPicPr>
          <p:cNvPr id="21508" name="Picture 6" descr="FG12_13A"/>
          <p:cNvPicPr>
            <a:picLocks noChangeAspect="1" noChangeArrowheads="1"/>
          </p:cNvPicPr>
          <p:nvPr/>
        </p:nvPicPr>
        <p:blipFill>
          <a:blip r:embed="rId3" cstate="print"/>
          <a:srcRect l="8002" t="50000" r="43988" b="35001"/>
          <a:stretch>
            <a:fillRect/>
          </a:stretch>
        </p:blipFill>
        <p:spPr bwMode="auto">
          <a:xfrm>
            <a:off x="381000" y="613833"/>
            <a:ext cx="8534400" cy="1481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57600" y="444500"/>
            <a:ext cx="2514600" cy="2032000"/>
            <a:chOff x="2304" y="336"/>
            <a:chExt cx="1584" cy="1536"/>
          </a:xfrm>
        </p:grpSpPr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>
              <a:off x="2304" y="33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>
              <a:off x="3888" y="33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1" y="-38100"/>
            <a:ext cx="4297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 dirty="0"/>
              <a:t>Calculating wavelength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7620000" y="3695700"/>
          <a:ext cx="948906" cy="762000"/>
        </p:xfrm>
        <a:graphic>
          <a:graphicData uri="http://schemas.openxmlformats.org/presentationml/2006/ole">
            <p:oleObj spid="_x0000_s15361" name="Equation" r:id="rId4" imgW="512980" imgH="4187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08134" y="1886480"/>
            <a:ext cx="7013458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Calculating wavelengths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872</Words>
  <Application>Microsoft Office PowerPoint</Application>
  <PresentationFormat>On-screen Show (16:10)</PresentationFormat>
  <Paragraphs>103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Work Together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166</cp:revision>
  <dcterms:created xsi:type="dcterms:W3CDTF">2001-03-01T17:38:38Z</dcterms:created>
  <dcterms:modified xsi:type="dcterms:W3CDTF">2018-05-16T16:10:20Z</dcterms:modified>
</cp:coreProperties>
</file>