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95" r:id="rId4"/>
    <p:sldId id="297" r:id="rId5"/>
    <p:sldId id="298" r:id="rId6"/>
    <p:sldId id="294" r:id="rId7"/>
    <p:sldId id="278" r:id="rId8"/>
    <p:sldId id="279" r:id="rId9"/>
    <p:sldId id="272" r:id="rId10"/>
    <p:sldId id="277" r:id="rId11"/>
    <p:sldId id="280" r:id="rId12"/>
    <p:sldId id="281" r:id="rId13"/>
    <p:sldId id="282" r:id="rId14"/>
    <p:sldId id="283" r:id="rId15"/>
    <p:sldId id="28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75" d="100"/>
          <a:sy n="75" d="100"/>
        </p:scale>
        <p:origin x="-2664" y="-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D74CF-A745-449A-8C69-67ADE612E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DC7AD-69B1-41D2-91EE-C4AAFD6FF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62CAF-9154-4D69-90A8-4D83B7691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32661-64B8-47B5-B29C-193176A49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9D4E0-8BFB-43BD-B325-91DDD408C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0786F-7943-455D-BAC1-8899AAB52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8719-5AFD-4A02-A371-A32DA2EE3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F9C44-0E30-49C9-9D27-61F65D401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97024-5212-43EC-9160-6C772B7B1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2A4C4-5EE9-42C0-ADAB-CB7F103C9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863DD-191E-4E6B-A240-994DFC0C0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620031B-EA8D-4198-A7C5-809961490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1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slide" Target="slide15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545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Introduction to Waves</a:t>
            </a:r>
          </a:p>
          <a:p>
            <a:pPr lvl="1"/>
            <a:r>
              <a:rPr lang="en-US" sz="4400"/>
              <a:t>Contents:</a:t>
            </a:r>
          </a:p>
          <a:p>
            <a:pPr lvl="2">
              <a:buFontTx/>
              <a:buChar char="•"/>
            </a:pPr>
            <a:r>
              <a:rPr lang="en-US" sz="4400">
                <a:hlinkClick r:id="rId2" action="ppaction://hlinksldjump"/>
              </a:rPr>
              <a:t>Pulses</a:t>
            </a:r>
            <a:r>
              <a:rPr lang="en-US" sz="4400"/>
              <a:t>/</a:t>
            </a:r>
            <a:r>
              <a:rPr lang="en-US" sz="4400">
                <a:hlinkClick r:id="rId3" action="ppaction://hlinksldjump"/>
              </a:rPr>
              <a:t>continuous waves</a:t>
            </a:r>
            <a:endParaRPr lang="en-US" sz="4400"/>
          </a:p>
          <a:p>
            <a:pPr lvl="2">
              <a:buFontTx/>
              <a:buChar char="•"/>
            </a:pPr>
            <a:r>
              <a:rPr lang="en-US" sz="4400">
                <a:hlinkClick r:id="rId4" action="ppaction://hlinksldjump"/>
              </a:rPr>
              <a:t>Anatomy of a wave</a:t>
            </a:r>
            <a:endParaRPr lang="en-US" sz="4400"/>
          </a:p>
          <a:p>
            <a:pPr lvl="2">
              <a:buFontTx/>
              <a:buChar char="•"/>
            </a:pPr>
            <a:r>
              <a:rPr lang="en-US" sz="4400">
                <a:hlinkClick r:id="rId5" action="ppaction://hlinksldjump"/>
              </a:rPr>
              <a:t>v = f</a:t>
            </a:r>
            <a:r>
              <a:rPr lang="en-US" sz="4400">
                <a:sym typeface="Symbol" pitchFamily="18" charset="2"/>
                <a:hlinkClick r:id="rId5" action="ppaction://hlinksldjump"/>
              </a:rPr>
              <a:t></a:t>
            </a:r>
            <a:endParaRPr lang="en-US" sz="4400"/>
          </a:p>
          <a:p>
            <a:pPr lvl="2">
              <a:buFontTx/>
              <a:buChar char="•"/>
            </a:pPr>
            <a:r>
              <a:rPr lang="en-US" sz="4400">
                <a:hlinkClick r:id="rId6" action="ppaction://hlinksldjump"/>
              </a:rPr>
              <a:t>Whiteboards</a:t>
            </a:r>
            <a:endParaRPr lang="en-US" sz="4400"/>
          </a:p>
          <a:p>
            <a:pPr lvl="2">
              <a:buFontTx/>
              <a:buChar char="•"/>
            </a:pPr>
            <a:r>
              <a:rPr lang="en-US" sz="4400">
                <a:hlinkClick r:id="rId7" action="ppaction://hlinksldjump"/>
              </a:rPr>
              <a:t>Types of waves</a:t>
            </a:r>
            <a:endParaRPr lang="en-US" sz="4400"/>
          </a:p>
          <a:p>
            <a:pPr lvl="2">
              <a:buFontTx/>
              <a:buChar char="•"/>
            </a:pPr>
            <a:r>
              <a:rPr lang="en-US" sz="4400">
                <a:hlinkClick r:id="" action="ppaction://noaction"/>
              </a:rPr>
              <a:t>Energy Transport</a:t>
            </a:r>
            <a:endParaRPr lang="en-US" sz="4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 dirty="0"/>
              <a:t>What is the period of a 60. Hz wave?</a:t>
            </a:r>
            <a:endParaRPr lang="en-US" sz="1000" dirty="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1600200"/>
            <a:ext cx="8763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f = </a:t>
            </a:r>
            <a:r>
              <a:rPr lang="en-US" sz="4400" baseline="30000"/>
              <a:t>1</a:t>
            </a:r>
            <a:r>
              <a:rPr lang="en-US" sz="4400"/>
              <a:t>/</a:t>
            </a:r>
            <a:r>
              <a:rPr lang="en-US" sz="4400" baseline="-25000"/>
              <a:t>T</a:t>
            </a:r>
            <a:endParaRPr lang="en-US" sz="3200"/>
          </a:p>
          <a:p>
            <a:pPr eaLnBrk="0" hangingPunct="0"/>
            <a:r>
              <a:rPr lang="en-US" sz="3200"/>
              <a:t>T = </a:t>
            </a:r>
            <a:r>
              <a:rPr lang="en-US" sz="4400" baseline="30000"/>
              <a:t>1</a:t>
            </a:r>
            <a:r>
              <a:rPr lang="en-US" sz="4400"/>
              <a:t>/</a:t>
            </a:r>
            <a:r>
              <a:rPr lang="en-US" sz="4400" baseline="-25000"/>
              <a:t>f</a:t>
            </a:r>
            <a:r>
              <a:rPr lang="en-US" sz="3200"/>
              <a:t> = 1/(60 s</a:t>
            </a:r>
            <a:r>
              <a:rPr lang="en-US" sz="3200" baseline="30000"/>
              <a:t>-1</a:t>
            </a:r>
            <a:r>
              <a:rPr lang="en-US" sz="3200"/>
              <a:t>) = .01666 = .017 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5476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.017 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 dirty="0"/>
              <a:t>What is the frequency of a wave with a period of  </a:t>
            </a:r>
            <a:r>
              <a:rPr lang="en-US" sz="4000" dirty="0" smtClean="0"/>
              <a:t>0.003906 </a:t>
            </a:r>
            <a:r>
              <a:rPr lang="en-US" sz="4000" dirty="0"/>
              <a:t>s</a:t>
            </a:r>
            <a:endParaRPr lang="en-US" sz="1000" dirty="0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28600" y="1600200"/>
            <a:ext cx="87630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f = </a:t>
            </a:r>
            <a:r>
              <a:rPr lang="en-US" sz="4400" baseline="30000"/>
              <a:t>1</a:t>
            </a:r>
            <a:r>
              <a:rPr lang="en-US" sz="4400"/>
              <a:t>/</a:t>
            </a:r>
            <a:r>
              <a:rPr lang="en-US" sz="4400" baseline="-25000"/>
              <a:t>T </a:t>
            </a:r>
          </a:p>
          <a:p>
            <a:pPr eaLnBrk="0" hangingPunct="0"/>
            <a:r>
              <a:rPr lang="en-US" sz="3200"/>
              <a:t>= 1/(.003906 s) = 256.0 Hz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7429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256.0 Hz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 dirty="0"/>
              <a:t>What is the velocity of a 1.12 m wave with a frequency of 32 Hz?</a:t>
            </a:r>
            <a:endParaRPr lang="en-US" sz="1000" dirty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28600" y="16002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v = f</a:t>
            </a:r>
            <a:r>
              <a:rPr lang="en-US" sz="2000"/>
              <a:t> </a:t>
            </a:r>
            <a:r>
              <a:rPr lang="en-US" sz="3200">
                <a:sym typeface="Symbol" pitchFamily="18" charset="2"/>
              </a:rPr>
              <a:t></a:t>
            </a:r>
            <a:endParaRPr lang="en-US" sz="4400" baseline="-25000"/>
          </a:p>
          <a:p>
            <a:pPr eaLnBrk="0" hangingPunct="0"/>
            <a:r>
              <a:rPr lang="en-US" sz="3200"/>
              <a:t>= (32 Hz)(1.12 m) = 35.84 m/s = 36 m/s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5953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36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 dirty="0"/>
              <a:t>What is the wavelength of a 89.1 MHz FM radio signal?</a:t>
            </a:r>
          </a:p>
          <a:p>
            <a:pPr eaLnBrk="0" hangingPunct="0"/>
            <a:r>
              <a:rPr lang="en-US" sz="4000" dirty="0"/>
              <a:t>MHz = 10</a:t>
            </a:r>
            <a:r>
              <a:rPr lang="en-US" sz="4000" baseline="30000" dirty="0"/>
              <a:t>6</a:t>
            </a:r>
            <a:r>
              <a:rPr lang="en-US" sz="4000" dirty="0"/>
              <a:t> Hz</a:t>
            </a:r>
          </a:p>
          <a:p>
            <a:pPr eaLnBrk="0" hangingPunct="0"/>
            <a:r>
              <a:rPr lang="en-US" sz="4000" dirty="0"/>
              <a:t>v = c = 3.00 x 10</a:t>
            </a:r>
            <a:r>
              <a:rPr lang="en-US" sz="4000" baseline="30000" dirty="0"/>
              <a:t>8</a:t>
            </a:r>
            <a:r>
              <a:rPr lang="en-US" sz="4000" dirty="0"/>
              <a:t> m/s (Speed of light)</a:t>
            </a:r>
            <a:endParaRPr lang="en-US" sz="1000" dirty="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28600" y="28956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v = f</a:t>
            </a:r>
            <a:r>
              <a:rPr lang="en-US" sz="2000"/>
              <a:t> </a:t>
            </a:r>
            <a:r>
              <a:rPr lang="en-US" sz="3200">
                <a:sym typeface="Symbol" pitchFamily="18" charset="2"/>
              </a:rPr>
              <a:t></a:t>
            </a:r>
            <a:endParaRPr lang="en-US" sz="4400" baseline="-25000"/>
          </a:p>
          <a:p>
            <a:pPr eaLnBrk="0" hangingPunct="0"/>
            <a:r>
              <a:rPr lang="en-US" sz="3200">
                <a:sym typeface="Symbol" pitchFamily="18" charset="2"/>
              </a:rPr>
              <a:t> = v/f = (3.00 x 10</a:t>
            </a:r>
            <a:r>
              <a:rPr lang="en-US" sz="3200" baseline="30000">
                <a:sym typeface="Symbol" pitchFamily="18" charset="2"/>
              </a:rPr>
              <a:t>8</a:t>
            </a:r>
            <a:r>
              <a:rPr lang="en-US" sz="3200">
                <a:sym typeface="Symbol" pitchFamily="18" charset="2"/>
              </a:rPr>
              <a:t> m/s)/(89.1 x 10</a:t>
            </a:r>
            <a:r>
              <a:rPr lang="en-US" sz="3200" baseline="30000">
                <a:sym typeface="Symbol" pitchFamily="18" charset="2"/>
              </a:rPr>
              <a:t>6</a:t>
            </a:r>
            <a:r>
              <a:rPr lang="en-US" sz="3200">
                <a:sym typeface="Symbol" pitchFamily="18" charset="2"/>
              </a:rPr>
              <a:t> Hz) = 3.367 m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6080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3.37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 dirty="0"/>
              <a:t>What is the frequency of a sound wave that has a wavelength of 45 cm, where the speed of sound is 335 m/s</a:t>
            </a:r>
            <a:endParaRPr lang="en-US" sz="1000" dirty="0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28600" y="28956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v = f</a:t>
            </a:r>
            <a:r>
              <a:rPr lang="en-US" sz="2000"/>
              <a:t> </a:t>
            </a:r>
            <a:r>
              <a:rPr lang="en-US" sz="3200">
                <a:sym typeface="Symbol" pitchFamily="18" charset="2"/>
              </a:rPr>
              <a:t></a:t>
            </a:r>
            <a:endParaRPr lang="en-US" sz="4400" baseline="-25000"/>
          </a:p>
          <a:p>
            <a:pPr eaLnBrk="0" hangingPunct="0"/>
            <a:r>
              <a:rPr lang="en-US" sz="3200">
                <a:sym typeface="Symbol" pitchFamily="18" charset="2"/>
              </a:rPr>
              <a:t>f = v/ = (335 m/s)/(.45 m) = 744.444 = 740 Hz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6286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740 Hz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 dirty="0"/>
              <a:t>What is the period of a 12.0 m long radio wave?</a:t>
            </a:r>
          </a:p>
          <a:p>
            <a:pPr eaLnBrk="0" hangingPunct="0"/>
            <a:r>
              <a:rPr lang="en-US" sz="4000" dirty="0"/>
              <a:t>v = c = 3.00 x 10</a:t>
            </a:r>
            <a:r>
              <a:rPr lang="en-US" sz="4000" baseline="30000" dirty="0"/>
              <a:t>8</a:t>
            </a:r>
            <a:r>
              <a:rPr lang="en-US" sz="4000" dirty="0"/>
              <a:t> m/s (Speed of light)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28600" y="2895600"/>
            <a:ext cx="8763000" cy="289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v = f</a:t>
            </a:r>
            <a:r>
              <a:rPr lang="en-US" sz="2000"/>
              <a:t> </a:t>
            </a:r>
            <a:r>
              <a:rPr lang="en-US" sz="3200">
                <a:sym typeface="Symbol" pitchFamily="18" charset="2"/>
              </a:rPr>
              <a:t></a:t>
            </a:r>
          </a:p>
          <a:p>
            <a:pPr eaLnBrk="0" hangingPunct="0"/>
            <a:r>
              <a:rPr lang="en-US" sz="3200"/>
              <a:t>f = </a:t>
            </a:r>
            <a:r>
              <a:rPr lang="en-US" sz="4400" baseline="30000"/>
              <a:t>1</a:t>
            </a:r>
            <a:r>
              <a:rPr lang="en-US" sz="4400"/>
              <a:t>/</a:t>
            </a:r>
            <a:r>
              <a:rPr lang="en-US" sz="4400" baseline="-25000"/>
              <a:t>T</a:t>
            </a:r>
          </a:p>
          <a:p>
            <a:pPr eaLnBrk="0" hangingPunct="0"/>
            <a:r>
              <a:rPr lang="en-US" sz="3200">
                <a:sym typeface="Symbol" pitchFamily="18" charset="2"/>
              </a:rPr>
              <a:t>f = v/ = (3.00 x 10</a:t>
            </a:r>
            <a:r>
              <a:rPr lang="en-US" sz="3200" baseline="30000">
                <a:sym typeface="Symbol" pitchFamily="18" charset="2"/>
              </a:rPr>
              <a:t>8</a:t>
            </a:r>
            <a:r>
              <a:rPr lang="en-US" sz="3200">
                <a:sym typeface="Symbol" pitchFamily="18" charset="2"/>
              </a:rPr>
              <a:t> m/s)/(12.0 m) = 25,000,000 Hz</a:t>
            </a:r>
          </a:p>
          <a:p>
            <a:pPr eaLnBrk="0" hangingPunct="0"/>
            <a:r>
              <a:rPr lang="en-US" sz="3200"/>
              <a:t>T = </a:t>
            </a:r>
            <a:r>
              <a:rPr lang="en-US" sz="4400" baseline="30000"/>
              <a:t>1</a:t>
            </a:r>
            <a:r>
              <a:rPr lang="en-US" sz="4400"/>
              <a:t>/</a:t>
            </a:r>
            <a:r>
              <a:rPr lang="en-US" sz="4400" baseline="-25000"/>
              <a:t>f</a:t>
            </a:r>
            <a:r>
              <a:rPr lang="en-US" sz="3200">
                <a:sym typeface="Symbol" pitchFamily="18" charset="2"/>
              </a:rPr>
              <a:t> = 1/(25,000,000 Hz) = 4.00 x 10</a:t>
            </a:r>
            <a:r>
              <a:rPr lang="en-US" sz="3200" baseline="30000">
                <a:sym typeface="Symbol" pitchFamily="18" charset="2"/>
              </a:rPr>
              <a:t>-8</a:t>
            </a:r>
            <a:r>
              <a:rPr lang="en-US" sz="3200">
                <a:sym typeface="Symbol" pitchFamily="18" charset="2"/>
              </a:rPr>
              <a:t> s</a:t>
            </a:r>
          </a:p>
          <a:p>
            <a:pPr eaLnBrk="0" hangingPunct="0"/>
            <a:r>
              <a:rPr lang="en-US" sz="3200">
                <a:sym typeface="Symbol" pitchFamily="18" charset="2"/>
              </a:rPr>
              <a:t>OR v = s/t, t = s/v = (12 m)/(3.00 x 10</a:t>
            </a:r>
            <a:r>
              <a:rPr lang="en-US" sz="3200" baseline="30000">
                <a:sym typeface="Symbol" pitchFamily="18" charset="2"/>
              </a:rPr>
              <a:t>8</a:t>
            </a:r>
            <a:r>
              <a:rPr lang="en-US" sz="3200">
                <a:sym typeface="Symbol" pitchFamily="18" charset="2"/>
              </a:rPr>
              <a:t> m/s)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936625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4.00 x 10</a:t>
            </a:r>
            <a:r>
              <a:rPr lang="en-US" sz="1200" baseline="30000">
                <a:sym typeface="Symbol" pitchFamily="18" charset="2"/>
              </a:rPr>
              <a:t>-8</a:t>
            </a:r>
            <a:r>
              <a:rPr lang="en-US" sz="1200">
                <a:sym typeface="Symbol" pitchFamily="18" charset="2"/>
              </a:rPr>
              <a:t> 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0" y="147638"/>
            <a:ext cx="23637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Wave Pulses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0" y="762000"/>
            <a:ext cx="4191000" cy="1373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Motion of wave</a:t>
            </a:r>
          </a:p>
          <a:p>
            <a:r>
              <a:rPr lang="en-US"/>
              <a:t>Motion of medium (rope)</a:t>
            </a:r>
          </a:p>
          <a:p>
            <a:r>
              <a:rPr lang="en-US"/>
              <a:t>Demo</a:t>
            </a:r>
          </a:p>
        </p:txBody>
      </p:sp>
      <p:pic>
        <p:nvPicPr>
          <p:cNvPr id="3077" name="Picture 30" descr="FG11_22"/>
          <p:cNvPicPr>
            <a:picLocks noChangeAspect="1" noChangeArrowheads="1"/>
          </p:cNvPicPr>
          <p:nvPr/>
        </p:nvPicPr>
        <p:blipFill>
          <a:blip r:embed="rId2" cstate="print"/>
          <a:srcRect l="17003" r="12982"/>
          <a:stretch>
            <a:fillRect/>
          </a:stretch>
        </p:blipFill>
        <p:spPr bwMode="auto">
          <a:xfrm>
            <a:off x="4267200" y="0"/>
            <a:ext cx="46482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147638"/>
            <a:ext cx="3333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Continuous waves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828800" y="4876800"/>
            <a:ext cx="5715000" cy="15541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Motion of wave</a:t>
            </a:r>
          </a:p>
          <a:p>
            <a:r>
              <a:rPr lang="en-US" sz="3200"/>
              <a:t>Motion of medium (rope)</a:t>
            </a:r>
          </a:p>
          <a:p>
            <a:r>
              <a:rPr lang="en-US" sz="3200"/>
              <a:t>Demo</a:t>
            </a:r>
          </a:p>
        </p:txBody>
      </p:sp>
      <p:pic>
        <p:nvPicPr>
          <p:cNvPr id="4101" name="Picture 6" descr="FG11_21"/>
          <p:cNvPicPr>
            <a:picLocks noChangeAspect="1" noChangeArrowheads="1"/>
          </p:cNvPicPr>
          <p:nvPr/>
        </p:nvPicPr>
        <p:blipFill>
          <a:blip r:embed="rId2" cstate="print"/>
          <a:srcRect l="12003" t="24500" r="14983" b="24500"/>
          <a:stretch>
            <a:fillRect/>
          </a:stretch>
        </p:blipFill>
        <p:spPr bwMode="auto">
          <a:xfrm>
            <a:off x="381000" y="762000"/>
            <a:ext cx="8305800" cy="386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47638"/>
            <a:ext cx="4156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Important principle #1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457200" y="914400"/>
            <a:ext cx="7924800" cy="20621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Waves move through the medium</a:t>
            </a:r>
          </a:p>
          <a:p>
            <a:r>
              <a:rPr lang="en-US" sz="3200"/>
              <a:t>Medium just goes back and forth</a:t>
            </a:r>
          </a:p>
          <a:p>
            <a:r>
              <a:rPr lang="en-US" sz="3200"/>
              <a:t>Sound and air</a:t>
            </a:r>
          </a:p>
          <a:p>
            <a:r>
              <a:rPr lang="en-US" sz="3200"/>
              <a:t>Demo wave device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147638"/>
            <a:ext cx="4156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Important principle #2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457200" y="914400"/>
            <a:ext cx="7924800" cy="20621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Wave speed depends on type of wave and medium</a:t>
            </a:r>
          </a:p>
          <a:p>
            <a:r>
              <a:rPr lang="en-US" sz="3200"/>
              <a:t>Not on amplitude and frequency</a:t>
            </a:r>
          </a:p>
          <a:p>
            <a:r>
              <a:rPr lang="en-US" sz="3200"/>
              <a:t>Demo big spring (change tension)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147638"/>
            <a:ext cx="35131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Anatomy of a wave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098925" y="1412875"/>
            <a:ext cx="13096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fig 11-23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228600" y="3536950"/>
            <a:ext cx="8839200" cy="301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Medium - material through which the wave travels</a:t>
            </a:r>
          </a:p>
          <a:p>
            <a:r>
              <a:rPr lang="en-US" sz="3200" dirty="0"/>
              <a:t>Amplitude - how big, bright, loud</a:t>
            </a:r>
          </a:p>
          <a:p>
            <a:r>
              <a:rPr lang="en-US" sz="3200" dirty="0"/>
              <a:t>Wavelength - </a:t>
            </a:r>
            <a:r>
              <a:rPr lang="en-US" sz="3200" dirty="0">
                <a:sym typeface="Symbol" pitchFamily="18" charset="2"/>
              </a:rPr>
              <a:t> (Lambda - in m)</a:t>
            </a:r>
          </a:p>
          <a:p>
            <a:r>
              <a:rPr lang="en-US" sz="3200" dirty="0">
                <a:sym typeface="Symbol" pitchFamily="18" charset="2"/>
              </a:rPr>
              <a:t>Wave speed - v (in m/s) - characteristic of medium</a:t>
            </a:r>
          </a:p>
          <a:p>
            <a:r>
              <a:rPr lang="en-US" sz="3200" dirty="0"/>
              <a:t>Period - T (Time for one wavelength to pass - in s)</a:t>
            </a:r>
          </a:p>
          <a:p>
            <a:r>
              <a:rPr lang="en-US" sz="3200" dirty="0"/>
              <a:t>Frequency - (Waves/sec - in 1/s or s</a:t>
            </a:r>
            <a:r>
              <a:rPr lang="en-US" sz="3200" baseline="30000" dirty="0"/>
              <a:t>-1 </a:t>
            </a:r>
            <a:r>
              <a:rPr lang="en-US" sz="3200" dirty="0"/>
              <a:t>or Hz)</a:t>
            </a:r>
          </a:p>
        </p:txBody>
      </p:sp>
      <p:pic>
        <p:nvPicPr>
          <p:cNvPr id="6150" name="Picture 6" descr="FG11_23"/>
          <p:cNvPicPr>
            <a:picLocks noChangeAspect="1" noChangeArrowheads="1"/>
          </p:cNvPicPr>
          <p:nvPr/>
        </p:nvPicPr>
        <p:blipFill>
          <a:blip r:embed="rId2" cstate="print"/>
          <a:srcRect l="5000" t="20000" r="4980" b="25999"/>
          <a:stretch>
            <a:fillRect/>
          </a:stretch>
        </p:blipFill>
        <p:spPr bwMode="auto">
          <a:xfrm>
            <a:off x="990600" y="762000"/>
            <a:ext cx="6858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0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147638"/>
            <a:ext cx="35131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Anatomy of a wave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81000" y="3673475"/>
            <a:ext cx="8382000" cy="1736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Basic Wave formulas:</a:t>
            </a:r>
          </a:p>
          <a:p>
            <a:r>
              <a:rPr lang="en-US" sz="3200"/>
              <a:t>f = </a:t>
            </a:r>
            <a:r>
              <a:rPr lang="en-US" sz="4400" baseline="30000"/>
              <a:t>1</a:t>
            </a:r>
            <a:r>
              <a:rPr lang="en-US" sz="4400"/>
              <a:t>/</a:t>
            </a:r>
            <a:r>
              <a:rPr lang="en-US" sz="4400" baseline="-25000"/>
              <a:t>T   </a:t>
            </a:r>
            <a:r>
              <a:rPr lang="en-US" sz="3200"/>
              <a:t>(and of course T = </a:t>
            </a:r>
            <a:r>
              <a:rPr lang="en-US" sz="4400" baseline="30000"/>
              <a:t>1</a:t>
            </a:r>
            <a:r>
              <a:rPr lang="en-US" sz="4400"/>
              <a:t>/</a:t>
            </a:r>
            <a:r>
              <a:rPr lang="en-US" sz="4400" baseline="-25000"/>
              <a:t>f </a:t>
            </a:r>
            <a:r>
              <a:rPr lang="en-US" sz="3200"/>
              <a:t>)</a:t>
            </a:r>
          </a:p>
          <a:p>
            <a:r>
              <a:rPr lang="en-US" sz="3200"/>
              <a:t>v = f</a:t>
            </a:r>
            <a:r>
              <a:rPr lang="en-US" sz="2000"/>
              <a:t> </a:t>
            </a:r>
            <a:r>
              <a:rPr lang="en-US" sz="3200">
                <a:sym typeface="Symbol" pitchFamily="18" charset="2"/>
              </a:rPr>
              <a:t></a:t>
            </a:r>
            <a:endParaRPr lang="en-US" sz="3200"/>
          </a:p>
        </p:txBody>
      </p:sp>
      <p:pic>
        <p:nvPicPr>
          <p:cNvPr id="8197" name="Picture 6" descr="FG11_23"/>
          <p:cNvPicPr>
            <a:picLocks noChangeAspect="1" noChangeArrowheads="1"/>
          </p:cNvPicPr>
          <p:nvPr/>
        </p:nvPicPr>
        <p:blipFill>
          <a:blip r:embed="rId2" cstate="print"/>
          <a:srcRect l="5000" t="20000" r="4980" b="25999"/>
          <a:stretch>
            <a:fillRect/>
          </a:stretch>
        </p:blipFill>
        <p:spPr bwMode="auto">
          <a:xfrm>
            <a:off x="990600" y="762000"/>
            <a:ext cx="6858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228600" y="0"/>
            <a:ext cx="8382000" cy="126188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Basic Wave formulas:</a:t>
            </a:r>
          </a:p>
          <a:p>
            <a:r>
              <a:rPr lang="en-US" sz="3200" dirty="0"/>
              <a:t>f = </a:t>
            </a:r>
            <a:r>
              <a:rPr lang="en-US" sz="4400" baseline="30000" dirty="0"/>
              <a:t>1</a:t>
            </a:r>
            <a:r>
              <a:rPr lang="en-US" sz="4400" dirty="0"/>
              <a:t>/</a:t>
            </a:r>
            <a:r>
              <a:rPr lang="en-US" sz="4400" baseline="-25000" dirty="0"/>
              <a:t>T   </a:t>
            </a:r>
            <a:r>
              <a:rPr lang="en-US" sz="3200" dirty="0"/>
              <a:t>(and T = </a:t>
            </a:r>
            <a:r>
              <a:rPr lang="en-US" sz="4400" baseline="30000" dirty="0"/>
              <a:t>1</a:t>
            </a:r>
            <a:r>
              <a:rPr lang="en-US" sz="4400" dirty="0"/>
              <a:t>/</a:t>
            </a:r>
            <a:r>
              <a:rPr lang="en-US" sz="4400" baseline="-25000" dirty="0"/>
              <a:t>f </a:t>
            </a:r>
            <a:r>
              <a:rPr lang="en-US" sz="3200" dirty="0" smtClean="0"/>
              <a:t>)                       v </a:t>
            </a:r>
            <a:r>
              <a:rPr lang="en-US" sz="3200" dirty="0"/>
              <a:t>= f</a:t>
            </a:r>
            <a:r>
              <a:rPr lang="en-US" sz="2000" dirty="0"/>
              <a:t> </a:t>
            </a:r>
            <a:r>
              <a:rPr lang="en-US" sz="3200" dirty="0">
                <a:sym typeface="Symbol" pitchFamily="18" charset="2"/>
              </a:rPr>
              <a:t></a:t>
            </a:r>
            <a:endParaRPr lang="en-US" sz="3200" dirty="0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304800" y="1371600"/>
            <a:ext cx="8382000" cy="42165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Example 1: What is the frequency of a wave that takes </a:t>
            </a:r>
            <a:r>
              <a:rPr lang="en-US" sz="3200" dirty="0" smtClean="0"/>
              <a:t>0.12 </a:t>
            </a:r>
            <a:r>
              <a:rPr lang="en-US" sz="3200" dirty="0"/>
              <a:t>s for the whole wave to pass by?</a:t>
            </a:r>
          </a:p>
          <a:p>
            <a:r>
              <a:rPr lang="en-US" sz="3200" dirty="0"/>
              <a:t>f = </a:t>
            </a:r>
            <a:r>
              <a:rPr lang="en-US" sz="4400" baseline="30000" dirty="0"/>
              <a:t>1</a:t>
            </a:r>
            <a:r>
              <a:rPr lang="en-US" sz="4400" dirty="0"/>
              <a:t>/</a:t>
            </a:r>
            <a:r>
              <a:rPr lang="en-US" sz="4400" baseline="-25000" dirty="0"/>
              <a:t>T   </a:t>
            </a:r>
            <a:r>
              <a:rPr lang="en-US" sz="3200" dirty="0"/>
              <a:t>= </a:t>
            </a:r>
            <a:r>
              <a:rPr lang="en-US" sz="3200" dirty="0" smtClean="0"/>
              <a:t>1/0.12 </a:t>
            </a:r>
            <a:r>
              <a:rPr lang="en-US" sz="3200" dirty="0"/>
              <a:t>s = 8.3 s</a:t>
            </a:r>
            <a:r>
              <a:rPr lang="en-US" sz="3200" baseline="30000" dirty="0"/>
              <a:t>-1</a:t>
            </a:r>
            <a:r>
              <a:rPr lang="en-US" sz="3200" dirty="0"/>
              <a:t> or 8.3 Hz</a:t>
            </a:r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/>
              <a:t>Example 2: What is the wavelength of an A 440.0 Hz if the speed of sound is 343 m/s?</a:t>
            </a:r>
          </a:p>
          <a:p>
            <a:r>
              <a:rPr lang="en-US" sz="3200" dirty="0"/>
              <a:t>v = f</a:t>
            </a:r>
            <a:r>
              <a:rPr lang="en-US" sz="2000" dirty="0"/>
              <a:t> </a:t>
            </a:r>
            <a:r>
              <a:rPr lang="en-US" sz="3200" dirty="0">
                <a:sym typeface="Symbol" pitchFamily="18" charset="2"/>
              </a:rPr>
              <a:t>,  = v/f = (343 m/s)/(440.0 Hz) = </a:t>
            </a:r>
            <a:r>
              <a:rPr lang="en-US" sz="3200" dirty="0" smtClean="0">
                <a:sym typeface="Symbol" pitchFamily="18" charset="2"/>
              </a:rPr>
              <a:t>0.780 </a:t>
            </a:r>
            <a:r>
              <a:rPr lang="en-US" sz="3200" dirty="0">
                <a:sym typeface="Symbol" pitchFamily="18" charset="2"/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798638" y="2263775"/>
            <a:ext cx="5632450" cy="1736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Whiteboards</a:t>
            </a:r>
          </a:p>
          <a:p>
            <a:pPr algn="ctr"/>
            <a:r>
              <a:rPr lang="en-US" sz="5400">
                <a:hlinkClick r:id="rId2" action="ppaction://hlinksldjump"/>
              </a:rPr>
              <a:t>1</a:t>
            </a:r>
            <a:r>
              <a:rPr lang="en-US" sz="5400"/>
              <a:t> | </a:t>
            </a:r>
            <a:r>
              <a:rPr lang="en-US" sz="5400">
                <a:hlinkClick r:id="rId3" action="ppaction://hlinksldjump"/>
              </a:rPr>
              <a:t>2</a:t>
            </a:r>
            <a:r>
              <a:rPr lang="en-US" sz="5400"/>
              <a:t> | </a:t>
            </a:r>
            <a:r>
              <a:rPr lang="en-US" sz="5400">
                <a:hlinkClick r:id="rId4" action="ppaction://hlinksldjump"/>
              </a:rPr>
              <a:t>3</a:t>
            </a:r>
            <a:r>
              <a:rPr lang="en-US" sz="5400"/>
              <a:t> | </a:t>
            </a:r>
            <a:r>
              <a:rPr lang="en-US" sz="5400">
                <a:hlinkClick r:id="rId5" action="ppaction://hlinksldjump"/>
              </a:rPr>
              <a:t>4</a:t>
            </a:r>
            <a:r>
              <a:rPr lang="en-US" sz="5400"/>
              <a:t> | </a:t>
            </a:r>
            <a:r>
              <a:rPr lang="en-US" sz="5400">
                <a:hlinkClick r:id="rId6" action="ppaction://hlinksldjump"/>
              </a:rPr>
              <a:t>5</a:t>
            </a:r>
            <a:r>
              <a:rPr lang="en-US" sz="5400"/>
              <a:t> | </a:t>
            </a:r>
            <a:r>
              <a:rPr lang="en-US" sz="5400">
                <a:hlinkClick r:id="rId7" action="ppaction://hlinksldjump"/>
              </a:rPr>
              <a:t>6</a:t>
            </a:r>
            <a:r>
              <a:rPr lang="en-US" sz="5400"/>
              <a:t> | </a:t>
            </a:r>
            <a:r>
              <a:rPr lang="en-US" sz="5400">
                <a:hlinkClick r:id="rId4" action="ppaction://hlinksldjump"/>
              </a:rPr>
              <a:t>7</a:t>
            </a:r>
            <a:r>
              <a:rPr lang="en-US" sz="5400" u="sng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571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120</cp:revision>
  <dcterms:created xsi:type="dcterms:W3CDTF">2001-03-01T17:38:38Z</dcterms:created>
  <dcterms:modified xsi:type="dcterms:W3CDTF">2018-05-15T21:17:53Z</dcterms:modified>
</cp:coreProperties>
</file>