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6" r:id="rId3"/>
    <p:sldId id="286" r:id="rId4"/>
    <p:sldId id="287" r:id="rId5"/>
    <p:sldId id="293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3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3CBC-22AF-48F3-941D-8DD5BC63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CCAF2-3475-41F5-9086-71AEA119E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CC353-2CCD-41D4-A77D-C16F7E68D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B103-C97E-4394-94D4-2897D82D9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6DAB4-2757-4DA7-82D4-866DE579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0C8B-E842-473D-BC8B-202E0A2EB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1400-B5D2-4B6E-B3FE-F654CB7E9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401E1-2276-46EA-BF68-60FC553D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4BA1-49A9-473B-AFC8-F12F59C33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1693-BB6E-4EF9-8988-6C1887005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4FBD-FE9B-49A3-AFEE-7657A3E5F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DA0B42-BE70-42AD-8D0B-0344B5146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aveDemos/TWave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alter-fendt.de/ph11e/stlwaves.htm" TargetMode="External"/><Relationship Id="rId4" Type="http://schemas.openxmlformats.org/officeDocument/2006/relationships/hyperlink" Target="WaveDemos/LWave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Types of Waves and Energy</a:t>
            </a:r>
          </a:p>
          <a:p>
            <a:pPr lvl="2">
              <a:buFontTx/>
              <a:buChar char="•"/>
            </a:pPr>
            <a:r>
              <a:rPr lang="en-US" sz="4400">
                <a:hlinkClick r:id="rId2" action="ppaction://hlinksldjump"/>
              </a:rPr>
              <a:t>Types of waves</a:t>
            </a:r>
            <a:endParaRPr lang="en-US" sz="4400"/>
          </a:p>
          <a:p>
            <a:pPr lvl="2">
              <a:buFontTx/>
              <a:buChar char="•"/>
            </a:pPr>
            <a:r>
              <a:rPr lang="en-US" sz="4400">
                <a:hlinkClick r:id="rId3" action="ppaction://hlinksldjump"/>
              </a:rPr>
              <a:t>Energy Transport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47638"/>
            <a:ext cx="3335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Energy Transport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5125" y="904875"/>
            <a:ext cx="8321675" cy="30813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Waves transport energy:</a:t>
            </a:r>
          </a:p>
          <a:p>
            <a:pPr lvl="1"/>
            <a:r>
              <a:rPr lang="en-US"/>
              <a:t>Sun to earth</a:t>
            </a:r>
          </a:p>
          <a:p>
            <a:pPr lvl="1"/>
            <a:r>
              <a:rPr lang="en-US"/>
              <a:t>Sound to microphone</a:t>
            </a:r>
          </a:p>
          <a:p>
            <a:pPr lvl="1"/>
            <a:r>
              <a:rPr lang="en-US"/>
              <a:t>Earthquakes</a:t>
            </a:r>
          </a:p>
          <a:p>
            <a:pPr lvl="1"/>
            <a:r>
              <a:rPr lang="en-US"/>
              <a:t>Microwaves</a:t>
            </a:r>
          </a:p>
          <a:p>
            <a:pPr lvl="1"/>
            <a:r>
              <a:rPr lang="en-US"/>
              <a:t>Ocean waves</a:t>
            </a:r>
          </a:p>
          <a:p>
            <a:pPr lvl="1"/>
            <a:r>
              <a:rPr lang="en-US"/>
              <a:t>Demo - speaker, concentrator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8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762000"/>
            <a:ext cx="8610600" cy="914400"/>
            <a:chOff x="144" y="480"/>
            <a:chExt cx="5424" cy="576"/>
          </a:xfrm>
        </p:grpSpPr>
        <p:sp>
          <p:nvSpPr>
            <p:cNvPr id="3087" name="Text Box 5"/>
            <p:cNvSpPr txBox="1">
              <a:spLocks noChangeArrowheads="1"/>
            </p:cNvSpPr>
            <p:nvPr/>
          </p:nvSpPr>
          <p:spPr bwMode="auto">
            <a:xfrm>
              <a:off x="144" y="576"/>
              <a:ext cx="5424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u="sng"/>
                <a:t>Trans</a:t>
              </a:r>
              <a:r>
                <a:rPr lang="en-US" sz="3200"/>
                <a:t>verse: Wave moves        medium moves</a:t>
              </a:r>
            </a:p>
          </p:txBody>
        </p:sp>
        <p:sp>
          <p:nvSpPr>
            <p:cNvPr id="3088" name="Line 6"/>
            <p:cNvSpPr>
              <a:spLocks noChangeShapeType="1"/>
            </p:cNvSpPr>
            <p:nvPr/>
          </p:nvSpPr>
          <p:spPr bwMode="auto">
            <a:xfrm>
              <a:off x="2736" y="768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"/>
            <p:cNvSpPr>
              <a:spLocks noChangeShapeType="1"/>
            </p:cNvSpPr>
            <p:nvPr/>
          </p:nvSpPr>
          <p:spPr bwMode="auto">
            <a:xfrm>
              <a:off x="5326" y="480"/>
              <a:ext cx="0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3581400"/>
            <a:ext cx="9067800" cy="579438"/>
            <a:chOff x="0" y="2256"/>
            <a:chExt cx="5712" cy="365"/>
          </a:xfrm>
        </p:grpSpPr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0" y="2256"/>
              <a:ext cx="5424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u="sng"/>
                <a:t>Long</a:t>
              </a:r>
              <a:r>
                <a:rPr lang="en-US" sz="3200"/>
                <a:t>itudinal: Wave moves          medium moves</a:t>
              </a:r>
            </a:p>
          </p:txBody>
        </p:sp>
        <p:sp>
          <p:nvSpPr>
            <p:cNvPr id="3085" name="Line 10"/>
            <p:cNvSpPr>
              <a:spLocks noChangeShapeType="1"/>
            </p:cNvSpPr>
            <p:nvPr/>
          </p:nvSpPr>
          <p:spPr bwMode="auto">
            <a:xfrm>
              <a:off x="2928" y="2472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1"/>
            <p:cNvSpPr>
              <a:spLocks noChangeShapeType="1"/>
            </p:cNvSpPr>
            <p:nvPr/>
          </p:nvSpPr>
          <p:spPr bwMode="auto">
            <a:xfrm rot="5400000">
              <a:off x="5423" y="2172"/>
              <a:ext cx="1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584325" y="6248400"/>
            <a:ext cx="10525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</a:t>
            </a:r>
          </a:p>
        </p:txBody>
      </p:sp>
      <p:pic>
        <p:nvPicPr>
          <p:cNvPr id="52237" name="Picture 13" descr="FG11_24"/>
          <p:cNvPicPr>
            <a:picLocks noChangeAspect="1" noChangeArrowheads="1"/>
          </p:cNvPicPr>
          <p:nvPr/>
        </p:nvPicPr>
        <p:blipFill>
          <a:blip r:embed="rId2" cstate="print"/>
          <a:srcRect l="13002" t="5000" r="9981" b="57500"/>
          <a:stretch>
            <a:fillRect/>
          </a:stretch>
        </p:blipFill>
        <p:spPr bwMode="auto">
          <a:xfrm>
            <a:off x="1752600" y="1600200"/>
            <a:ext cx="586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14" descr="FG11_24"/>
          <p:cNvPicPr>
            <a:picLocks noChangeAspect="1" noChangeArrowheads="1"/>
          </p:cNvPicPr>
          <p:nvPr/>
        </p:nvPicPr>
        <p:blipFill>
          <a:blip r:embed="rId2" cstate="print"/>
          <a:srcRect l="13002" t="57501" r="9981" b="6499"/>
          <a:stretch>
            <a:fillRect/>
          </a:stretch>
        </p:blipFill>
        <p:spPr bwMode="auto">
          <a:xfrm>
            <a:off x="1676400" y="4267200"/>
            <a:ext cx="586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212725" y="2224088"/>
            <a:ext cx="1150938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</a:t>
            </a:r>
          </a:p>
          <a:p>
            <a:r>
              <a:rPr lang="en-US">
                <a:hlinkClick r:id="rId3"/>
              </a:rPr>
              <a:t>Applet</a:t>
            </a:r>
            <a:endParaRPr lang="en-US"/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242888" y="4876800"/>
            <a:ext cx="1150937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</a:t>
            </a:r>
          </a:p>
          <a:p>
            <a:r>
              <a:rPr lang="en-US">
                <a:hlinkClick r:id="rId4"/>
              </a:rPr>
              <a:t>Applet</a:t>
            </a:r>
            <a:endParaRPr lang="en-US"/>
          </a:p>
        </p:txBody>
      </p:sp>
      <p:sp>
        <p:nvSpPr>
          <p:cNvPr id="3083" name="Text Box 17"/>
          <p:cNvSpPr txBox="1">
            <a:spLocks noChangeArrowheads="1"/>
          </p:cNvSpPr>
          <p:nvPr/>
        </p:nvSpPr>
        <p:spPr bwMode="auto">
          <a:xfrm>
            <a:off x="3336925" y="341313"/>
            <a:ext cx="385127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hlinkClick r:id="rId5"/>
              </a:rPr>
              <a:t>http://www.walter-fendt.de/ph11e/stlwaves.htm</a:t>
            </a:r>
            <a:endParaRPr lang="en-US" sz="1200" dirty="0"/>
          </a:p>
          <a:p>
            <a:r>
              <a:rPr lang="en-US" sz="1200" dirty="0"/>
              <a:t>http://www.phy.ntnu.edu.tw/ntnujava/index.php?topic=14.0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 autoUpdateAnimBg="0"/>
      <p:bldP spid="52239" grpId="0" autoUpdateAnimBg="0"/>
      <p:bldP spid="522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219200" y="2667000"/>
            <a:ext cx="6870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b="1" u="sng"/>
              <a:t>Demo the human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6200" y="914400"/>
            <a:ext cx="86106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longitudinal:</a:t>
            </a:r>
          </a:p>
        </p:txBody>
      </p:sp>
      <p:pic>
        <p:nvPicPr>
          <p:cNvPr id="43023" name="Picture 15" descr="FG11_25"/>
          <p:cNvPicPr>
            <a:picLocks noChangeAspect="1" noChangeArrowheads="1"/>
          </p:cNvPicPr>
          <p:nvPr/>
        </p:nvPicPr>
        <p:blipFill>
          <a:blip r:embed="rId2" cstate="print"/>
          <a:srcRect l="18004" t="17999" r="16983" b="16969"/>
          <a:stretch>
            <a:fillRect/>
          </a:stretch>
        </p:blipFill>
        <p:spPr bwMode="auto">
          <a:xfrm>
            <a:off x="1219200" y="1752600"/>
            <a:ext cx="67056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422525" y="6248400"/>
            <a:ext cx="411003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 - speaker and battery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  <p:bldP spid="430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" y="914400"/>
            <a:ext cx="86106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longitudinal:</a:t>
            </a:r>
          </a:p>
        </p:txBody>
      </p:sp>
      <p:pic>
        <p:nvPicPr>
          <p:cNvPr id="6149" name="Picture 6" descr="FG11_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7618413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" y="914400"/>
            <a:ext cx="86106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Surface Wave: Longitudinal </a:t>
            </a:r>
            <a:r>
              <a:rPr lang="en-US" sz="3200" u="sng"/>
              <a:t>and</a:t>
            </a:r>
            <a:r>
              <a:rPr lang="en-US" sz="3200"/>
              <a:t> transverse</a:t>
            </a:r>
          </a:p>
        </p:txBody>
      </p:sp>
      <p:pic>
        <p:nvPicPr>
          <p:cNvPr id="44044" name="Picture 12" descr="FG11_27"/>
          <p:cNvPicPr>
            <a:picLocks noChangeAspect="1" noChangeArrowheads="1"/>
          </p:cNvPicPr>
          <p:nvPr/>
        </p:nvPicPr>
        <p:blipFill>
          <a:blip r:embed="rId2" cstate="print"/>
          <a:srcRect l="28006" t="6500" r="27985" b="14000"/>
          <a:stretch>
            <a:fillRect/>
          </a:stretch>
        </p:blipFill>
        <p:spPr bwMode="auto">
          <a:xfrm>
            <a:off x="304800" y="1676400"/>
            <a:ext cx="335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5" name="Picture 13" descr="FG11_28"/>
          <p:cNvPicPr>
            <a:picLocks noChangeAspect="1" noChangeArrowheads="1"/>
          </p:cNvPicPr>
          <p:nvPr/>
        </p:nvPicPr>
        <p:blipFill>
          <a:blip r:embed="rId3" cstate="print"/>
          <a:srcRect l="29036" t="34839" r="31017" b="25562"/>
          <a:stretch>
            <a:fillRect/>
          </a:stretch>
        </p:blipFill>
        <p:spPr bwMode="auto">
          <a:xfrm>
            <a:off x="3810000" y="2339975"/>
            <a:ext cx="5105400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346325" y="6010275"/>
            <a:ext cx="42783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Tsunami - longitudinal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200" y="685800"/>
            <a:ext cx="86106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Electromagnetic Waves - Transverse waves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6200" y="3810000"/>
            <a:ext cx="8610600" cy="2554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Require no medium - can travel through vacuum</a:t>
            </a:r>
          </a:p>
          <a:p>
            <a:r>
              <a:rPr lang="en-US" sz="3200"/>
              <a:t>Travel at 3.00 x 10</a:t>
            </a:r>
            <a:r>
              <a:rPr lang="en-US" sz="3200" baseline="30000"/>
              <a:t>8</a:t>
            </a:r>
            <a:r>
              <a:rPr lang="en-US" sz="3200"/>
              <a:t> m/s in a vacuum (else slower)</a:t>
            </a:r>
          </a:p>
          <a:p>
            <a:r>
              <a:rPr lang="en-US" sz="3200"/>
              <a:t>Speed is independent of speed of source/observer</a:t>
            </a:r>
          </a:p>
          <a:p>
            <a:r>
              <a:rPr lang="en-US" sz="3200"/>
              <a:t>Radio, microwave, Infrared, Light, UV, XRay, Gamma Rays are all EM waves. (Cheer)</a:t>
            </a:r>
          </a:p>
        </p:txBody>
      </p:sp>
      <p:pic>
        <p:nvPicPr>
          <p:cNvPr id="45064" name="Picture 8" descr="FG22_07"/>
          <p:cNvPicPr>
            <a:picLocks noChangeAspect="1" noChangeArrowheads="1"/>
          </p:cNvPicPr>
          <p:nvPr/>
        </p:nvPicPr>
        <p:blipFill>
          <a:blip r:embed="rId2" cstate="print"/>
          <a:srcRect t="27501" b="25999"/>
          <a:stretch>
            <a:fillRect/>
          </a:stretch>
        </p:blipFill>
        <p:spPr bwMode="auto">
          <a:xfrm>
            <a:off x="381000" y="1295400"/>
            <a:ext cx="76184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autoUpdateAnimBg="0"/>
      <p:bldP spid="450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352675" y="685800"/>
            <a:ext cx="3514725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Mechanical</a:t>
            </a:r>
          </a:p>
          <a:p>
            <a:pPr algn="ctr"/>
            <a:r>
              <a:rPr lang="en-US"/>
              <a:t>(requiring a medium)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6019800" y="685800"/>
            <a:ext cx="2819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Electromagnetic</a:t>
            </a:r>
          </a:p>
          <a:p>
            <a:pPr algn="ctr"/>
            <a:r>
              <a:rPr lang="en-US"/>
              <a:t>(need no medium)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9525" y="2362200"/>
            <a:ext cx="1743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Transverse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0" y="5043488"/>
            <a:ext cx="2019300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Longitudinal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057400" y="685800"/>
            <a:ext cx="3810000" cy="6172200"/>
            <a:chOff x="1296" y="432"/>
            <a:chExt cx="2400" cy="3888"/>
          </a:xfrm>
        </p:grpSpPr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>
              <a:off x="1296" y="432"/>
              <a:ext cx="0" cy="38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>
              <a:off x="3696" y="432"/>
              <a:ext cx="0" cy="38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0" y="1600200"/>
            <a:ext cx="9144000" cy="2362200"/>
            <a:chOff x="0" y="1008"/>
            <a:chExt cx="5760" cy="1488"/>
          </a:xfrm>
        </p:grpSpPr>
        <p:sp>
          <p:nvSpPr>
            <p:cNvPr id="9228" name="Line 14"/>
            <p:cNvSpPr>
              <a:spLocks noChangeShapeType="1"/>
            </p:cNvSpPr>
            <p:nvPr/>
          </p:nvSpPr>
          <p:spPr bwMode="auto">
            <a:xfrm>
              <a:off x="0" y="1008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5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117725" y="1905000"/>
            <a:ext cx="3597275" cy="48498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 (Shear) Earthquake waves</a:t>
            </a:r>
          </a:p>
          <a:p>
            <a:r>
              <a:rPr lang="en-US"/>
              <a:t>Waves in guitar strings</a:t>
            </a:r>
          </a:p>
          <a:p>
            <a:r>
              <a:rPr lang="en-US"/>
              <a:t>Surface waves on water</a:t>
            </a:r>
          </a:p>
          <a:p>
            <a:endParaRPr lang="en-US" sz="3200"/>
          </a:p>
          <a:p>
            <a:r>
              <a:rPr lang="en-US"/>
              <a:t>P (Pressure) Earthquake waves</a:t>
            </a:r>
          </a:p>
          <a:p>
            <a:r>
              <a:rPr lang="en-US"/>
              <a:t>Sound waves</a:t>
            </a:r>
          </a:p>
          <a:p>
            <a:r>
              <a:rPr lang="en-US"/>
              <a:t>Compression waves in a spring</a:t>
            </a:r>
          </a:p>
          <a:p>
            <a:r>
              <a:rPr lang="en-US"/>
              <a:t>Surface waves on water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019800" y="1905000"/>
            <a:ext cx="3276600" cy="1800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All EM Waves:</a:t>
            </a:r>
          </a:p>
          <a:p>
            <a:r>
              <a:rPr lang="en-US"/>
              <a:t>Radio, Microwave, IR, Light, UV, X-Ray, Gamma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7" grpId="0" build="p" autoUpdateAnimBg="0"/>
      <p:bldP spid="4609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47638"/>
            <a:ext cx="28051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10244" name="Oval 16"/>
          <p:cNvSpPr>
            <a:spLocks noChangeArrowheads="1"/>
          </p:cNvSpPr>
          <p:nvPr/>
        </p:nvSpPr>
        <p:spPr bwMode="auto">
          <a:xfrm>
            <a:off x="914400" y="2743200"/>
            <a:ext cx="3657600" cy="3657600"/>
          </a:xfrm>
          <a:prstGeom prst="ellipse">
            <a:avLst/>
          </a:prstGeom>
          <a:solidFill>
            <a:srgbClr val="00CC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 rot="-2700000">
            <a:off x="1158875" y="28194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 rot="8100000">
            <a:off x="4038600" y="57150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65125" y="904875"/>
            <a:ext cx="8321675" cy="18002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Longitudinal waves can pass through fluids, Transverse cannot.</a:t>
            </a:r>
          </a:p>
          <a:p>
            <a:r>
              <a:rPr lang="en-US"/>
              <a:t>Only P earthquake waves can pass straight through the earth: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143000" y="2971800"/>
            <a:ext cx="7772400" cy="3200400"/>
            <a:chOff x="720" y="1872"/>
            <a:chExt cx="4896" cy="2016"/>
          </a:xfrm>
        </p:grpSpPr>
        <p:sp>
          <p:nvSpPr>
            <p:cNvPr id="10255" name="Oval 27"/>
            <p:cNvSpPr>
              <a:spLocks noChangeArrowheads="1"/>
            </p:cNvSpPr>
            <p:nvPr/>
          </p:nvSpPr>
          <p:spPr bwMode="auto">
            <a:xfrm>
              <a:off x="720" y="1872"/>
              <a:ext cx="2016" cy="2016"/>
            </a:xfrm>
            <a:prstGeom prst="ellipse">
              <a:avLst/>
            </a:prstGeom>
            <a:solidFill>
              <a:srgbClr val="FF0000"/>
            </a:solidFill>
            <a:ln w="508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Text Box 28"/>
            <p:cNvSpPr txBox="1">
              <a:spLocks noChangeArrowheads="1"/>
            </p:cNvSpPr>
            <p:nvPr/>
          </p:nvSpPr>
          <p:spPr bwMode="auto">
            <a:xfrm>
              <a:off x="3494" y="2058"/>
              <a:ext cx="2122" cy="86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The core of the earth is liquid</a:t>
              </a:r>
            </a:p>
            <a:p>
              <a:r>
                <a:rPr lang="en-US"/>
                <a:t>(Earth is like an egg)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600200" y="3276600"/>
            <a:ext cx="2438400" cy="2438400"/>
            <a:chOff x="1008" y="2064"/>
            <a:chExt cx="1536" cy="1536"/>
          </a:xfrm>
        </p:grpSpPr>
        <p:sp>
          <p:nvSpPr>
            <p:cNvPr id="10253" name="Line 20"/>
            <p:cNvSpPr>
              <a:spLocks noChangeShapeType="1"/>
            </p:cNvSpPr>
            <p:nvPr/>
          </p:nvSpPr>
          <p:spPr bwMode="auto">
            <a:xfrm>
              <a:off x="1008" y="2064"/>
              <a:ext cx="1536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Text Box 22"/>
            <p:cNvSpPr txBox="1">
              <a:spLocks noChangeArrowheads="1"/>
            </p:cNvSpPr>
            <p:nvPr/>
          </p:nvSpPr>
          <p:spPr bwMode="auto">
            <a:xfrm>
              <a:off x="1727" y="2553"/>
              <a:ext cx="769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 wave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663700" y="2590800"/>
            <a:ext cx="3656013" cy="3060700"/>
            <a:chOff x="1048" y="1632"/>
            <a:chExt cx="2303" cy="1928"/>
          </a:xfrm>
        </p:grpSpPr>
        <p:sp>
          <p:nvSpPr>
            <p:cNvPr id="10251" name="Freeform 24"/>
            <p:cNvSpPr>
              <a:spLocks/>
            </p:cNvSpPr>
            <p:nvPr/>
          </p:nvSpPr>
          <p:spPr bwMode="auto">
            <a:xfrm>
              <a:off x="1048" y="1632"/>
              <a:ext cx="1928" cy="1928"/>
            </a:xfrm>
            <a:custGeom>
              <a:avLst/>
              <a:gdLst>
                <a:gd name="T0" fmla="*/ 0 w 1928"/>
                <a:gd name="T1" fmla="*/ 248 h 1928"/>
                <a:gd name="T2" fmla="*/ 336 w 1928"/>
                <a:gd name="T3" fmla="*/ 56 h 1928"/>
                <a:gd name="T4" fmla="*/ 720 w 1928"/>
                <a:gd name="T5" fmla="*/ 8 h 1928"/>
                <a:gd name="T6" fmla="*/ 1200 w 1928"/>
                <a:gd name="T7" fmla="*/ 104 h 1928"/>
                <a:gd name="T8" fmla="*/ 1632 w 1928"/>
                <a:gd name="T9" fmla="*/ 440 h 1928"/>
                <a:gd name="T10" fmla="*/ 1872 w 1928"/>
                <a:gd name="T11" fmla="*/ 872 h 1928"/>
                <a:gd name="T12" fmla="*/ 1920 w 1928"/>
                <a:gd name="T13" fmla="*/ 1256 h 1928"/>
                <a:gd name="T14" fmla="*/ 1824 w 1928"/>
                <a:gd name="T15" fmla="*/ 1688 h 1928"/>
                <a:gd name="T16" fmla="*/ 1680 w 1928"/>
                <a:gd name="T17" fmla="*/ 1928 h 19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28"/>
                <a:gd name="T28" fmla="*/ 0 h 1928"/>
                <a:gd name="T29" fmla="*/ 1928 w 1928"/>
                <a:gd name="T30" fmla="*/ 1928 h 19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28" h="1928">
                  <a:moveTo>
                    <a:pt x="0" y="248"/>
                  </a:moveTo>
                  <a:cubicBezTo>
                    <a:pt x="108" y="172"/>
                    <a:pt x="216" y="96"/>
                    <a:pt x="336" y="56"/>
                  </a:cubicBezTo>
                  <a:cubicBezTo>
                    <a:pt x="456" y="16"/>
                    <a:pt x="576" y="0"/>
                    <a:pt x="720" y="8"/>
                  </a:cubicBezTo>
                  <a:cubicBezTo>
                    <a:pt x="864" y="16"/>
                    <a:pt x="1048" y="32"/>
                    <a:pt x="1200" y="104"/>
                  </a:cubicBezTo>
                  <a:cubicBezTo>
                    <a:pt x="1352" y="176"/>
                    <a:pt x="1520" y="312"/>
                    <a:pt x="1632" y="440"/>
                  </a:cubicBezTo>
                  <a:cubicBezTo>
                    <a:pt x="1744" y="568"/>
                    <a:pt x="1824" y="736"/>
                    <a:pt x="1872" y="872"/>
                  </a:cubicBezTo>
                  <a:cubicBezTo>
                    <a:pt x="1920" y="1008"/>
                    <a:pt x="1928" y="1120"/>
                    <a:pt x="1920" y="1256"/>
                  </a:cubicBezTo>
                  <a:cubicBezTo>
                    <a:pt x="1912" y="1392"/>
                    <a:pt x="1864" y="1576"/>
                    <a:pt x="1824" y="1688"/>
                  </a:cubicBezTo>
                  <a:cubicBezTo>
                    <a:pt x="1784" y="1800"/>
                    <a:pt x="1704" y="1888"/>
                    <a:pt x="1680" y="1928"/>
                  </a:cubicBezTo>
                </a:path>
              </a:pathLst>
            </a:custGeom>
            <a:noFill/>
            <a:ln w="508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Text Box 25"/>
            <p:cNvSpPr txBox="1">
              <a:spLocks noChangeArrowheads="1"/>
            </p:cNvSpPr>
            <p:nvPr/>
          </p:nvSpPr>
          <p:spPr bwMode="auto">
            <a:xfrm>
              <a:off x="2582" y="1722"/>
              <a:ext cx="769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 wave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 autoUpdateAnimBg="0"/>
      <p:bldP spid="47122" grpId="0" autoUpdateAnimBg="0"/>
      <p:bldP spid="4712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261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118</cp:revision>
  <dcterms:created xsi:type="dcterms:W3CDTF">2001-03-01T17:38:38Z</dcterms:created>
  <dcterms:modified xsi:type="dcterms:W3CDTF">2018-05-15T21:18:46Z</dcterms:modified>
</cp:coreProperties>
</file>