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98" r:id="rId3"/>
    <p:sldId id="303" r:id="rId4"/>
    <p:sldId id="296" r:id="rId5"/>
    <p:sldId id="297" r:id="rId6"/>
    <p:sldId id="299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75" d="100"/>
          <a:sy n="75" d="100"/>
        </p:scale>
        <p:origin x="-288" y="-9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505D19-704C-46B1-AC60-EB3462C6B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FD63E-42CE-44D6-B2DC-C9A4294A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D4C6F-76BE-433D-96D7-9803748BF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458A5-CCE7-4041-857E-873FD2F8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136CC-37C5-4B64-A4E1-89AE235B5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D61E6-8F88-432E-BF4F-0730DF4F8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38ED-FF1B-458F-B564-0E8E03172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5A0A9-30D2-4E5F-9D12-095844D69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4681C-A083-4BDA-94EA-DBCBCF338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6695C-70E7-4FEB-A505-34E593863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5FD8E-EFE5-4913-8FE1-400CDC939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B21D-30A1-4ACD-B3A1-E5CA5DC59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5A8E3E-C529-4A31-AA64-AE366E712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23032"/>
            <a:ext cx="2018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Sound 101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8392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 waves in matter:</a:t>
            </a:r>
          </a:p>
        </p:txBody>
      </p:sp>
      <p:pic>
        <p:nvPicPr>
          <p:cNvPr id="11299" name="Picture 35" descr="FG11_25"/>
          <p:cNvPicPr>
            <a:picLocks noChangeAspect="1" noChangeArrowheads="1"/>
          </p:cNvPicPr>
          <p:nvPr/>
        </p:nvPicPr>
        <p:blipFill>
          <a:blip r:embed="rId2" cstate="print"/>
          <a:srcRect l="21004" t="15500" r="21983" b="15500"/>
          <a:stretch>
            <a:fillRect/>
          </a:stretch>
        </p:blipFill>
        <p:spPr bwMode="auto">
          <a:xfrm>
            <a:off x="228600" y="1143000"/>
            <a:ext cx="43434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572000" y="1143000"/>
            <a:ext cx="4343400" cy="310854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We can hear </a:t>
            </a:r>
          </a:p>
          <a:p>
            <a:pPr lvl="1">
              <a:buFontTx/>
              <a:buChar char="•"/>
            </a:pPr>
            <a:r>
              <a:rPr lang="en-US"/>
              <a:t>20 Hz - 20,000 Hz (demo test tone generator)</a:t>
            </a:r>
          </a:p>
          <a:p>
            <a:pPr>
              <a:buFontTx/>
              <a:buChar char="•"/>
            </a:pPr>
            <a:r>
              <a:rPr lang="en-US"/>
              <a:t>Most sound is more than one frequency (demo fft)</a:t>
            </a:r>
          </a:p>
          <a:p>
            <a:pPr>
              <a:buFontTx/>
              <a:buChar char="•"/>
            </a:pPr>
            <a:r>
              <a:rPr lang="en-US"/>
              <a:t>Show harmonics with guitar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  <p:bldP spid="1130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23032"/>
            <a:ext cx="2018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Sound 101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52400" y="635000"/>
            <a:ext cx="8839200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Speed of sound in air at sea level:</a:t>
            </a:r>
          </a:p>
          <a:p>
            <a:r>
              <a:rPr lang="en-US"/>
              <a:t>v = (331 + .60T) m/s, T = temperature in </a:t>
            </a:r>
            <a:r>
              <a:rPr lang="en-US" baseline="30000"/>
              <a:t>o</a:t>
            </a:r>
            <a:r>
              <a:rPr lang="en-US"/>
              <a:t>C</a:t>
            </a:r>
            <a:endParaRPr lang="en-US" sz="3200" u="sng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12725" y="1770063"/>
            <a:ext cx="5588068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Speeds of sound at 20 </a:t>
            </a:r>
            <a:r>
              <a:rPr lang="en-US" u="sng" baseline="30000"/>
              <a:t>o</a:t>
            </a:r>
            <a:r>
              <a:rPr lang="en-US" u="sng"/>
              <a:t>C and 1 ATM:</a:t>
            </a:r>
          </a:p>
          <a:p>
            <a:r>
              <a:rPr lang="en-US"/>
              <a:t>Air			343 m/s</a:t>
            </a:r>
          </a:p>
          <a:p>
            <a:r>
              <a:rPr lang="en-US"/>
              <a:t>Helium		1005 m/s</a:t>
            </a:r>
          </a:p>
          <a:p>
            <a:r>
              <a:rPr lang="en-US"/>
              <a:t>Water			1440 m/s</a:t>
            </a:r>
          </a:p>
          <a:p>
            <a:r>
              <a:rPr lang="en-US"/>
              <a:t>Steel			5000 m/s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288926" y="4139505"/>
            <a:ext cx="88550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Sound underwater - Leonard Natatorium</a:t>
            </a:r>
          </a:p>
          <a:p>
            <a:r>
              <a:rPr lang="en-US" dirty="0"/>
              <a:t>Sound in bones</a:t>
            </a:r>
          </a:p>
          <a:p>
            <a:pPr lvl="1"/>
            <a:r>
              <a:rPr lang="en-US" dirty="0"/>
              <a:t>Demo -The finger bells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1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build="p" autoUpdateAnimBg="0"/>
      <p:bldP spid="101383" grpId="0" autoUpdateAnimBg="0"/>
      <p:bldP spid="10138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" y="2128573"/>
            <a:ext cx="8855075" cy="22467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 1 – What is the speed of sound at 20 </a:t>
            </a:r>
            <a:r>
              <a:rPr lang="en-US" baseline="30000"/>
              <a:t>o</a:t>
            </a:r>
            <a:r>
              <a:rPr lang="en-US"/>
              <a:t>C?  42 </a:t>
            </a:r>
            <a:r>
              <a:rPr lang="en-US" baseline="30000"/>
              <a:t>o</a:t>
            </a:r>
            <a:r>
              <a:rPr lang="en-US"/>
              <a:t>C?</a:t>
            </a:r>
          </a:p>
          <a:p>
            <a:endParaRPr lang="en-US"/>
          </a:p>
          <a:p>
            <a:r>
              <a:rPr lang="en-US"/>
              <a:t>v = (331 + .60(20 </a:t>
            </a:r>
            <a:r>
              <a:rPr lang="en-US" baseline="30000"/>
              <a:t>o</a:t>
            </a:r>
            <a:r>
              <a:rPr lang="en-US"/>
              <a:t>C)) = 343 m/s</a:t>
            </a:r>
          </a:p>
          <a:p>
            <a:r>
              <a:rPr lang="en-US"/>
              <a:t>v = (331 + .60(42 </a:t>
            </a:r>
            <a:r>
              <a:rPr lang="en-US" baseline="30000"/>
              <a:t>o</a:t>
            </a:r>
            <a:r>
              <a:rPr lang="en-US"/>
              <a:t>C)) = 356 m/s</a:t>
            </a:r>
          </a:p>
          <a:p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" y="190500"/>
            <a:ext cx="8839200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Speed of sound increases with temperature:</a:t>
            </a:r>
          </a:p>
          <a:p>
            <a:endParaRPr lang="en-US"/>
          </a:p>
          <a:p>
            <a:r>
              <a:rPr lang="en-US"/>
              <a:t>Speed of sound in air at sea level:</a:t>
            </a:r>
          </a:p>
          <a:p>
            <a:r>
              <a:rPr lang="en-US"/>
              <a:t>v = (331 + .60T) m/s, T = temperature in </a:t>
            </a:r>
            <a:r>
              <a:rPr lang="en-US" baseline="30000"/>
              <a:t>o</a:t>
            </a:r>
            <a:r>
              <a:rPr lang="en-US"/>
              <a:t>C</a:t>
            </a:r>
            <a:endParaRPr lang="en-US" sz="32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87330" y="1886480"/>
            <a:ext cx="4455066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Speed of sound</a:t>
            </a:r>
          </a:p>
          <a:p>
            <a:pPr algn="ctr"/>
            <a:r>
              <a:rPr lang="en-US" sz="5400">
                <a:hlinkClick r:id="" action="ppaction://noaction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4</a:t>
            </a:r>
            <a:r>
              <a:rPr lang="en-US" sz="5400"/>
              <a:t> 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52400" y="1841500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v = 331 + .60(80) = 379 m/s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379 m/s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457201" y="317500"/>
            <a:ext cx="7186583" cy="10156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What is the speed of sound in air at 80 </a:t>
            </a:r>
            <a:r>
              <a:rPr lang="en-US" sz="3200" baseline="30000"/>
              <a:t>o</a:t>
            </a:r>
            <a:r>
              <a:rPr lang="en-US" sz="3200"/>
              <a:t>C?</a:t>
            </a:r>
          </a:p>
          <a:p>
            <a:r>
              <a:rPr lang="en-US"/>
              <a:t>v = (331 + .60T)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52400" y="184150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318 = 331 + .60T</a:t>
            </a:r>
          </a:p>
          <a:p>
            <a:r>
              <a:rPr lang="en-US" sz="3200"/>
              <a:t>T = -21.7 </a:t>
            </a:r>
            <a:r>
              <a:rPr lang="en-US" sz="3200" baseline="30000"/>
              <a:t>o</a:t>
            </a:r>
            <a:r>
              <a:rPr lang="en-US" sz="3200"/>
              <a:t>C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69762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-21.7 </a:t>
            </a:r>
            <a:r>
              <a:rPr lang="en-US" sz="1200" baseline="30000"/>
              <a:t>o</a:t>
            </a:r>
            <a:r>
              <a:rPr lang="en-US" sz="1200"/>
              <a:t>C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At what temperature in Celsius is the speed of sound 318 m/s?</a:t>
            </a:r>
          </a:p>
          <a:p>
            <a:r>
              <a:rPr lang="en-US"/>
              <a:t>v = (331 + .60T)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239</Words>
  <Application>Microsoft Office PowerPoint</Application>
  <PresentationFormat>On-screen Show (16:10)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176</cp:revision>
  <dcterms:created xsi:type="dcterms:W3CDTF">2001-03-01T17:38:38Z</dcterms:created>
  <dcterms:modified xsi:type="dcterms:W3CDTF">2019-04-12T16:26:28Z</dcterms:modified>
</cp:coreProperties>
</file>