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4" r:id="rId2"/>
    <p:sldId id="278" r:id="rId3"/>
    <p:sldId id="269" r:id="rId4"/>
    <p:sldId id="270" r:id="rId5"/>
    <p:sldId id="280" r:id="rId6"/>
    <p:sldId id="281" r:id="rId7"/>
    <p:sldId id="282" r:id="rId8"/>
    <p:sldId id="286" r:id="rId9"/>
    <p:sldId id="287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296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E1C935-170B-47C6-B626-DFAA94C704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96ECDB-1562-46A8-967F-938E349517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C1452-C0A1-4691-A481-36EAF3BB6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B4579-3B19-4089-A05D-00EBE214BA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806A2-2813-442F-AFB7-17B36870CC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D4B010-3E52-4723-B726-D523E8FA0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F6149-AB90-4D01-BEAA-90CF91AC0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5DF172-C857-4659-92C3-6B380A3A6D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114132-A46D-4CFC-B19C-955E310E60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9EE3B5-0EE5-4DE9-AEAD-41D412D3E1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6A899-20D5-4363-B234-100D48A09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E96B89-B211-4BD9-9DEE-0808FB66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1D4D56-8608-46CA-B7C7-8FC3161661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WaveDemos/TWave.htm" TargetMode="External"/><Relationship Id="rId2" Type="http://schemas.openxmlformats.org/officeDocument/2006/relationships/hyperlink" Target="WaveDemos/LWave.ht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u="sng"/>
              <a:t>Standing Waves</a:t>
            </a:r>
          </a:p>
          <a:p>
            <a:pPr lvl="1"/>
            <a:r>
              <a:rPr lang="en-US" sz="4000"/>
              <a:t>Contents:</a:t>
            </a:r>
          </a:p>
          <a:p>
            <a:pPr lvl="2">
              <a:buFontTx/>
              <a:buChar char="•"/>
            </a:pPr>
            <a:r>
              <a:rPr lang="en-US" sz="4000"/>
              <a:t>Basic Concept</a:t>
            </a:r>
          </a:p>
          <a:p>
            <a:pPr lvl="2">
              <a:buFontTx/>
              <a:buChar char="•"/>
            </a:pPr>
            <a:r>
              <a:rPr lang="en-US" sz="4000"/>
              <a:t>Drawing standing waves</a:t>
            </a:r>
          </a:p>
          <a:p>
            <a:pPr lvl="2">
              <a:buFontTx/>
              <a:buChar char="•"/>
            </a:pPr>
            <a:r>
              <a:rPr lang="en-US" sz="4000"/>
              <a:t>Counting quarter wavelengths</a:t>
            </a:r>
          </a:p>
          <a:p>
            <a:pPr lvl="2">
              <a:buFontTx/>
              <a:buChar char="•"/>
            </a:pPr>
            <a:r>
              <a:rPr lang="en-US" sz="4000"/>
              <a:t>Calculating wavelengths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 = </a:t>
            </a:r>
            <a:r>
              <a:rPr lang="en-US" sz="4400" baseline="30000"/>
              <a:t>5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  <a:p>
            <a:r>
              <a:rPr lang="en-US" sz="4000">
                <a:sym typeface="Symbol" pitchFamily="18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5</a:t>
            </a:r>
            <a:r>
              <a:rPr lang="en-US" sz="4000">
                <a:sym typeface="Symbol" pitchFamily="18" charset="2"/>
              </a:rPr>
              <a:t>(.45 m) = .36 m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94773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.36 m 36 cm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3557" name="Text Box 6"/>
          <p:cNvSpPr txBox="1">
            <a:spLocks noChangeArrowheads="1"/>
          </p:cNvSpPr>
          <p:nvPr/>
        </p:nvSpPr>
        <p:spPr bwMode="auto">
          <a:xfrm>
            <a:off x="746125" y="2578100"/>
            <a:ext cx="7734300" cy="7016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The waveform is 45 cm long.  What is the </a:t>
            </a:r>
            <a:r>
              <a:rPr lang="en-US" sz="4000">
                <a:sym typeface="Symbol" pitchFamily="18" charset="2"/>
              </a:rPr>
              <a:t>?</a:t>
            </a:r>
            <a:r>
              <a:rPr lang="en-US" sz="3200"/>
              <a:t> </a:t>
            </a:r>
          </a:p>
        </p:txBody>
      </p:sp>
      <p:pic>
        <p:nvPicPr>
          <p:cNvPr id="23558" name="Picture 1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70999" r="43988" b="6500"/>
          <a:stretch>
            <a:fillRect/>
          </a:stretch>
        </p:blipFill>
        <p:spPr bwMode="auto">
          <a:xfrm>
            <a:off x="609600" y="80963"/>
            <a:ext cx="75438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590800" y="76200"/>
            <a:ext cx="4038600" cy="2438400"/>
            <a:chOff x="1632" y="48"/>
            <a:chExt cx="2544" cy="1536"/>
          </a:xfrm>
        </p:grpSpPr>
        <p:sp>
          <p:nvSpPr>
            <p:cNvPr id="23560" name="Line 17"/>
            <p:cNvSpPr>
              <a:spLocks noChangeShapeType="1"/>
            </p:cNvSpPr>
            <p:nvPr/>
          </p:nvSpPr>
          <p:spPr bwMode="auto">
            <a:xfrm>
              <a:off x="163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8"/>
            <p:cNvSpPr>
              <a:spLocks noChangeShapeType="1"/>
            </p:cNvSpPr>
            <p:nvPr/>
          </p:nvSpPr>
          <p:spPr bwMode="auto">
            <a:xfrm>
              <a:off x="2448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9"/>
            <p:cNvSpPr>
              <a:spLocks noChangeShapeType="1"/>
            </p:cNvSpPr>
            <p:nvPr/>
          </p:nvSpPr>
          <p:spPr bwMode="auto">
            <a:xfrm>
              <a:off x="3312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20"/>
            <p:cNvSpPr>
              <a:spLocks noChangeShapeType="1"/>
            </p:cNvSpPr>
            <p:nvPr/>
          </p:nvSpPr>
          <p:spPr bwMode="auto">
            <a:xfrm>
              <a:off x="4176" y="48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(0.80 m) = 1.2m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34988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1.2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7940675" cy="9540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 u="sng"/>
              <a:t>wavelength</a:t>
            </a:r>
            <a:r>
              <a:rPr lang="en-US"/>
              <a:t> is 0.80 m long.  What is the </a:t>
            </a:r>
            <a:r>
              <a:rPr lang="en-US">
                <a:sym typeface="Symbol" pitchFamily="18" charset="2"/>
              </a:rPr>
              <a:t>length of the standing wave?</a:t>
            </a:r>
            <a:r>
              <a:rPr lang="en-US"/>
              <a:t> </a:t>
            </a:r>
          </a:p>
        </p:txBody>
      </p:sp>
      <p:pic>
        <p:nvPicPr>
          <p:cNvPr id="24582" name="Picture 11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71808" r="20984" b="9042"/>
          <a:stretch>
            <a:fillRect/>
          </a:stretch>
        </p:blipFill>
        <p:spPr bwMode="auto">
          <a:xfrm>
            <a:off x="0" y="250825"/>
            <a:ext cx="9144000" cy="188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905000" y="0"/>
            <a:ext cx="5410200" cy="2438400"/>
            <a:chOff x="1200" y="0"/>
            <a:chExt cx="3408" cy="1536"/>
          </a:xfrm>
        </p:grpSpPr>
        <p:sp>
          <p:nvSpPr>
            <p:cNvPr id="24584" name="Line 7"/>
            <p:cNvSpPr>
              <a:spLocks noChangeShapeType="1"/>
            </p:cNvSpPr>
            <p:nvPr/>
          </p:nvSpPr>
          <p:spPr bwMode="auto">
            <a:xfrm>
              <a:off x="120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5" name="Line 12"/>
            <p:cNvSpPr>
              <a:spLocks noChangeShapeType="1"/>
            </p:cNvSpPr>
            <p:nvPr/>
          </p:nvSpPr>
          <p:spPr bwMode="auto">
            <a:xfrm>
              <a:off x="203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13"/>
            <p:cNvSpPr>
              <a:spLocks noChangeShapeType="1"/>
            </p:cNvSpPr>
            <p:nvPr/>
          </p:nvSpPr>
          <p:spPr bwMode="auto">
            <a:xfrm>
              <a:off x="2880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Line 14"/>
            <p:cNvSpPr>
              <a:spLocks noChangeShapeType="1"/>
            </p:cNvSpPr>
            <p:nvPr/>
          </p:nvSpPr>
          <p:spPr bwMode="auto">
            <a:xfrm>
              <a:off x="3766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588" name="Line 15"/>
            <p:cNvSpPr>
              <a:spLocks noChangeShapeType="1"/>
            </p:cNvSpPr>
            <p:nvPr/>
          </p:nvSpPr>
          <p:spPr bwMode="auto">
            <a:xfrm>
              <a:off x="4608" y="0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2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1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</a:t>
            </a:r>
          </a:p>
          <a:p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4</a:t>
            </a:r>
            <a:r>
              <a:rPr lang="en-US" sz="1800"/>
              <a:t>/</a:t>
            </a:r>
            <a:r>
              <a:rPr lang="en-US" sz="1800" baseline="-25000"/>
              <a:t>1</a:t>
            </a:r>
            <a:r>
              <a:rPr lang="en-US" sz="1800">
                <a:sym typeface="Symbol" pitchFamily="18" charset="2"/>
              </a:rPr>
              <a:t>(2.42 m) = 9.68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(343 m/s)/(9.68 m) = 35.4 Hz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166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9.68 m, 35.4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38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waveform is 2.42 m long.  What is the </a:t>
            </a:r>
            <a:r>
              <a:rPr lang="en-US">
                <a:sym typeface="Symbol" pitchFamily="18" charset="2"/>
              </a:rPr>
              <a:t>?</a:t>
            </a:r>
          </a:p>
          <a:p>
            <a:r>
              <a:rPr lang="en-US">
                <a:sym typeface="Symbol" pitchFamily="18" charset="2"/>
              </a:rPr>
              <a:t>If it is a sound wave (v = 343 m/s), what is its frequency</a:t>
            </a:r>
            <a:r>
              <a:rPr lang="en-US"/>
              <a:t> (v = f</a:t>
            </a:r>
            <a:r>
              <a:rPr lang="en-US">
                <a:sym typeface="Symbol" pitchFamily="18" charset="2"/>
              </a:rPr>
              <a:t>)</a:t>
            </a:r>
          </a:p>
        </p:txBody>
      </p:sp>
      <p:pic>
        <p:nvPicPr>
          <p:cNvPr id="25606" name="Picture 12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23000" r="43988" b="57500"/>
          <a:stretch>
            <a:fillRect/>
          </a:stretch>
        </p:blipFill>
        <p:spPr bwMode="auto">
          <a:xfrm>
            <a:off x="0" y="-38100"/>
            <a:ext cx="91440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91" name="Line 7"/>
          <p:cNvSpPr>
            <a:spLocks noChangeShapeType="1"/>
          </p:cNvSpPr>
          <p:nvPr/>
        </p:nvSpPr>
        <p:spPr bwMode="auto">
          <a:xfrm>
            <a:off x="7620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build="p" autoUpdateAnimBg="0"/>
      <p:bldP spid="931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L = </a:t>
            </a:r>
            <a:r>
              <a:rPr lang="en-US" sz="1800" baseline="30000"/>
              <a:t>2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2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(1.24 m) = 0.620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(343 m/s)/(1.24 m) = 277 Hz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21602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0.620 m, 277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8161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</a:t>
            </a:r>
            <a:r>
              <a:rPr lang="en-US" u="sng"/>
              <a:t>wavelength</a:t>
            </a:r>
            <a:r>
              <a:rPr lang="en-US"/>
              <a:t> is 124 cm long.  What is the </a:t>
            </a:r>
            <a:r>
              <a:rPr lang="en-US">
                <a:sym typeface="Symbol" pitchFamily="18" charset="2"/>
              </a:rPr>
              <a:t>length of the waveform?</a:t>
            </a:r>
          </a:p>
          <a:p>
            <a:r>
              <a:rPr lang="en-US">
                <a:sym typeface="Symbol" pitchFamily="18" charset="2"/>
              </a:rPr>
              <a:t>If it is a sound wave (v = 343 m/s), what is its frequency</a:t>
            </a:r>
            <a:r>
              <a:rPr lang="en-US"/>
              <a:t> (v = f</a:t>
            </a:r>
            <a:r>
              <a:rPr lang="en-US">
                <a:sym typeface="Symbol" pitchFamily="18" charset="2"/>
              </a:rPr>
              <a:t>)</a:t>
            </a:r>
          </a:p>
        </p:txBody>
      </p:sp>
      <p:pic>
        <p:nvPicPr>
          <p:cNvPr id="26630" name="Picture 8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18854" r="41988" b="60989"/>
          <a:stretch>
            <a:fillRect/>
          </a:stretch>
        </p:blipFill>
        <p:spPr bwMode="auto">
          <a:xfrm>
            <a:off x="838200" y="228600"/>
            <a:ext cx="74676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215" name="Line 7"/>
          <p:cNvSpPr>
            <a:spLocks noChangeShapeType="1"/>
          </p:cNvSpPr>
          <p:nvPr/>
        </p:nvSpPr>
        <p:spPr bwMode="auto">
          <a:xfrm>
            <a:off x="4876800" y="2286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  <p:bldP spid="942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ym typeface="Symbol" pitchFamily="18" charset="2"/>
              </a:rPr>
              <a:t> = v/f = (335m/s)/(480 Hz) = 0.6979… m</a:t>
            </a:r>
            <a:endParaRPr lang="en-US" sz="1800"/>
          </a:p>
          <a:p>
            <a:r>
              <a:rPr lang="en-US" sz="1800"/>
              <a:t>L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6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>
                <a:sym typeface="Symbol" pitchFamily="18" charset="2"/>
              </a:rPr>
              <a:t>(0.6979… m) = 1.046875 ≈ 1.05 m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12775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1.05 m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38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The third harmonic on a flute (both ends open pipe) has a frequency of 480. Hz.  How long is the waveform if the speed of sound inside the flute is 335 m/s?</a:t>
            </a:r>
            <a:endParaRPr lang="en-US">
              <a:sym typeface="Symbol" pitchFamily="18" charset="2"/>
            </a:endParaRPr>
          </a:p>
        </p:txBody>
      </p:sp>
      <p:pic>
        <p:nvPicPr>
          <p:cNvPr id="21510" name="Picture 7" descr="4Antinodes.png"/>
          <p:cNvPicPr>
            <a:picLocks noChangeAspect="1"/>
          </p:cNvPicPr>
          <p:nvPr/>
        </p:nvPicPr>
        <p:blipFill>
          <a:blip r:embed="rId2" cstate="print"/>
          <a:srcRect l="12123" r="12109"/>
          <a:stretch>
            <a:fillRect/>
          </a:stretch>
        </p:blipFill>
        <p:spPr bwMode="auto">
          <a:xfrm>
            <a:off x="1447800" y="914400"/>
            <a:ext cx="5715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0.65 m = </a:t>
            </a:r>
            <a:r>
              <a:rPr lang="en-US" sz="1800" baseline="30000"/>
              <a:t>14</a:t>
            </a:r>
            <a:r>
              <a:rPr lang="en-US" sz="1800"/>
              <a:t>/</a:t>
            </a:r>
            <a:r>
              <a:rPr lang="en-US" sz="1800" baseline="-25000"/>
              <a:t>4</a:t>
            </a:r>
            <a:r>
              <a:rPr lang="en-US" sz="1800"/>
              <a:t> </a:t>
            </a:r>
            <a:r>
              <a:rPr lang="en-US" sz="1800">
                <a:sym typeface="Symbol" pitchFamily="18" charset="2"/>
              </a:rPr>
              <a:t></a:t>
            </a:r>
          </a:p>
          <a:p>
            <a:r>
              <a:rPr lang="en-US" sz="1800">
                <a:sym typeface="Symbol" pitchFamily="18" charset="2"/>
              </a:rPr>
              <a:t> = </a:t>
            </a:r>
            <a:r>
              <a:rPr lang="en-US" sz="1800" baseline="30000"/>
              <a:t>4</a:t>
            </a:r>
            <a:r>
              <a:rPr lang="en-US" sz="1800"/>
              <a:t>/</a:t>
            </a:r>
            <a:r>
              <a:rPr lang="en-US" sz="1800" baseline="-25000"/>
              <a:t>14</a:t>
            </a:r>
            <a:r>
              <a:rPr lang="en-US" sz="1800">
                <a:sym typeface="Symbol" pitchFamily="18" charset="2"/>
              </a:rPr>
              <a:t>(0.65 m) = 0.1857… m</a:t>
            </a:r>
          </a:p>
          <a:p>
            <a:r>
              <a:rPr lang="en-US" sz="1800"/>
              <a:t>v = f</a:t>
            </a:r>
            <a:r>
              <a:rPr lang="en-US" sz="1800">
                <a:sym typeface="Symbol" pitchFamily="18" charset="2"/>
              </a:rPr>
              <a:t>, f = v/ = (156 m/s)(0.1857… m) = 840 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33413" cy="2762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840 Hz</a:t>
            </a:r>
            <a:endParaRPr lang="en-US" sz="160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46125" y="2578100"/>
            <a:ext cx="8169275" cy="13843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What is the frequency of the 7</a:t>
            </a:r>
            <a:r>
              <a:rPr lang="en-US" baseline="30000"/>
              <a:t>th</a:t>
            </a:r>
            <a:r>
              <a:rPr lang="en-US"/>
              <a:t> harmonic on a 0.65 m long guitar string where the speed of the waves is 156 m/s</a:t>
            </a:r>
            <a:endParaRPr lang="en-US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/>
          <a:stretch>
            <a:fillRect/>
          </a:stretch>
        </p:blipFill>
        <p:spPr bwMode="auto">
          <a:xfrm>
            <a:off x="457200" y="6858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/>
              <a:t>0.270 </a:t>
            </a:r>
            <a:r>
              <a:rPr lang="en-US" sz="1800" dirty="0"/>
              <a:t>m = </a:t>
            </a:r>
            <a:r>
              <a:rPr lang="en-US" sz="1800" baseline="30000" dirty="0" smtClean="0"/>
              <a:t>7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>
                <a:sym typeface="Symbol" pitchFamily="18" charset="2"/>
              </a:rPr>
              <a:t></a:t>
            </a:r>
          </a:p>
          <a:p>
            <a:r>
              <a:rPr lang="en-US" sz="1800" dirty="0">
                <a:sym typeface="Symbol" pitchFamily="18" charset="2"/>
              </a:rPr>
              <a:t> = </a:t>
            </a:r>
            <a:r>
              <a:rPr lang="en-US" sz="1800" dirty="0" smtClean="0">
                <a:sym typeface="Symbol" pitchFamily="18" charset="2"/>
              </a:rPr>
              <a:t>0.1542857… </a:t>
            </a:r>
            <a:r>
              <a:rPr lang="en-US" sz="1800" dirty="0">
                <a:sym typeface="Symbol" pitchFamily="18" charset="2"/>
              </a:rPr>
              <a:t>m</a:t>
            </a:r>
          </a:p>
          <a:p>
            <a:r>
              <a:rPr lang="en-US" sz="1800" dirty="0"/>
              <a:t>v = f</a:t>
            </a:r>
            <a:r>
              <a:rPr lang="en-US" sz="1800" dirty="0">
                <a:sym typeface="Symbol" pitchFamily="18" charset="2"/>
              </a:rPr>
              <a:t>, f = v/ = </a:t>
            </a:r>
            <a:r>
              <a:rPr lang="en-US" sz="1800" dirty="0" smtClean="0">
                <a:sym typeface="Symbol" pitchFamily="18" charset="2"/>
              </a:rPr>
              <a:t>(343 m/s</a:t>
            </a:r>
            <a:r>
              <a:rPr lang="en-US" sz="1800" dirty="0" smtClean="0">
                <a:sym typeface="Symbol" pitchFamily="18" charset="2"/>
              </a:rPr>
              <a:t>)/(0.1542857 </a:t>
            </a:r>
            <a:r>
              <a:rPr lang="en-US" sz="1800" dirty="0" smtClean="0">
                <a:sym typeface="Symbol" pitchFamily="18" charset="2"/>
              </a:rPr>
              <a:t>… </a:t>
            </a:r>
            <a:r>
              <a:rPr lang="en-US" sz="1800" dirty="0">
                <a:sym typeface="Symbol" pitchFamily="18" charset="2"/>
              </a:rPr>
              <a:t>m) = </a:t>
            </a:r>
            <a:r>
              <a:rPr lang="en-US" sz="1800" dirty="0" smtClean="0">
                <a:sym typeface="Symbol" pitchFamily="18" charset="2"/>
              </a:rPr>
              <a:t>2223 </a:t>
            </a:r>
            <a:r>
              <a:rPr lang="en-US" sz="1800" dirty="0">
                <a:sym typeface="Symbol" pitchFamily="18" charset="2"/>
              </a:rPr>
              <a:t>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04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2223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2578100"/>
            <a:ext cx="86868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harmonic </a:t>
            </a:r>
            <a:r>
              <a:rPr lang="en-US" dirty="0" smtClean="0"/>
              <a:t>on a pan pipe (one end fixed) that is 27.0 cm long?  (Use 343 m/s as the speed of sound)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2500" r="43750"/>
          <a:stretch>
            <a:fillRect/>
          </a:stretch>
        </p:blipFill>
        <p:spPr bwMode="auto">
          <a:xfrm>
            <a:off x="457200" y="685800"/>
            <a:ext cx="4114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228600" y="4419600"/>
            <a:ext cx="876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 smtClean="0"/>
              <a:t>0.18 </a:t>
            </a:r>
            <a:r>
              <a:rPr lang="en-US" sz="1800" dirty="0"/>
              <a:t>m </a:t>
            </a:r>
            <a:r>
              <a:rPr lang="en-US" sz="1800" dirty="0" smtClean="0"/>
              <a:t>=</a:t>
            </a:r>
            <a:r>
              <a:rPr lang="en-US" sz="1800" baseline="30000" dirty="0" smtClean="0"/>
              <a:t>10</a:t>
            </a:r>
            <a:r>
              <a:rPr lang="en-US" sz="1800" dirty="0" smtClean="0"/>
              <a:t>/</a:t>
            </a:r>
            <a:r>
              <a:rPr lang="en-US" sz="1800" baseline="-25000" dirty="0" smtClean="0"/>
              <a:t>4</a:t>
            </a:r>
            <a:r>
              <a:rPr lang="en-US" sz="1800" dirty="0" smtClean="0"/>
              <a:t> </a:t>
            </a:r>
            <a:r>
              <a:rPr lang="en-US" sz="1800" dirty="0">
                <a:sym typeface="Symbol" pitchFamily="18" charset="2"/>
              </a:rPr>
              <a:t></a:t>
            </a:r>
          </a:p>
          <a:p>
            <a:r>
              <a:rPr lang="en-US" sz="1800" dirty="0">
                <a:sym typeface="Symbol" pitchFamily="18" charset="2"/>
              </a:rPr>
              <a:t> = </a:t>
            </a:r>
            <a:r>
              <a:rPr lang="en-US" sz="1800" dirty="0" smtClean="0">
                <a:sym typeface="Symbol" pitchFamily="18" charset="2"/>
              </a:rPr>
              <a:t>0.0720 </a:t>
            </a:r>
            <a:r>
              <a:rPr lang="en-US" sz="1800" dirty="0">
                <a:sym typeface="Symbol" pitchFamily="18" charset="2"/>
              </a:rPr>
              <a:t>m</a:t>
            </a:r>
          </a:p>
          <a:p>
            <a:r>
              <a:rPr lang="en-US" sz="1800" dirty="0"/>
              <a:t>v = f</a:t>
            </a:r>
            <a:r>
              <a:rPr lang="en-US" sz="1800" dirty="0">
                <a:sym typeface="Symbol" pitchFamily="18" charset="2"/>
              </a:rPr>
              <a:t>, f = v/ = </a:t>
            </a:r>
            <a:r>
              <a:rPr lang="en-US" sz="1800" dirty="0" smtClean="0">
                <a:sym typeface="Symbol" pitchFamily="18" charset="2"/>
              </a:rPr>
              <a:t>(343 </a:t>
            </a:r>
            <a:r>
              <a:rPr lang="en-US" sz="1800" dirty="0">
                <a:sym typeface="Symbol" pitchFamily="18" charset="2"/>
              </a:rPr>
              <a:t>m/s</a:t>
            </a:r>
            <a:r>
              <a:rPr lang="en-US" sz="1800" dirty="0" smtClean="0">
                <a:sym typeface="Symbol" pitchFamily="18" charset="2"/>
              </a:rPr>
              <a:t>)/(0.0720 </a:t>
            </a:r>
            <a:r>
              <a:rPr lang="en-US" sz="1800" dirty="0" smtClean="0">
                <a:sym typeface="Symbol" pitchFamily="18" charset="2"/>
              </a:rPr>
              <a:t>m</a:t>
            </a:r>
            <a:r>
              <a:rPr lang="en-US" sz="1800" dirty="0">
                <a:sym typeface="Symbol" pitchFamily="18" charset="2"/>
              </a:rPr>
              <a:t>) = </a:t>
            </a:r>
            <a:r>
              <a:rPr lang="en-US" sz="1800" dirty="0" smtClean="0">
                <a:sym typeface="Symbol" pitchFamily="18" charset="2"/>
              </a:rPr>
              <a:t>4764 </a:t>
            </a:r>
            <a:r>
              <a:rPr lang="en-US" sz="1800" dirty="0">
                <a:sym typeface="Symbol" pitchFamily="18" charset="2"/>
              </a:rPr>
              <a:t>Hz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71045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4764 Hz</a:t>
            </a:r>
            <a:endParaRPr lang="en-US" sz="1600" dirty="0">
              <a:sym typeface="Symbol" pitchFamily="18" charset="2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1" y="2578100"/>
            <a:ext cx="8686800" cy="138499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What is the frequency of the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harmonic </a:t>
            </a:r>
            <a:r>
              <a:rPr lang="en-US" dirty="0" smtClean="0"/>
              <a:t>on a pennywhistle  (both ends free) that is 18.0 cm long?  (Use 343 m/s as the speed of sound)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7" name="Picture 6" descr="8Antinodes.png"/>
          <p:cNvPicPr>
            <a:picLocks noChangeAspect="1"/>
          </p:cNvPicPr>
          <p:nvPr/>
        </p:nvPicPr>
        <p:blipFill>
          <a:blip r:embed="rId2" cstate="print"/>
          <a:srcRect l="18171" r="18635"/>
          <a:stretch>
            <a:fillRect/>
          </a:stretch>
        </p:blipFill>
        <p:spPr bwMode="auto">
          <a:xfrm>
            <a:off x="990600" y="685800"/>
            <a:ext cx="5943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Together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these out on the whiteboard</a:t>
            </a:r>
          </a:p>
          <a:p>
            <a:pPr eaLnBrk="1" hangingPunct="1"/>
            <a:r>
              <a:rPr lang="en-US" smtClean="0"/>
              <a:t>Note the patterns of frequencies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33400" y="219075"/>
            <a:ext cx="8016875" cy="13731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string is 32.0 cm long, and has a wave speed of 281.6 m/s.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pic>
        <p:nvPicPr>
          <p:cNvPr id="30723" name="Picture 3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/>
          <a:stretch>
            <a:fillRect/>
          </a:stretch>
        </p:blipFill>
        <p:spPr bwMode="auto">
          <a:xfrm>
            <a:off x="304800" y="1905000"/>
            <a:ext cx="4440238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37125" y="2209800"/>
            <a:ext cx="2854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953000" y="39766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953000" y="55768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147638"/>
            <a:ext cx="5983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Skill one - calculating wavelength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152400" y="762000"/>
            <a:ext cx="88392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Concept 0:  A full wavelength looks like this (two footballs)</a:t>
            </a:r>
            <a:endParaRPr lang="en-US" sz="3200" u="sng"/>
          </a:p>
        </p:txBody>
      </p:sp>
      <p:pic>
        <p:nvPicPr>
          <p:cNvPr id="80901" name="Picture 5" descr="FG12_08"/>
          <p:cNvPicPr>
            <a:picLocks noChangeAspect="1" noChangeArrowheads="1"/>
          </p:cNvPicPr>
          <p:nvPr/>
        </p:nvPicPr>
        <p:blipFill>
          <a:blip r:embed="rId2" cstate="print"/>
          <a:srcRect l="17003" t="38298" r="20984" b="43269"/>
          <a:stretch>
            <a:fillRect/>
          </a:stretch>
        </p:blipFill>
        <p:spPr bwMode="auto">
          <a:xfrm>
            <a:off x="228600" y="2286000"/>
            <a:ext cx="8458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3" name="Text Box 7"/>
          <p:cNvSpPr txBox="1">
            <a:spLocks noChangeArrowheads="1"/>
          </p:cNvSpPr>
          <p:nvPr/>
        </p:nvSpPr>
        <p:spPr bwMode="auto">
          <a:xfrm>
            <a:off x="152400" y="4572000"/>
            <a:ext cx="8839200" cy="1066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Concept 1:  A quarter wavelength is the smallest unit of currency:</a:t>
            </a:r>
            <a:endParaRPr lang="en-US" sz="3200" u="sng"/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>
            <a:off x="2549525" y="22860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>
            <a:off x="4443413" y="22860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6400800" y="2286000"/>
            <a:ext cx="0" cy="205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62000" y="2895600"/>
            <a:ext cx="1828800" cy="519113"/>
            <a:chOff x="480" y="1824"/>
            <a:chExt cx="1152" cy="327"/>
          </a:xfrm>
        </p:grpSpPr>
        <p:sp>
          <p:nvSpPr>
            <p:cNvPr id="15384" name="Text Box 13"/>
            <p:cNvSpPr txBox="1">
              <a:spLocks noChangeArrowheads="1"/>
            </p:cNvSpPr>
            <p:nvPr/>
          </p:nvSpPr>
          <p:spPr bwMode="auto">
            <a:xfrm>
              <a:off x="720" y="1824"/>
              <a:ext cx="50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5" name="Line 14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15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590800" y="2895600"/>
            <a:ext cx="1828800" cy="519113"/>
            <a:chOff x="480" y="1824"/>
            <a:chExt cx="1152" cy="327"/>
          </a:xfrm>
        </p:grpSpPr>
        <p:sp>
          <p:nvSpPr>
            <p:cNvPr id="15381" name="Text Box 18"/>
            <p:cNvSpPr txBox="1">
              <a:spLocks noChangeArrowheads="1"/>
            </p:cNvSpPr>
            <p:nvPr/>
          </p:nvSpPr>
          <p:spPr bwMode="auto">
            <a:xfrm>
              <a:off x="720" y="1824"/>
              <a:ext cx="50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82" name="Line 19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0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4495800" y="2895600"/>
            <a:ext cx="1828800" cy="519113"/>
            <a:chOff x="480" y="1824"/>
            <a:chExt cx="1152" cy="327"/>
          </a:xfrm>
        </p:grpSpPr>
        <p:sp>
          <p:nvSpPr>
            <p:cNvPr id="15378" name="Text Box 22"/>
            <p:cNvSpPr txBox="1">
              <a:spLocks noChangeArrowheads="1"/>
            </p:cNvSpPr>
            <p:nvPr/>
          </p:nvSpPr>
          <p:spPr bwMode="auto">
            <a:xfrm>
              <a:off x="720" y="1824"/>
              <a:ext cx="50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9" name="Line 23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Line 24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6400800" y="2895600"/>
            <a:ext cx="1828800" cy="519113"/>
            <a:chOff x="480" y="1824"/>
            <a:chExt cx="1152" cy="327"/>
          </a:xfrm>
        </p:grpSpPr>
        <p:sp>
          <p:nvSpPr>
            <p:cNvPr id="15375" name="Text Box 26"/>
            <p:cNvSpPr txBox="1">
              <a:spLocks noChangeArrowheads="1"/>
            </p:cNvSpPr>
            <p:nvPr/>
          </p:nvSpPr>
          <p:spPr bwMode="auto">
            <a:xfrm>
              <a:off x="720" y="1824"/>
              <a:ext cx="509" cy="327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aseline="30000"/>
                <a:t>1</a:t>
              </a:r>
              <a:r>
                <a:rPr lang="en-US"/>
                <a:t>/</a:t>
              </a:r>
              <a:r>
                <a:rPr lang="en-US" baseline="-25000"/>
                <a:t>4</a:t>
              </a:r>
              <a:r>
                <a:rPr lang="en-US">
                  <a:sym typeface="Symbol" pitchFamily="18" charset="2"/>
                </a:rPr>
                <a:t></a:t>
              </a:r>
              <a:endParaRPr lang="en-US"/>
            </a:p>
          </p:txBody>
        </p:sp>
        <p:sp>
          <p:nvSpPr>
            <p:cNvPr id="15376" name="Line 27"/>
            <p:cNvSpPr>
              <a:spLocks noChangeShapeType="1"/>
            </p:cNvSpPr>
            <p:nvPr/>
          </p:nvSpPr>
          <p:spPr bwMode="auto">
            <a:xfrm>
              <a:off x="1296" y="2005"/>
              <a:ext cx="33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Line 28"/>
            <p:cNvSpPr>
              <a:spLocks noChangeShapeType="1"/>
            </p:cNvSpPr>
            <p:nvPr/>
          </p:nvSpPr>
          <p:spPr bwMode="auto">
            <a:xfrm flipH="1">
              <a:off x="480" y="2005"/>
              <a:ext cx="24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0925" name="Text Box 29"/>
          <p:cNvSpPr txBox="1">
            <a:spLocks noChangeArrowheads="1"/>
          </p:cNvSpPr>
          <p:nvPr/>
        </p:nvSpPr>
        <p:spPr bwMode="auto">
          <a:xfrm>
            <a:off x="152400" y="5638800"/>
            <a:ext cx="8839200" cy="579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Concept 2:  So let’s count the quarter wavelengths:</a:t>
            </a:r>
            <a:endParaRPr lang="en-US" sz="3200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0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0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0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autoUpdateAnimBg="0"/>
      <p:bldP spid="80903" grpId="0" build="p" autoUpdateAnimBg="0"/>
      <p:bldP spid="80905" grpId="0" animBg="1"/>
      <p:bldP spid="80907" grpId="0" animBg="1"/>
      <p:bldP spid="80908" grpId="0" animBg="1"/>
      <p:bldP spid="8092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33400" y="219075"/>
            <a:ext cx="8016875" cy="13731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4572000" y="24526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648200" y="3810000"/>
            <a:ext cx="2854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724400" y="5029200"/>
            <a:ext cx="2854325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1750" name="Picture 7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8000" r="41988"/>
          <a:stretch>
            <a:fillRect/>
          </a:stretch>
        </p:blipFill>
        <p:spPr bwMode="auto">
          <a:xfrm>
            <a:off x="381000" y="1676400"/>
            <a:ext cx="3611563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33400" y="219075"/>
            <a:ext cx="8016875" cy="137318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This pipe is also 1.715 m long, sound travels at 343 m/s along the pipe.  Find for each mode 1. The wavelength, 2.  The frequency.  Hint v = f</a:t>
            </a:r>
            <a:r>
              <a:rPr lang="en-US">
                <a:sym typeface="Symbol" pitchFamily="18" charset="2"/>
              </a:rPr>
              <a:t></a:t>
            </a:r>
            <a:endParaRPr lang="en-US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4419600" y="25288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419600" y="37480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19600" y="5043488"/>
            <a:ext cx="2854325" cy="5191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ym typeface="Symbol" pitchFamily="18" charset="2"/>
              </a:rPr>
              <a:t> </a:t>
            </a:r>
            <a:r>
              <a:rPr lang="en-US"/>
              <a:t>= ____, f = ____</a:t>
            </a:r>
          </a:p>
        </p:txBody>
      </p:sp>
      <p:pic>
        <p:nvPicPr>
          <p:cNvPr id="32774" name="Picture 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11000" r="43988"/>
          <a:stretch>
            <a:fillRect/>
          </a:stretch>
        </p:blipFill>
        <p:spPr bwMode="auto">
          <a:xfrm>
            <a:off x="304800" y="1752600"/>
            <a:ext cx="36576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8" name="Text Box 8"/>
          <p:cNvSpPr txBox="1">
            <a:spLocks noChangeArrowheads="1"/>
          </p:cNvSpPr>
          <p:nvPr/>
        </p:nvSpPr>
        <p:spPr bwMode="auto">
          <a:xfrm>
            <a:off x="4708525" y="6010275"/>
            <a:ext cx="3411538" cy="519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one is different…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431925" y="304800"/>
            <a:ext cx="7483475" cy="63611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u="sng"/>
              <a:t>Demonstrations (might spill into the next day)</a:t>
            </a:r>
          </a:p>
          <a:p>
            <a:pPr lvl="1"/>
            <a:r>
              <a:rPr lang="en-US" sz="2400" u="sng"/>
              <a:t>Modes</a:t>
            </a:r>
          </a:p>
          <a:p>
            <a:pPr lvl="2"/>
            <a:r>
              <a:rPr lang="en-US" sz="2400"/>
              <a:t>Elastic string/frequency generator/strobe</a:t>
            </a:r>
          </a:p>
          <a:p>
            <a:pPr lvl="2"/>
            <a:r>
              <a:rPr lang="en-US" sz="2400"/>
              <a:t>WeedWhacker</a:t>
            </a:r>
          </a:p>
          <a:p>
            <a:pPr lvl="2"/>
            <a:r>
              <a:rPr lang="en-US" sz="2400"/>
              <a:t>Guitar harmonics</a:t>
            </a:r>
          </a:p>
          <a:p>
            <a:pPr lvl="2"/>
            <a:r>
              <a:rPr lang="en-US" sz="2400"/>
              <a:t>Penny whistle harmonics</a:t>
            </a:r>
          </a:p>
          <a:p>
            <a:pPr lvl="2"/>
            <a:r>
              <a:rPr lang="en-US" sz="2400">
                <a:hlinkClick r:id="rId2"/>
              </a:rPr>
              <a:t>L waves</a:t>
            </a:r>
            <a:r>
              <a:rPr lang="en-US" sz="2400"/>
              <a:t> vs. </a:t>
            </a:r>
            <a:r>
              <a:rPr lang="en-US" sz="2400">
                <a:hlinkClick r:id="rId3"/>
              </a:rPr>
              <a:t>T waves</a:t>
            </a:r>
            <a:r>
              <a:rPr lang="en-US" sz="2400"/>
              <a:t> - (Click on link)</a:t>
            </a:r>
          </a:p>
          <a:p>
            <a:pPr lvl="1"/>
            <a:r>
              <a:rPr lang="en-US" sz="2400" u="sng"/>
              <a:t>Length of medium</a:t>
            </a:r>
            <a:r>
              <a:rPr lang="en-US" sz="2400"/>
              <a:t> (as wavelength decreases, frequency increases)</a:t>
            </a:r>
          </a:p>
          <a:p>
            <a:pPr lvl="2"/>
            <a:r>
              <a:rPr lang="en-US" sz="2400"/>
              <a:t>Guitar frets</a:t>
            </a:r>
          </a:p>
          <a:p>
            <a:pPr lvl="2"/>
            <a:r>
              <a:rPr lang="en-US" sz="2400"/>
              <a:t>Penny whistle holes</a:t>
            </a:r>
          </a:p>
          <a:p>
            <a:pPr lvl="2"/>
            <a:r>
              <a:rPr lang="en-US" sz="2400"/>
              <a:t>Straw 1</a:t>
            </a:r>
          </a:p>
          <a:p>
            <a:pPr lvl="2"/>
            <a:r>
              <a:rPr lang="en-US" sz="2400"/>
              <a:t>Straw 2</a:t>
            </a:r>
          </a:p>
          <a:p>
            <a:pPr lvl="2"/>
            <a:r>
              <a:rPr lang="en-US" sz="2400"/>
              <a:t>Evolution of brass instruments…</a:t>
            </a:r>
          </a:p>
          <a:p>
            <a:pPr lvl="2"/>
            <a:r>
              <a:rPr lang="en-US" sz="2400"/>
              <a:t>Pipes on flame</a:t>
            </a:r>
          </a:p>
          <a:p>
            <a:pPr lvl="2"/>
            <a:r>
              <a:rPr lang="en-US" sz="2400"/>
              <a:t>The large Flame Pipe/singing/music</a:t>
            </a:r>
          </a:p>
          <a:p>
            <a:pPr lvl="2"/>
            <a:r>
              <a:rPr lang="en-US" sz="2400"/>
              <a:t>Pan pipes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12738" y="2263775"/>
            <a:ext cx="86042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Counting Quarter wavelengths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381000" y="3611563"/>
            <a:ext cx="8763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Two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2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28600" y="6421438"/>
            <a:ext cx="4905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2/4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pic>
        <p:nvPicPr>
          <p:cNvPr id="17413" name="Picture 6" descr="FG12_08"/>
          <p:cNvPicPr>
            <a:picLocks noChangeAspect="1" noChangeArrowheads="1"/>
          </p:cNvPicPr>
          <p:nvPr/>
        </p:nvPicPr>
        <p:blipFill>
          <a:blip r:embed="rId2" cstate="print"/>
          <a:srcRect l="17003" r="20984" b="72873"/>
          <a:stretch>
            <a:fillRect/>
          </a:stretch>
        </p:blipFill>
        <p:spPr bwMode="auto">
          <a:xfrm>
            <a:off x="304800" y="228600"/>
            <a:ext cx="82296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746125" y="2686050"/>
            <a:ext cx="56388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4495800" y="30480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 autoUpdateAnimBg="0"/>
      <p:bldP spid="727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four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28600" y="6421438"/>
            <a:ext cx="4905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4/4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838200" y="2514600"/>
            <a:ext cx="56388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8438" name="Picture 16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48314" r="41988" b="36180"/>
          <a:stretch>
            <a:fillRect/>
          </a:stretch>
        </p:blipFill>
        <p:spPr bwMode="auto">
          <a:xfrm>
            <a:off x="152400" y="0"/>
            <a:ext cx="88392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1" name="Line 7"/>
          <p:cNvSpPr>
            <a:spLocks noChangeShapeType="1"/>
          </p:cNvSpPr>
          <p:nvPr/>
        </p:nvSpPr>
        <p:spPr bwMode="auto">
          <a:xfrm>
            <a:off x="29718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>
            <a:off x="48768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Line 18"/>
          <p:cNvSpPr>
            <a:spLocks noChangeShapeType="1"/>
          </p:cNvSpPr>
          <p:nvPr/>
        </p:nvSpPr>
        <p:spPr bwMode="auto">
          <a:xfrm>
            <a:off x="68580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build="p" autoUpdateAnimBg="0"/>
      <p:bldP spid="82951" grpId="0" animBg="1"/>
      <p:bldP spid="82961" grpId="0" animBg="1"/>
      <p:bldP spid="8296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three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3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6421438"/>
            <a:ext cx="4905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3/4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56388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pic>
        <p:nvPicPr>
          <p:cNvPr id="19462" name="Picture 27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50000" r="43988" b="35001"/>
          <a:stretch>
            <a:fillRect/>
          </a:stretch>
        </p:blipFill>
        <p:spPr bwMode="auto">
          <a:xfrm>
            <a:off x="381000" y="203200"/>
            <a:ext cx="85344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5" name="Line 7"/>
          <p:cNvSpPr>
            <a:spLocks noChangeShapeType="1"/>
          </p:cNvSpPr>
          <p:nvPr/>
        </p:nvSpPr>
        <p:spPr bwMode="auto">
          <a:xfrm>
            <a:off x="36576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>
            <a:off x="6172200" y="0"/>
            <a:ext cx="0" cy="243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build="p" autoUpdateAnimBg="0"/>
      <p:bldP spid="83975" grpId="0" animBg="1"/>
      <p:bldP spid="839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1" descr="FG12_12A"/>
          <p:cNvPicPr>
            <a:picLocks noChangeAspect="1" noChangeArrowheads="1"/>
          </p:cNvPicPr>
          <p:nvPr/>
        </p:nvPicPr>
        <p:blipFill>
          <a:blip r:embed="rId2" cstate="print"/>
          <a:srcRect l="9001" t="73123" r="41988" b="11371"/>
          <a:stretch>
            <a:fillRect/>
          </a:stretch>
        </p:blipFill>
        <p:spPr bwMode="auto">
          <a:xfrm>
            <a:off x="152400" y="125413"/>
            <a:ext cx="8793163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81000" y="3611563"/>
            <a:ext cx="87630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Uh - six quarter wavelengths</a:t>
            </a:r>
          </a:p>
          <a:p>
            <a:r>
              <a:rPr lang="en-US" sz="3200"/>
              <a:t>L = </a:t>
            </a:r>
            <a:r>
              <a:rPr lang="en-US" sz="4400" baseline="30000"/>
              <a:t>6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28600" y="6421438"/>
            <a:ext cx="4905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6/4</a:t>
            </a:r>
            <a:r>
              <a:rPr lang="en-US" sz="1600">
                <a:sym typeface="Symbol" pitchFamily="18" charset="2"/>
              </a:rPr>
              <a:t>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838200" y="2514600"/>
            <a:ext cx="5638800" cy="57943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/>
              <a:t>How many Quarter wavelengths?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62200" y="-152400"/>
            <a:ext cx="5099050" cy="2438400"/>
            <a:chOff x="1488" y="-96"/>
            <a:chExt cx="3212" cy="1536"/>
          </a:xfrm>
        </p:grpSpPr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1488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Line 22"/>
            <p:cNvSpPr>
              <a:spLocks noChangeShapeType="1"/>
            </p:cNvSpPr>
            <p:nvPr/>
          </p:nvSpPr>
          <p:spPr bwMode="auto">
            <a:xfrm>
              <a:off x="2282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Line 23"/>
            <p:cNvSpPr>
              <a:spLocks noChangeShapeType="1"/>
            </p:cNvSpPr>
            <p:nvPr/>
          </p:nvSpPr>
          <p:spPr bwMode="auto">
            <a:xfrm>
              <a:off x="3072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1" name="Line 24"/>
            <p:cNvSpPr>
              <a:spLocks noChangeShapeType="1"/>
            </p:cNvSpPr>
            <p:nvPr/>
          </p:nvSpPr>
          <p:spPr bwMode="auto">
            <a:xfrm>
              <a:off x="3888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492" name="Line 25"/>
            <p:cNvSpPr>
              <a:spLocks noChangeShapeType="1"/>
            </p:cNvSpPr>
            <p:nvPr/>
          </p:nvSpPr>
          <p:spPr bwMode="auto">
            <a:xfrm>
              <a:off x="4700" y="-9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9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381000" y="4144963"/>
            <a:ext cx="8763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 = </a:t>
            </a:r>
            <a:r>
              <a:rPr lang="en-US" sz="4400" baseline="30000"/>
              <a:t>3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  </a:t>
            </a:r>
            <a:r>
              <a:rPr lang="en-US">
                <a:sym typeface="Symbol" pitchFamily="18" charset="2"/>
              </a:rPr>
              <a:t>(This is a number sentence!!!)</a:t>
            </a:r>
            <a:endParaRPr lang="en-US" sz="4000">
              <a:sym typeface="Symbol" pitchFamily="18" charset="2"/>
            </a:endParaRPr>
          </a:p>
          <a:p>
            <a:r>
              <a:rPr lang="en-US" sz="4000">
                <a:sym typeface="Symbol" pitchFamily="18" charset="2"/>
              </a:rPr>
              <a:t>8.45 m = </a:t>
            </a:r>
            <a:r>
              <a:rPr lang="en-US" sz="4400" baseline="30000"/>
              <a:t>3</a:t>
            </a:r>
            <a:r>
              <a:rPr lang="en-US" sz="4400"/>
              <a:t>/</a:t>
            </a:r>
            <a:r>
              <a:rPr lang="en-US" sz="4400" baseline="-25000"/>
              <a:t>4</a:t>
            </a:r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</a:t>
            </a:r>
          </a:p>
          <a:p>
            <a:r>
              <a:rPr lang="en-US" sz="3200"/>
              <a:t> </a:t>
            </a:r>
            <a:r>
              <a:rPr lang="en-US" sz="4000">
                <a:sym typeface="Symbol" pitchFamily="18" charset="2"/>
              </a:rPr>
              <a:t> = </a:t>
            </a:r>
            <a:r>
              <a:rPr lang="en-US" sz="4400" baseline="30000"/>
              <a:t>4</a:t>
            </a:r>
            <a:r>
              <a:rPr lang="en-US" sz="4400"/>
              <a:t>/</a:t>
            </a:r>
            <a:r>
              <a:rPr lang="en-US" sz="4400" baseline="-25000"/>
              <a:t>3</a:t>
            </a:r>
            <a:r>
              <a:rPr lang="en-US" sz="4400"/>
              <a:t>(</a:t>
            </a:r>
            <a:r>
              <a:rPr lang="en-US" sz="4000">
                <a:sym typeface="Symbol" pitchFamily="18" charset="2"/>
              </a:rPr>
              <a:t>8.45 m) = 11.266 m = 11.3 m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838200" y="3048000"/>
            <a:ext cx="8077200" cy="1066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This waveform is 8.45 m long.  What is the wavelength of the standing wave?</a:t>
            </a:r>
          </a:p>
        </p:txBody>
      </p:sp>
      <p:pic>
        <p:nvPicPr>
          <p:cNvPr id="21508" name="Picture 6" descr="FG12_13A"/>
          <p:cNvPicPr>
            <a:picLocks noChangeAspect="1" noChangeArrowheads="1"/>
          </p:cNvPicPr>
          <p:nvPr/>
        </p:nvPicPr>
        <p:blipFill>
          <a:blip r:embed="rId2" cstate="print"/>
          <a:srcRect l="8002" t="50000" r="43988" b="35001"/>
          <a:stretch>
            <a:fillRect/>
          </a:stretch>
        </p:blipFill>
        <p:spPr bwMode="auto">
          <a:xfrm>
            <a:off x="381000" y="736600"/>
            <a:ext cx="8534400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57600" y="533400"/>
            <a:ext cx="2514600" cy="2438400"/>
            <a:chOff x="2304" y="336"/>
            <a:chExt cx="1584" cy="1536"/>
          </a:xfrm>
        </p:grpSpPr>
        <p:sp>
          <p:nvSpPr>
            <p:cNvPr id="21512" name="Line 7"/>
            <p:cNvSpPr>
              <a:spLocks noChangeShapeType="1"/>
            </p:cNvSpPr>
            <p:nvPr/>
          </p:nvSpPr>
          <p:spPr bwMode="auto">
            <a:xfrm>
              <a:off x="2304" y="33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>
              <a:off x="3888" y="336"/>
              <a:ext cx="0" cy="15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0" name="Text Box 21"/>
          <p:cNvSpPr txBox="1">
            <a:spLocks noChangeArrowheads="1"/>
          </p:cNvSpPr>
          <p:nvPr/>
        </p:nvSpPr>
        <p:spPr bwMode="auto">
          <a:xfrm>
            <a:off x="0" y="147638"/>
            <a:ext cx="42576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u="sng"/>
              <a:t>Calculating 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141413" y="2263775"/>
            <a:ext cx="694690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5400" u="sng"/>
              <a:t>Calculating wavelengths</a:t>
            </a:r>
          </a:p>
          <a:p>
            <a:pPr algn="ctr"/>
            <a:r>
              <a:rPr lang="en-US" sz="5400">
                <a:hlinkClick r:id="rId2" action="ppaction://hlinksldjump"/>
              </a:rPr>
              <a:t>1</a:t>
            </a:r>
            <a:r>
              <a:rPr lang="en-US" sz="5400"/>
              <a:t> | </a:t>
            </a:r>
            <a:r>
              <a:rPr lang="en-US" sz="5400">
                <a:hlinkClick r:id="rId3" action="ppaction://hlinksldjump"/>
              </a:rPr>
              <a:t>2</a:t>
            </a:r>
            <a:r>
              <a:rPr lang="en-US" sz="5400"/>
              <a:t> | </a:t>
            </a:r>
            <a:r>
              <a:rPr lang="en-US" sz="5400">
                <a:hlinkClick r:id="rId4" action="ppaction://hlinksldjump"/>
              </a:rPr>
              <a:t>3</a:t>
            </a:r>
            <a:r>
              <a:rPr lang="en-US" sz="5400"/>
              <a:t> | </a:t>
            </a:r>
            <a:r>
              <a:rPr lang="en-US" sz="5400">
                <a:hlinkClick r:id="rId5" action="ppaction://hlinksldjump"/>
              </a:rPr>
              <a:t>4</a:t>
            </a:r>
            <a:r>
              <a:rPr lang="en-US" sz="5400"/>
              <a:t> </a:t>
            </a:r>
            <a:r>
              <a:rPr lang="en-US" sz="5400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2176</TotalTime>
  <Words>901</Words>
  <Application>Microsoft Office PowerPoint</Application>
  <PresentationFormat>On-screen Show (4:3)</PresentationFormat>
  <Paragraphs>108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Work Together</vt:lpstr>
      <vt:lpstr>Slide 19</vt:lpstr>
      <vt:lpstr>Slide 20</vt:lpstr>
      <vt:lpstr>Slide 21</vt:lpstr>
      <vt:lpstr>Slide 22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162</cp:revision>
  <dcterms:created xsi:type="dcterms:W3CDTF">2001-03-01T17:38:38Z</dcterms:created>
  <dcterms:modified xsi:type="dcterms:W3CDTF">2016-04-28T16:39:12Z</dcterms:modified>
</cp:coreProperties>
</file>