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82" r:id="rId3"/>
    <p:sldId id="281" r:id="rId4"/>
    <p:sldId id="275" r:id="rId5"/>
    <p:sldId id="276" r:id="rId6"/>
    <p:sldId id="278" r:id="rId7"/>
    <p:sldId id="277" r:id="rId8"/>
    <p:sldId id="283" r:id="rId9"/>
    <p:sldId id="260" r:id="rId10"/>
    <p:sldId id="272" r:id="rId11"/>
    <p:sldId id="284" r:id="rId12"/>
    <p:sldId id="290" r:id="rId13"/>
    <p:sldId id="291" r:id="rId14"/>
    <p:sldId id="273" r:id="rId15"/>
    <p:sldId id="263" r:id="rId16"/>
    <p:sldId id="285" r:id="rId17"/>
    <p:sldId id="264" r:id="rId18"/>
    <p:sldId id="292" r:id="rId19"/>
    <p:sldId id="286" r:id="rId20"/>
    <p:sldId id="265" r:id="rId21"/>
    <p:sldId id="266" r:id="rId22"/>
    <p:sldId id="267" r:id="rId23"/>
    <p:sldId id="293" r:id="rId24"/>
    <p:sldId id="279" r:id="rId25"/>
    <p:sldId id="298" r:id="rId26"/>
    <p:sldId id="294" r:id="rId27"/>
    <p:sldId id="287" r:id="rId28"/>
    <p:sldId id="295" r:id="rId29"/>
    <p:sldId id="296" r:id="rId30"/>
    <p:sldId id="297" r:id="rId31"/>
    <p:sldId id="280" r:id="rId32"/>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6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0622AA-DDC2-42C8-8AE7-95E57A60E9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643A8E-657D-40BA-910C-A0F76F734D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87B07C-6AF1-4EE3-9B7B-2660FFD9FE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0C99F1-19B5-459A-98E9-B948CCFDE8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9DB0C4-1106-4C4D-9307-8ADF7023B8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9B4D71-20F2-48E3-8417-6B783703F6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E69D3E-C301-45F3-BCF7-8C418DD95D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ED0FC6-A5AA-4BB8-807F-74CC15DB54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DC4DC65-1751-4E0C-BA40-DD24A9C420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0E45D0-FAF6-4FF7-84CF-21BC663182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E14425-01BE-4A88-AE36-BA3F375602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1020A1-8C87-4D46-8D48-4C5FD96680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52400" y="381000"/>
            <a:ext cx="8991600" cy="584200"/>
          </a:xfrm>
          <a:prstGeom prst="rect">
            <a:avLst/>
          </a:prstGeom>
          <a:noFill/>
          <a:ln w="38100">
            <a:noFill/>
            <a:miter lim="800000"/>
            <a:headEnd/>
            <a:tailEnd/>
          </a:ln>
        </p:spPr>
        <p:txBody>
          <a:bodyPr>
            <a:spAutoFit/>
          </a:bodyPr>
          <a:lstStyle/>
          <a:p>
            <a:r>
              <a:rPr lang="en-US" sz="3200"/>
              <a:t>Velocity =      Speed            +             Direction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254000"/>
            <a:ext cx="8093075" cy="1200150"/>
          </a:xfrm>
          <a:prstGeom prst="rect">
            <a:avLst/>
          </a:prstGeom>
          <a:noFill/>
          <a:ln w="9525">
            <a:noFill/>
            <a:miter lim="800000"/>
            <a:headEnd/>
            <a:tailEnd/>
          </a:ln>
        </p:spPr>
        <p:txBody>
          <a:bodyPr>
            <a:spAutoFit/>
          </a:bodyPr>
          <a:lstStyle/>
          <a:p>
            <a:r>
              <a:rPr lang="en-US"/>
              <a:t>Example:  A merry-go-round completes a revolution every 7.15 seconds.  What is your centripetal acceleration if you are 3.52 m from the center of rotation?</a:t>
            </a:r>
            <a:endParaRPr lang="en-US">
              <a:sym typeface="Symbol" charset="2"/>
            </a:endParaRPr>
          </a:p>
        </p:txBody>
      </p:sp>
      <p:sp>
        <p:nvSpPr>
          <p:cNvPr id="9219" name="Text Box 4"/>
          <p:cNvSpPr txBox="1">
            <a:spLocks noChangeArrowheads="1"/>
          </p:cNvSpPr>
          <p:nvPr/>
        </p:nvSpPr>
        <p:spPr bwMode="auto">
          <a:xfrm>
            <a:off x="0" y="5253038"/>
            <a:ext cx="1450975" cy="461962"/>
          </a:xfrm>
          <a:prstGeom prst="rect">
            <a:avLst/>
          </a:prstGeom>
          <a:noFill/>
          <a:ln w="25400">
            <a:noFill/>
            <a:miter lim="800000"/>
            <a:headEnd/>
            <a:tailEnd/>
          </a:ln>
        </p:spPr>
        <p:txBody>
          <a:bodyPr wrap="none">
            <a:spAutoFit/>
          </a:bodyPr>
          <a:lstStyle/>
          <a:p>
            <a:r>
              <a:rPr lang="en-US"/>
              <a:t>2.72 m/s/s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304800" y="342900"/>
            <a:ext cx="8686800" cy="830263"/>
          </a:xfrm>
          <a:prstGeom prst="rect">
            <a:avLst/>
          </a:prstGeom>
          <a:noFill/>
          <a:ln w="25400">
            <a:noFill/>
            <a:miter lim="800000"/>
            <a:headEnd/>
            <a:tailEnd/>
          </a:ln>
        </p:spPr>
        <p:txBody>
          <a:bodyPr>
            <a:spAutoFit/>
          </a:bodyPr>
          <a:lstStyle/>
          <a:p>
            <a:r>
              <a:rPr lang="en-US"/>
              <a:t>The Ferris wheel has a radius of 5.20 m, and a period of 11.5 s.  What is its centripetal acceleration? </a:t>
            </a:r>
          </a:p>
        </p:txBody>
      </p:sp>
      <p:sp>
        <p:nvSpPr>
          <p:cNvPr id="10244" name="Rectangle 12"/>
          <p:cNvSpPr>
            <a:spLocks noChangeArrowheads="1"/>
          </p:cNvSpPr>
          <p:nvPr/>
        </p:nvSpPr>
        <p:spPr bwMode="auto">
          <a:xfrm>
            <a:off x="0" y="5214938"/>
            <a:ext cx="1525588" cy="461962"/>
          </a:xfrm>
          <a:prstGeom prst="rect">
            <a:avLst/>
          </a:prstGeom>
          <a:noFill/>
          <a:ln w="9525">
            <a:noFill/>
            <a:miter lim="800000"/>
            <a:headEnd/>
            <a:tailEnd/>
          </a:ln>
        </p:spPr>
        <p:txBody>
          <a:bodyPr wrap="none">
            <a:spAutoFit/>
          </a:bodyPr>
          <a:lstStyle/>
          <a:p>
            <a:r>
              <a:rPr lang="en-US"/>
              <a:t>1.55 m/s/s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6"/>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At what distance from the center of a merry-go-round with a period of 17.8 s is the centripetal acceleration 1.10 m/s/s?</a:t>
            </a:r>
            <a:endParaRPr lang="en-US">
              <a:sym typeface="Symbol" charset="2"/>
            </a:endParaRPr>
          </a:p>
        </p:txBody>
      </p:sp>
      <p:sp>
        <p:nvSpPr>
          <p:cNvPr id="11267" name="Text Box 1028"/>
          <p:cNvSpPr txBox="1">
            <a:spLocks noChangeArrowheads="1"/>
          </p:cNvSpPr>
          <p:nvPr/>
        </p:nvSpPr>
        <p:spPr bwMode="auto">
          <a:xfrm>
            <a:off x="0" y="5253038"/>
            <a:ext cx="1039813" cy="461962"/>
          </a:xfrm>
          <a:prstGeom prst="rect">
            <a:avLst/>
          </a:prstGeom>
          <a:noFill/>
          <a:ln w="25400">
            <a:noFill/>
            <a:miter lim="800000"/>
            <a:headEnd/>
            <a:tailEnd/>
          </a:ln>
        </p:spPr>
        <p:txBody>
          <a:bodyPr wrap="none">
            <a:spAutoFit/>
          </a:bodyPr>
          <a:lstStyle/>
          <a:p>
            <a:r>
              <a:rPr lang="en-US"/>
              <a:t>8.83 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026"/>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What should be the period of motion if you want 3.5 “g”s of centripetal acceleration 5.25 m from the center of rotation?</a:t>
            </a:r>
            <a:endParaRPr lang="en-US">
              <a:sym typeface="Symbol" charset="2"/>
            </a:endParaRPr>
          </a:p>
        </p:txBody>
      </p:sp>
      <p:sp>
        <p:nvSpPr>
          <p:cNvPr id="12291" name="Text Box 1028"/>
          <p:cNvSpPr txBox="1">
            <a:spLocks noChangeArrowheads="1"/>
          </p:cNvSpPr>
          <p:nvPr/>
        </p:nvSpPr>
        <p:spPr bwMode="auto">
          <a:xfrm>
            <a:off x="0" y="4686300"/>
            <a:ext cx="766763" cy="461963"/>
          </a:xfrm>
          <a:prstGeom prst="rect">
            <a:avLst/>
          </a:prstGeom>
          <a:noFill/>
          <a:ln w="25400">
            <a:noFill/>
            <a:miter lim="800000"/>
            <a:headEnd/>
            <a:tailEnd/>
          </a:ln>
        </p:spPr>
        <p:txBody>
          <a:bodyPr wrap="none">
            <a:spAutoFit/>
          </a:bodyPr>
          <a:lstStyle/>
          <a:p>
            <a:r>
              <a:rPr lang="en-US"/>
              <a:t>2.5 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8"/>
          <p:cNvSpPr txBox="1">
            <a:spLocks noChangeArrowheads="1"/>
          </p:cNvSpPr>
          <p:nvPr/>
        </p:nvSpPr>
        <p:spPr bwMode="auto">
          <a:xfrm>
            <a:off x="228600" y="254000"/>
            <a:ext cx="4724400" cy="1631950"/>
          </a:xfrm>
          <a:prstGeom prst="rect">
            <a:avLst/>
          </a:prstGeom>
          <a:noFill/>
          <a:ln w="38100">
            <a:noFill/>
            <a:miter lim="800000"/>
            <a:headEnd/>
            <a:tailEnd/>
          </a:ln>
        </p:spPr>
        <p:txBody>
          <a:bodyPr>
            <a:spAutoFit/>
          </a:bodyPr>
          <a:lstStyle/>
          <a:p>
            <a:r>
              <a:rPr lang="en-US" sz="2800"/>
              <a:t>a = v</a:t>
            </a:r>
            <a:r>
              <a:rPr lang="en-US" sz="2800" baseline="30000"/>
              <a:t>2</a:t>
            </a:r>
            <a:r>
              <a:rPr lang="en-US" sz="2800"/>
              <a:t>/r      </a:t>
            </a:r>
            <a:endParaRPr lang="en-US" sz="1600"/>
          </a:p>
          <a:p>
            <a:pPr lvl="1"/>
            <a:r>
              <a:rPr lang="en-US"/>
              <a:t>a = Centripetal acceleration</a:t>
            </a:r>
          </a:p>
          <a:p>
            <a:pPr lvl="1"/>
            <a:r>
              <a:rPr lang="en-US"/>
              <a:t>v = tangential velocity</a:t>
            </a:r>
          </a:p>
          <a:p>
            <a:pPr lvl="1"/>
            <a:r>
              <a:rPr lang="en-US"/>
              <a:t>r = radius of circle</a:t>
            </a:r>
            <a:endParaRPr lang="en-US" sz="1600"/>
          </a:p>
        </p:txBody>
      </p:sp>
      <p:sp>
        <p:nvSpPr>
          <p:cNvPr id="13315" name="Text Box 8"/>
          <p:cNvSpPr txBox="1">
            <a:spLocks noChangeArrowheads="1"/>
          </p:cNvSpPr>
          <p:nvPr/>
        </p:nvSpPr>
        <p:spPr bwMode="auto">
          <a:xfrm>
            <a:off x="4419600" y="250825"/>
            <a:ext cx="4724400" cy="1692275"/>
          </a:xfrm>
          <a:prstGeom prst="rect">
            <a:avLst/>
          </a:prstGeom>
          <a:noFill/>
          <a:ln w="38100">
            <a:noFill/>
            <a:miter lim="800000"/>
            <a:headEnd/>
            <a:tailEnd/>
          </a:ln>
        </p:spPr>
        <p:txBody>
          <a:bodyPr>
            <a:spAutoFit/>
          </a:bodyPr>
          <a:lstStyle/>
          <a:p>
            <a:r>
              <a:rPr lang="en-US" sz="2800"/>
              <a:t>a = 4</a:t>
            </a:r>
            <a:r>
              <a:rPr lang="en-US">
                <a:sym typeface="Symbol" charset="2"/>
              </a:rPr>
              <a:t></a:t>
            </a:r>
            <a:r>
              <a:rPr lang="en-US" baseline="30000">
                <a:sym typeface="Symbol" charset="2"/>
              </a:rPr>
              <a:t>2</a:t>
            </a:r>
            <a:r>
              <a:rPr lang="en-US">
                <a:sym typeface="Symbol" charset="2"/>
              </a:rPr>
              <a:t>r/T</a:t>
            </a:r>
            <a:r>
              <a:rPr lang="en-US" baseline="30000">
                <a:sym typeface="Symbol" charset="2"/>
              </a:rPr>
              <a:t>2</a:t>
            </a:r>
            <a:r>
              <a:rPr lang="en-US" sz="2800"/>
              <a:t>     </a:t>
            </a:r>
            <a:endParaRPr lang="en-US" sz="1600"/>
          </a:p>
          <a:p>
            <a:pPr lvl="1"/>
            <a:r>
              <a:rPr lang="en-US"/>
              <a:t>a = Centripetal acceleration</a:t>
            </a:r>
          </a:p>
          <a:p>
            <a:pPr lvl="1"/>
            <a:r>
              <a:rPr lang="en-US"/>
              <a:t>T = Period</a:t>
            </a:r>
          </a:p>
          <a:p>
            <a:pPr lvl="1"/>
            <a:r>
              <a:rPr lang="en-US"/>
              <a:t>r = radius of circle</a:t>
            </a:r>
            <a:endParaRPr lang="en-US" sz="1600"/>
          </a:p>
        </p:txBody>
      </p:sp>
      <p:sp>
        <p:nvSpPr>
          <p:cNvPr id="13316" name="Text Box 8"/>
          <p:cNvSpPr txBox="1">
            <a:spLocks noChangeArrowheads="1"/>
          </p:cNvSpPr>
          <p:nvPr/>
        </p:nvSpPr>
        <p:spPr bwMode="auto">
          <a:xfrm>
            <a:off x="228600" y="2844800"/>
            <a:ext cx="4724400" cy="2000250"/>
          </a:xfrm>
          <a:prstGeom prst="rect">
            <a:avLst/>
          </a:prstGeom>
          <a:noFill/>
          <a:ln w="38100">
            <a:noFill/>
            <a:miter lim="800000"/>
            <a:headEnd/>
            <a:tailEnd/>
          </a:ln>
        </p:spPr>
        <p:txBody>
          <a:bodyPr>
            <a:spAutoFit/>
          </a:bodyPr>
          <a:lstStyle/>
          <a:p>
            <a:r>
              <a:rPr lang="en-US" sz="2800"/>
              <a:t>F = mv</a:t>
            </a:r>
            <a:r>
              <a:rPr lang="en-US" sz="2800" baseline="30000"/>
              <a:t>2</a:t>
            </a:r>
            <a:r>
              <a:rPr lang="en-US" sz="2800"/>
              <a:t>/r      </a:t>
            </a:r>
            <a:endParaRPr lang="en-US" sz="1600"/>
          </a:p>
          <a:p>
            <a:pPr lvl="1"/>
            <a:r>
              <a:rPr lang="en-US"/>
              <a:t>m =  mass</a:t>
            </a:r>
          </a:p>
          <a:p>
            <a:pPr lvl="1"/>
            <a:r>
              <a:rPr lang="en-US"/>
              <a:t>a = Centripetal acceleration</a:t>
            </a:r>
          </a:p>
          <a:p>
            <a:pPr lvl="1"/>
            <a:r>
              <a:rPr lang="en-US"/>
              <a:t>v = tangential velocity</a:t>
            </a:r>
          </a:p>
          <a:p>
            <a:pPr lvl="1"/>
            <a:r>
              <a:rPr lang="en-US"/>
              <a:t>r = radius of circle</a:t>
            </a:r>
            <a:endParaRPr lang="en-US" sz="1600"/>
          </a:p>
        </p:txBody>
      </p:sp>
      <p:sp>
        <p:nvSpPr>
          <p:cNvPr id="13317" name="Text Box 8"/>
          <p:cNvSpPr txBox="1">
            <a:spLocks noChangeArrowheads="1"/>
          </p:cNvSpPr>
          <p:nvPr/>
        </p:nvSpPr>
        <p:spPr bwMode="auto">
          <a:xfrm>
            <a:off x="4419600" y="2841625"/>
            <a:ext cx="4724400" cy="2000250"/>
          </a:xfrm>
          <a:prstGeom prst="rect">
            <a:avLst/>
          </a:prstGeom>
          <a:noFill/>
          <a:ln w="38100">
            <a:noFill/>
            <a:miter lim="800000"/>
            <a:headEnd/>
            <a:tailEnd/>
          </a:ln>
        </p:spPr>
        <p:txBody>
          <a:bodyPr>
            <a:spAutoFit/>
          </a:bodyPr>
          <a:lstStyle/>
          <a:p>
            <a:r>
              <a:rPr lang="en-US" sz="2800"/>
              <a:t>F = m4</a:t>
            </a:r>
            <a:r>
              <a:rPr lang="en-US">
                <a:sym typeface="Symbol" charset="2"/>
              </a:rPr>
              <a:t></a:t>
            </a:r>
            <a:r>
              <a:rPr lang="en-US" baseline="30000">
                <a:sym typeface="Symbol" charset="2"/>
              </a:rPr>
              <a:t>2</a:t>
            </a:r>
            <a:r>
              <a:rPr lang="en-US">
                <a:sym typeface="Symbol" charset="2"/>
              </a:rPr>
              <a:t>r/T</a:t>
            </a:r>
            <a:r>
              <a:rPr lang="en-US" baseline="30000">
                <a:sym typeface="Symbol" charset="2"/>
              </a:rPr>
              <a:t>2</a:t>
            </a:r>
            <a:r>
              <a:rPr lang="en-US" sz="2800"/>
              <a:t>     </a:t>
            </a:r>
            <a:endParaRPr lang="en-US" sz="1600"/>
          </a:p>
          <a:p>
            <a:pPr lvl="1"/>
            <a:r>
              <a:rPr lang="en-US"/>
              <a:t>m = mass</a:t>
            </a:r>
          </a:p>
          <a:p>
            <a:pPr lvl="1"/>
            <a:r>
              <a:rPr lang="en-US"/>
              <a:t>a = Centripetal acceleration</a:t>
            </a:r>
          </a:p>
          <a:p>
            <a:pPr lvl="1"/>
            <a:r>
              <a:rPr lang="en-US"/>
              <a:t>T = Period</a:t>
            </a:r>
          </a:p>
          <a:p>
            <a:pPr lvl="1"/>
            <a:r>
              <a:rPr lang="en-US"/>
              <a:t>r = radius of circle</a:t>
            </a:r>
            <a:endParaRPr 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Example 1: What force is required to swing a 5.0kg object at  6.0m/s in a 75cm radius circle?	</a:t>
            </a:r>
            <a:endParaRPr lang="en-US">
              <a:sym typeface="Symbol" charset="2"/>
            </a:endParaRPr>
          </a:p>
        </p:txBody>
      </p:sp>
      <p:sp>
        <p:nvSpPr>
          <p:cNvPr id="14339" name="Text Box 4"/>
          <p:cNvSpPr txBox="1">
            <a:spLocks noChangeArrowheads="1"/>
          </p:cNvSpPr>
          <p:nvPr/>
        </p:nvSpPr>
        <p:spPr bwMode="auto">
          <a:xfrm>
            <a:off x="0" y="4762500"/>
            <a:ext cx="946150" cy="461963"/>
          </a:xfrm>
          <a:prstGeom prst="rect">
            <a:avLst/>
          </a:prstGeom>
          <a:noFill/>
          <a:ln w="25400">
            <a:noFill/>
            <a:miter lim="800000"/>
            <a:headEnd/>
            <a:tailEnd/>
          </a:ln>
        </p:spPr>
        <p:txBody>
          <a:bodyPr wrap="none">
            <a:spAutoFit/>
          </a:bodyPr>
          <a:lstStyle/>
          <a:p>
            <a:r>
              <a:rPr lang="en-US"/>
              <a:t>240 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254000"/>
            <a:ext cx="8093075" cy="1200150"/>
          </a:xfrm>
          <a:prstGeom prst="rect">
            <a:avLst/>
          </a:prstGeom>
          <a:noFill/>
          <a:ln w="9525">
            <a:noFill/>
            <a:miter lim="800000"/>
            <a:headEnd/>
            <a:tailEnd/>
          </a:ln>
        </p:spPr>
        <p:txBody>
          <a:bodyPr>
            <a:spAutoFit/>
          </a:bodyPr>
          <a:lstStyle/>
          <a:p>
            <a:r>
              <a:rPr lang="en-US"/>
              <a:t>Example 2: A washing machine spin cycle has a radius of 42.0 cm and a period of 0.125 seconds.  What force does it exert on a 0.215 kg piece of clothing?	</a:t>
            </a:r>
            <a:endParaRPr lang="en-US">
              <a:sym typeface="Symbol" charset="2"/>
            </a:endParaRPr>
          </a:p>
        </p:txBody>
      </p:sp>
      <p:sp>
        <p:nvSpPr>
          <p:cNvPr id="15363" name="Text Box 4"/>
          <p:cNvSpPr txBox="1">
            <a:spLocks noChangeArrowheads="1"/>
          </p:cNvSpPr>
          <p:nvPr/>
        </p:nvSpPr>
        <p:spPr bwMode="auto">
          <a:xfrm>
            <a:off x="0" y="5253038"/>
            <a:ext cx="946150" cy="461962"/>
          </a:xfrm>
          <a:prstGeom prst="rect">
            <a:avLst/>
          </a:prstGeom>
          <a:noFill/>
          <a:ln w="25400">
            <a:noFill/>
            <a:miter lim="800000"/>
            <a:headEnd/>
            <a:tailEnd/>
          </a:ln>
        </p:spPr>
        <p:txBody>
          <a:bodyPr wrap="none">
            <a:spAutoFit/>
          </a:bodyPr>
          <a:lstStyle/>
          <a:p>
            <a:r>
              <a:rPr lang="en-US"/>
              <a:t>228 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2400" y="381000"/>
            <a:ext cx="8991600" cy="584200"/>
          </a:xfrm>
          <a:prstGeom prst="rect">
            <a:avLst/>
          </a:prstGeom>
          <a:noFill/>
          <a:ln w="38100">
            <a:noFill/>
            <a:miter lim="800000"/>
            <a:headEnd/>
            <a:tailEnd/>
          </a:ln>
        </p:spPr>
        <p:txBody>
          <a:bodyPr>
            <a:spAutoFit/>
          </a:bodyPr>
          <a:lstStyle/>
          <a:p>
            <a:r>
              <a:rPr lang="en-US" sz="3200"/>
              <a:t>Velocity =      Speed            +             Direction</a:t>
            </a:r>
          </a:p>
        </p:txBody>
      </p:sp>
      <p:grpSp>
        <p:nvGrpSpPr>
          <p:cNvPr id="3075" name="Group 4"/>
          <p:cNvGrpSpPr>
            <a:grpSpLocks/>
          </p:cNvGrpSpPr>
          <p:nvPr/>
        </p:nvGrpSpPr>
        <p:grpSpPr bwMode="auto">
          <a:xfrm>
            <a:off x="5927725" y="1409700"/>
            <a:ext cx="2759075" cy="2095500"/>
            <a:chOff x="1776" y="2448"/>
            <a:chExt cx="1886" cy="1584"/>
          </a:xfrm>
        </p:grpSpPr>
        <p:sp>
          <p:nvSpPr>
            <p:cNvPr id="3080" name="Oval 5"/>
            <p:cNvSpPr>
              <a:spLocks noChangeArrowheads="1"/>
            </p:cNvSpPr>
            <p:nvPr/>
          </p:nvSpPr>
          <p:spPr bwMode="auto">
            <a:xfrm>
              <a:off x="1776" y="2448"/>
              <a:ext cx="1584" cy="1584"/>
            </a:xfrm>
            <a:prstGeom prst="ellipse">
              <a:avLst/>
            </a:prstGeom>
            <a:noFill/>
            <a:ln w="9525" cap="rnd">
              <a:solidFill>
                <a:schemeClr val="tx1"/>
              </a:solidFill>
              <a:prstDash val="sysDot"/>
              <a:round/>
              <a:headEnd/>
              <a:tailEnd/>
            </a:ln>
          </p:spPr>
          <p:txBody>
            <a:bodyPr wrap="none" anchor="ctr"/>
            <a:lstStyle/>
            <a:p>
              <a:endParaRPr lang="en-US"/>
            </a:p>
          </p:txBody>
        </p:sp>
        <p:sp>
          <p:nvSpPr>
            <p:cNvPr id="3081" name="Line 6"/>
            <p:cNvSpPr>
              <a:spLocks noChangeShapeType="1"/>
            </p:cNvSpPr>
            <p:nvPr/>
          </p:nvSpPr>
          <p:spPr bwMode="auto">
            <a:xfrm flipV="1">
              <a:off x="2544" y="2640"/>
              <a:ext cx="576" cy="576"/>
            </a:xfrm>
            <a:prstGeom prst="line">
              <a:avLst/>
            </a:prstGeom>
            <a:noFill/>
            <a:ln w="9525">
              <a:solidFill>
                <a:schemeClr val="tx1"/>
              </a:solidFill>
              <a:round/>
              <a:headEnd/>
              <a:tailEnd type="triangle" w="med" len="med"/>
            </a:ln>
          </p:spPr>
          <p:txBody>
            <a:bodyPr/>
            <a:lstStyle/>
            <a:p>
              <a:endParaRPr lang="en-US"/>
            </a:p>
          </p:txBody>
        </p:sp>
        <p:sp>
          <p:nvSpPr>
            <p:cNvPr id="3082" name="Text Box 7"/>
            <p:cNvSpPr txBox="1">
              <a:spLocks noChangeArrowheads="1"/>
            </p:cNvSpPr>
            <p:nvPr/>
          </p:nvSpPr>
          <p:spPr bwMode="auto">
            <a:xfrm>
              <a:off x="2592" y="2674"/>
              <a:ext cx="205" cy="814"/>
            </a:xfrm>
            <a:prstGeom prst="rect">
              <a:avLst/>
            </a:prstGeom>
            <a:noFill/>
            <a:ln w="9525">
              <a:noFill/>
              <a:miter lim="800000"/>
              <a:headEnd/>
              <a:tailEnd/>
            </a:ln>
          </p:spPr>
          <p:txBody>
            <a:bodyPr>
              <a:spAutoFit/>
            </a:bodyPr>
            <a:lstStyle/>
            <a:p>
              <a:r>
                <a:rPr lang="en-US" sz="3200"/>
                <a:t>r</a:t>
              </a:r>
            </a:p>
          </p:txBody>
        </p:sp>
        <p:sp>
          <p:nvSpPr>
            <p:cNvPr id="3083" name="Line 8"/>
            <p:cNvSpPr>
              <a:spLocks noChangeShapeType="1"/>
            </p:cNvSpPr>
            <p:nvPr/>
          </p:nvSpPr>
          <p:spPr bwMode="auto">
            <a:xfrm>
              <a:off x="3102" y="2658"/>
              <a:ext cx="480" cy="480"/>
            </a:xfrm>
            <a:prstGeom prst="line">
              <a:avLst/>
            </a:prstGeom>
            <a:noFill/>
            <a:ln w="9525">
              <a:solidFill>
                <a:schemeClr val="tx1"/>
              </a:solidFill>
              <a:round/>
              <a:headEnd/>
              <a:tailEnd type="triangle" w="med" len="med"/>
            </a:ln>
          </p:spPr>
          <p:txBody>
            <a:bodyPr/>
            <a:lstStyle/>
            <a:p>
              <a:endParaRPr lang="en-US"/>
            </a:p>
          </p:txBody>
        </p:sp>
        <p:sp>
          <p:nvSpPr>
            <p:cNvPr id="3084" name="Text Box 9"/>
            <p:cNvSpPr txBox="1">
              <a:spLocks noChangeArrowheads="1"/>
            </p:cNvSpPr>
            <p:nvPr/>
          </p:nvSpPr>
          <p:spPr bwMode="auto">
            <a:xfrm>
              <a:off x="3408" y="2674"/>
              <a:ext cx="254" cy="814"/>
            </a:xfrm>
            <a:prstGeom prst="rect">
              <a:avLst/>
            </a:prstGeom>
            <a:noFill/>
            <a:ln w="9525">
              <a:noFill/>
              <a:miter lim="800000"/>
              <a:headEnd/>
              <a:tailEnd/>
            </a:ln>
          </p:spPr>
          <p:txBody>
            <a:bodyPr>
              <a:spAutoFit/>
            </a:bodyPr>
            <a:lstStyle/>
            <a:p>
              <a:r>
                <a:rPr lang="en-US" sz="3200"/>
                <a:t>v</a:t>
              </a:r>
            </a:p>
          </p:txBody>
        </p:sp>
      </p:grpSp>
      <p:grpSp>
        <p:nvGrpSpPr>
          <p:cNvPr id="3076" name="Group 24"/>
          <p:cNvGrpSpPr>
            <a:grpSpLocks/>
          </p:cNvGrpSpPr>
          <p:nvPr/>
        </p:nvGrpSpPr>
        <p:grpSpPr bwMode="auto">
          <a:xfrm>
            <a:off x="7400925" y="1714500"/>
            <a:ext cx="485775" cy="1076325"/>
            <a:chOff x="1377" y="2796"/>
            <a:chExt cx="332" cy="814"/>
          </a:xfrm>
        </p:grpSpPr>
        <p:sp>
          <p:nvSpPr>
            <p:cNvPr id="3078" name="Line 25"/>
            <p:cNvSpPr>
              <a:spLocks noChangeShapeType="1"/>
            </p:cNvSpPr>
            <p:nvPr/>
          </p:nvSpPr>
          <p:spPr bwMode="auto">
            <a:xfrm flipH="1">
              <a:off x="1377" y="2814"/>
              <a:ext cx="288" cy="288"/>
            </a:xfrm>
            <a:prstGeom prst="line">
              <a:avLst/>
            </a:prstGeom>
            <a:noFill/>
            <a:ln w="50800">
              <a:solidFill>
                <a:srgbClr val="FF0000"/>
              </a:solidFill>
              <a:round/>
              <a:headEnd/>
              <a:tailEnd type="triangle" w="med" len="med"/>
            </a:ln>
          </p:spPr>
          <p:txBody>
            <a:bodyPr/>
            <a:lstStyle/>
            <a:p>
              <a:endParaRPr lang="en-US"/>
            </a:p>
          </p:txBody>
        </p:sp>
        <p:sp>
          <p:nvSpPr>
            <p:cNvPr id="3079" name="Text Box 26"/>
            <p:cNvSpPr txBox="1">
              <a:spLocks noChangeArrowheads="1"/>
            </p:cNvSpPr>
            <p:nvPr/>
          </p:nvSpPr>
          <p:spPr bwMode="auto">
            <a:xfrm>
              <a:off x="1478" y="2796"/>
              <a:ext cx="231" cy="814"/>
            </a:xfrm>
            <a:prstGeom prst="rect">
              <a:avLst/>
            </a:prstGeom>
            <a:noFill/>
            <a:ln w="25400">
              <a:noFill/>
              <a:miter lim="800000"/>
              <a:headEnd/>
              <a:tailEnd/>
            </a:ln>
          </p:spPr>
          <p:txBody>
            <a:bodyPr>
              <a:spAutoFit/>
            </a:bodyPr>
            <a:lstStyle/>
            <a:p>
              <a:r>
                <a:rPr lang="en-US" sz="3200"/>
                <a:t>a</a:t>
              </a:r>
            </a:p>
          </p:txBody>
        </p:sp>
      </p:grpSp>
      <p:sp>
        <p:nvSpPr>
          <p:cNvPr id="3077" name="Text Box 10"/>
          <p:cNvSpPr txBox="1">
            <a:spLocks noChangeArrowheads="1"/>
          </p:cNvSpPr>
          <p:nvPr/>
        </p:nvSpPr>
        <p:spPr bwMode="auto">
          <a:xfrm>
            <a:off x="4419600" y="3848100"/>
            <a:ext cx="4724400" cy="1384300"/>
          </a:xfrm>
          <a:prstGeom prst="rect">
            <a:avLst/>
          </a:prstGeom>
          <a:noFill/>
          <a:ln w="38100">
            <a:noFill/>
            <a:miter lim="800000"/>
            <a:headEnd/>
            <a:tailEnd/>
          </a:ln>
        </p:spPr>
        <p:txBody>
          <a:bodyPr>
            <a:spAutoFit/>
          </a:bodyPr>
          <a:lstStyle/>
          <a:p>
            <a:r>
              <a:rPr lang="en-US"/>
              <a:t>a = v</a:t>
            </a:r>
            <a:r>
              <a:rPr lang="en-US" baseline="30000"/>
              <a:t>2</a:t>
            </a:r>
            <a:r>
              <a:rPr lang="en-US"/>
              <a:t>/r      </a:t>
            </a:r>
            <a:endParaRPr lang="en-US" sz="1400"/>
          </a:p>
          <a:p>
            <a:pPr lvl="1"/>
            <a:r>
              <a:rPr lang="en-US" sz="2000"/>
              <a:t>a = Centripetal acceleration</a:t>
            </a:r>
          </a:p>
          <a:p>
            <a:pPr lvl="1"/>
            <a:r>
              <a:rPr lang="en-US" sz="2000"/>
              <a:t>v = tangential velocity</a:t>
            </a:r>
          </a:p>
          <a:p>
            <a:pPr lvl="1"/>
            <a:r>
              <a:rPr lang="en-US" sz="2000"/>
              <a:t>r = radius of circle</a:t>
            </a:r>
            <a:endParaRPr 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Ice skates can give 420 N of turning force.  What is r</a:t>
            </a:r>
            <a:r>
              <a:rPr lang="en-US" baseline="-25000"/>
              <a:t>min</a:t>
            </a:r>
            <a:r>
              <a:rPr lang="en-US"/>
              <a:t> for a 50.kg skater @10.m/s?</a:t>
            </a:r>
            <a:endParaRPr lang="en-US">
              <a:sym typeface="Symbol" charset="2"/>
            </a:endParaRPr>
          </a:p>
        </p:txBody>
      </p:sp>
      <p:sp>
        <p:nvSpPr>
          <p:cNvPr id="16387" name="Text Box 4"/>
          <p:cNvSpPr txBox="1">
            <a:spLocks noChangeArrowheads="1"/>
          </p:cNvSpPr>
          <p:nvPr/>
        </p:nvSpPr>
        <p:spPr bwMode="auto">
          <a:xfrm>
            <a:off x="0" y="5214938"/>
            <a:ext cx="950913" cy="461962"/>
          </a:xfrm>
          <a:prstGeom prst="rect">
            <a:avLst/>
          </a:prstGeom>
          <a:noFill/>
          <a:ln w="25400">
            <a:noFill/>
            <a:miter lim="800000"/>
            <a:headEnd/>
            <a:tailEnd/>
          </a:ln>
        </p:spPr>
        <p:txBody>
          <a:bodyPr wrap="none">
            <a:spAutoFit/>
          </a:bodyPr>
          <a:lstStyle/>
          <a:p>
            <a:r>
              <a:rPr lang="en-US"/>
              <a:t>11.9m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A ride makes a 60 kg small redheaded child go in a 4.1 m radius circle with a force of 470 N.  What period?</a:t>
            </a:r>
          </a:p>
        </p:txBody>
      </p:sp>
      <p:sp>
        <p:nvSpPr>
          <p:cNvPr id="17411" name="Text Box 4"/>
          <p:cNvSpPr txBox="1">
            <a:spLocks noChangeArrowheads="1"/>
          </p:cNvSpPr>
          <p:nvPr/>
        </p:nvSpPr>
        <p:spPr bwMode="auto">
          <a:xfrm>
            <a:off x="152400" y="5461000"/>
            <a:ext cx="474663" cy="276225"/>
          </a:xfrm>
          <a:prstGeom prst="rect">
            <a:avLst/>
          </a:prstGeom>
          <a:noFill/>
          <a:ln w="25400">
            <a:noFill/>
            <a:miter lim="800000"/>
            <a:headEnd/>
            <a:tailEnd/>
          </a:ln>
        </p:spPr>
        <p:txBody>
          <a:bodyPr wrap="none">
            <a:spAutoFit/>
          </a:bodyPr>
          <a:lstStyle/>
          <a:p>
            <a:r>
              <a:rPr lang="en-US" sz="1200"/>
              <a:t>4.5 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254000"/>
            <a:ext cx="8093075" cy="1200150"/>
          </a:xfrm>
          <a:prstGeom prst="rect">
            <a:avLst/>
          </a:prstGeom>
          <a:noFill/>
          <a:ln w="9525">
            <a:noFill/>
            <a:miter lim="800000"/>
            <a:headEnd/>
            <a:tailEnd/>
          </a:ln>
        </p:spPr>
        <p:txBody>
          <a:bodyPr>
            <a:spAutoFit/>
          </a:bodyPr>
          <a:lstStyle/>
          <a:p>
            <a:r>
              <a:rPr lang="en-US"/>
              <a:t>It takes 35 N of force to make a glob of Jello go in a 2.0 m radius circle with a period of 1.85 seconds What’s the mass? What’s its flavor?</a:t>
            </a:r>
            <a:endParaRPr lang="en-US">
              <a:sym typeface="Symbol" charset="2"/>
            </a:endParaRPr>
          </a:p>
        </p:txBody>
      </p:sp>
      <p:sp>
        <p:nvSpPr>
          <p:cNvPr id="18435" name="Text Box 4"/>
          <p:cNvSpPr txBox="1">
            <a:spLocks noChangeArrowheads="1"/>
          </p:cNvSpPr>
          <p:nvPr/>
        </p:nvSpPr>
        <p:spPr bwMode="auto">
          <a:xfrm>
            <a:off x="0" y="5214938"/>
            <a:ext cx="954088" cy="461962"/>
          </a:xfrm>
          <a:prstGeom prst="rect">
            <a:avLst/>
          </a:prstGeom>
          <a:noFill/>
          <a:ln w="25400">
            <a:noFill/>
            <a:miter lim="800000"/>
            <a:headEnd/>
            <a:tailEnd/>
          </a:ln>
        </p:spPr>
        <p:txBody>
          <a:bodyPr wrap="none">
            <a:spAutoFit/>
          </a:bodyPr>
          <a:lstStyle/>
          <a:p>
            <a:r>
              <a:rPr lang="en-US"/>
              <a:t>1.5 kg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2"/>
          <p:cNvSpPr txBox="1">
            <a:spLocks noChangeArrowheads="1"/>
          </p:cNvSpPr>
          <p:nvPr/>
        </p:nvSpPr>
        <p:spPr bwMode="auto">
          <a:xfrm>
            <a:off x="533400" y="274638"/>
            <a:ext cx="7924800" cy="830262"/>
          </a:xfrm>
          <a:prstGeom prst="rect">
            <a:avLst/>
          </a:prstGeom>
          <a:noFill/>
          <a:ln w="38100">
            <a:noFill/>
            <a:miter lim="800000"/>
            <a:headEnd/>
            <a:tailEnd/>
          </a:ln>
        </p:spPr>
        <p:txBody>
          <a:bodyPr>
            <a:spAutoFit/>
          </a:bodyPr>
          <a:lstStyle/>
          <a:p>
            <a:r>
              <a:rPr lang="en-US"/>
              <a:t>What is the acceleration of a point 32 cm out on a grinding wheel spinning at 1200 RPM?</a:t>
            </a:r>
            <a:endParaRPr lang="en-US"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152400" y="114300"/>
            <a:ext cx="8839200" cy="1200150"/>
          </a:xfrm>
          <a:prstGeom prst="rect">
            <a:avLst/>
          </a:prstGeom>
          <a:noFill/>
          <a:ln w="25400">
            <a:noFill/>
            <a:miter lim="800000"/>
            <a:headEnd/>
            <a:tailEnd/>
          </a:ln>
        </p:spPr>
        <p:txBody>
          <a:bodyPr>
            <a:spAutoFit/>
          </a:bodyPr>
          <a:lstStyle/>
          <a:p>
            <a:r>
              <a:rPr lang="en-US" dirty="0"/>
              <a:t>Example - What is the centripetal acceleration of a 1200 kg car going 24 m/s around an 80. m radius corner?  What centripetal force is needed?  What is the minimum coefficient of friction needed?</a:t>
            </a:r>
          </a:p>
        </p:txBody>
      </p:sp>
      <p:sp>
        <p:nvSpPr>
          <p:cNvPr id="16388" name="Rectangle 12"/>
          <p:cNvSpPr>
            <a:spLocks noChangeArrowheads="1"/>
          </p:cNvSpPr>
          <p:nvPr/>
        </p:nvSpPr>
        <p:spPr bwMode="auto">
          <a:xfrm>
            <a:off x="0" y="5215235"/>
            <a:ext cx="3057247" cy="461665"/>
          </a:xfrm>
          <a:prstGeom prst="rect">
            <a:avLst/>
          </a:prstGeom>
          <a:noFill/>
          <a:ln w="9525">
            <a:noFill/>
            <a:miter lim="800000"/>
            <a:headEnd/>
            <a:tailEnd/>
          </a:ln>
        </p:spPr>
        <p:txBody>
          <a:bodyPr wrap="none">
            <a:spAutoFit/>
          </a:bodyPr>
          <a:lstStyle/>
          <a:p>
            <a:r>
              <a:rPr lang="en-US" dirty="0"/>
              <a:t>7.2 m/s/s, 8640 N, </a:t>
            </a:r>
            <a:r>
              <a:rPr lang="en-US" dirty="0" smtClean="0"/>
              <a:t>0</a:t>
            </a:r>
            <a:r>
              <a:rPr lang="en-US" dirty="0" smtClean="0">
                <a:sym typeface="Symbol" charset="2"/>
              </a:rPr>
              <a:t>.73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152400" y="114300"/>
            <a:ext cx="8839200" cy="1200329"/>
          </a:xfrm>
          <a:prstGeom prst="rect">
            <a:avLst/>
          </a:prstGeom>
          <a:noFill/>
          <a:ln w="25400">
            <a:noFill/>
            <a:miter lim="800000"/>
            <a:headEnd/>
            <a:tailEnd/>
          </a:ln>
        </p:spPr>
        <p:txBody>
          <a:bodyPr>
            <a:spAutoFit/>
          </a:bodyPr>
          <a:lstStyle/>
          <a:p>
            <a:r>
              <a:rPr lang="en-US" dirty="0" smtClean="0"/>
              <a:t>A car has a coefficient of friction of 0.850 between the tires and the road.  What is the minimum radius a corner can have if the car is travelling at 26.8 m/s  (that’s about 60 mph)</a:t>
            </a:r>
            <a:endParaRPr lang="en-US" dirty="0"/>
          </a:p>
        </p:txBody>
      </p:sp>
      <p:sp>
        <p:nvSpPr>
          <p:cNvPr id="16388" name="Rectangle 12"/>
          <p:cNvSpPr>
            <a:spLocks noChangeArrowheads="1"/>
          </p:cNvSpPr>
          <p:nvPr/>
        </p:nvSpPr>
        <p:spPr bwMode="auto">
          <a:xfrm>
            <a:off x="0" y="5215235"/>
            <a:ext cx="1039067" cy="461665"/>
          </a:xfrm>
          <a:prstGeom prst="rect">
            <a:avLst/>
          </a:prstGeom>
          <a:noFill/>
          <a:ln w="9525">
            <a:noFill/>
            <a:miter lim="800000"/>
            <a:headEnd/>
            <a:tailEnd/>
          </a:ln>
        </p:spPr>
        <p:txBody>
          <a:bodyPr wrap="none">
            <a:spAutoFit/>
          </a:bodyPr>
          <a:lstStyle/>
          <a:p>
            <a:r>
              <a:rPr lang="en-US" dirty="0" smtClean="0"/>
              <a:t>86.2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152400" y="114300"/>
            <a:ext cx="8839200" cy="1200329"/>
          </a:xfrm>
          <a:prstGeom prst="rect">
            <a:avLst/>
          </a:prstGeom>
          <a:noFill/>
          <a:ln w="25400">
            <a:noFill/>
            <a:miter lim="800000"/>
            <a:headEnd/>
            <a:tailEnd/>
          </a:ln>
        </p:spPr>
        <p:txBody>
          <a:bodyPr>
            <a:spAutoFit/>
          </a:bodyPr>
          <a:lstStyle/>
          <a:p>
            <a:r>
              <a:rPr lang="en-US" dirty="0" smtClean="0"/>
              <a:t>A 0.00217 kg eraser on a turntable is 6.70 cm (0.0670 m) from the center.  If the period of motion is 0.750 s, what is the minimum coefficient of friction required between the eraser and the turntable?</a:t>
            </a:r>
            <a:endParaRPr lang="en-US" dirty="0"/>
          </a:p>
        </p:txBody>
      </p:sp>
      <p:sp>
        <p:nvSpPr>
          <p:cNvPr id="16388" name="Rectangle 12"/>
          <p:cNvSpPr>
            <a:spLocks noChangeArrowheads="1"/>
          </p:cNvSpPr>
          <p:nvPr/>
        </p:nvSpPr>
        <p:spPr bwMode="auto">
          <a:xfrm>
            <a:off x="0" y="5215235"/>
            <a:ext cx="877163" cy="461665"/>
          </a:xfrm>
          <a:prstGeom prst="rect">
            <a:avLst/>
          </a:prstGeom>
          <a:noFill/>
          <a:ln w="9525">
            <a:noFill/>
            <a:miter lim="800000"/>
            <a:headEnd/>
            <a:tailEnd/>
          </a:ln>
        </p:spPr>
        <p:txBody>
          <a:bodyPr wrap="none">
            <a:spAutoFit/>
          </a:bodyPr>
          <a:lstStyle/>
          <a:p>
            <a:r>
              <a:rPr lang="en-US" dirty="0" smtClean="0"/>
              <a:t>0.480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304800" y="342900"/>
            <a:ext cx="8839200" cy="830263"/>
          </a:xfrm>
          <a:prstGeom prst="rect">
            <a:avLst/>
          </a:prstGeom>
          <a:noFill/>
          <a:ln w="25400">
            <a:noFill/>
            <a:miter lim="800000"/>
            <a:headEnd/>
            <a:tailEnd/>
          </a:ln>
        </p:spPr>
        <p:txBody>
          <a:bodyPr>
            <a:spAutoFit/>
          </a:bodyPr>
          <a:lstStyle/>
          <a:p>
            <a:r>
              <a:rPr lang="en-US"/>
              <a:t>Example 1 - What is the centripetal acceleration of a 1200 kg car going 24 m/s around an 80. m radius corner?  </a:t>
            </a:r>
          </a:p>
        </p:txBody>
      </p:sp>
      <p:sp>
        <p:nvSpPr>
          <p:cNvPr id="4100" name="Rectangle 12"/>
          <p:cNvSpPr>
            <a:spLocks noChangeArrowheads="1"/>
          </p:cNvSpPr>
          <p:nvPr/>
        </p:nvSpPr>
        <p:spPr bwMode="auto">
          <a:xfrm>
            <a:off x="0" y="5214938"/>
            <a:ext cx="1373188" cy="461962"/>
          </a:xfrm>
          <a:prstGeom prst="rect">
            <a:avLst/>
          </a:prstGeom>
          <a:noFill/>
          <a:ln w="9525">
            <a:noFill/>
            <a:miter lim="800000"/>
            <a:headEnd/>
            <a:tailEnd/>
          </a:ln>
        </p:spPr>
        <p:txBody>
          <a:bodyPr wrap="none">
            <a:spAutoFit/>
          </a:bodyPr>
          <a:lstStyle/>
          <a:p>
            <a:r>
              <a:rPr lang="en-US"/>
              <a:t>7.2 m/s/s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6"/>
          <p:cNvSpPr txBox="1">
            <a:spLocks noChangeArrowheads="1"/>
          </p:cNvSpPr>
          <p:nvPr/>
        </p:nvSpPr>
        <p:spPr bwMode="auto">
          <a:xfrm>
            <a:off x="2454275" y="103188"/>
            <a:ext cx="184150" cy="584200"/>
          </a:xfrm>
          <a:prstGeom prst="rect">
            <a:avLst/>
          </a:prstGeom>
          <a:noFill/>
          <a:ln w="25400">
            <a:noFill/>
            <a:miter lim="800000"/>
            <a:headEnd/>
            <a:tailEnd/>
          </a:ln>
        </p:spPr>
        <p:txBody>
          <a:bodyPr wrap="none">
            <a:spAutoFit/>
          </a:bodyPr>
          <a:lstStyle/>
          <a:p>
            <a:endParaRPr lang="en-US" sz="3200"/>
          </a:p>
        </p:txBody>
      </p:sp>
      <p:sp>
        <p:nvSpPr>
          <p:cNvPr id="5147" name="Text Box 27"/>
          <p:cNvSpPr txBox="1">
            <a:spLocks noChangeArrowheads="1"/>
          </p:cNvSpPr>
          <p:nvPr/>
        </p:nvSpPr>
        <p:spPr bwMode="auto">
          <a:xfrm>
            <a:off x="152400" y="114300"/>
            <a:ext cx="8839200" cy="1569660"/>
          </a:xfrm>
          <a:prstGeom prst="rect">
            <a:avLst/>
          </a:prstGeom>
          <a:noFill/>
          <a:ln w="25400">
            <a:noFill/>
            <a:miter lim="800000"/>
            <a:headEnd/>
            <a:tailEnd/>
          </a:ln>
        </p:spPr>
        <p:txBody>
          <a:bodyPr>
            <a:spAutoFit/>
          </a:bodyPr>
          <a:lstStyle/>
          <a:p>
            <a:r>
              <a:rPr lang="en-US" dirty="0" smtClean="0"/>
              <a:t>A 0.00425 kg eraser on a turntable is 8.50 cm (0.0850 m) from the center and has a coefficient of friction of 0.915 between itself and the turntable surface.  What is the minimum period the turntable can have before the eraser slides off?</a:t>
            </a:r>
            <a:endParaRPr lang="en-US" dirty="0"/>
          </a:p>
        </p:txBody>
      </p:sp>
      <p:sp>
        <p:nvSpPr>
          <p:cNvPr id="16388" name="Rectangle 12"/>
          <p:cNvSpPr>
            <a:spLocks noChangeArrowheads="1"/>
          </p:cNvSpPr>
          <p:nvPr/>
        </p:nvSpPr>
        <p:spPr bwMode="auto">
          <a:xfrm>
            <a:off x="0" y="5215235"/>
            <a:ext cx="1074333" cy="461665"/>
          </a:xfrm>
          <a:prstGeom prst="rect">
            <a:avLst/>
          </a:prstGeom>
          <a:noFill/>
          <a:ln w="9525">
            <a:noFill/>
            <a:miter lim="800000"/>
            <a:headEnd/>
            <a:tailEnd/>
          </a:ln>
        </p:spPr>
        <p:txBody>
          <a:bodyPr wrap="none">
            <a:spAutoFit/>
          </a:bodyPr>
          <a:lstStyle/>
          <a:p>
            <a:r>
              <a:rPr lang="en-US" dirty="0" smtClean="0"/>
              <a:t>0.612 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47">
                                            <p:txEl>
                                              <p:pRg st="0" end="0"/>
                                            </p:txEl>
                                          </p:spTgt>
                                        </p:tgtEl>
                                        <p:attrNameLst>
                                          <p:attrName>style.visibility</p:attrName>
                                        </p:attrNameLst>
                                      </p:cBhvr>
                                      <p:to>
                                        <p:strVal val="visible"/>
                                      </p:to>
                                    </p:set>
                                    <p:animEffect transition="in" filter="dissolve">
                                      <p:cBhvr>
                                        <p:cTn id="7" dur="500"/>
                                        <p:tgtEl>
                                          <p:spTgt spid="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269875"/>
            <a:ext cx="8397875" cy="4400550"/>
          </a:xfrm>
          <a:prstGeom prst="rect">
            <a:avLst/>
          </a:prstGeom>
          <a:noFill/>
          <a:ln w="25400">
            <a:noFill/>
            <a:miter lim="800000"/>
            <a:headEnd/>
            <a:tailEnd/>
          </a:ln>
        </p:spPr>
        <p:txBody>
          <a:bodyPr>
            <a:spAutoFit/>
          </a:bodyPr>
          <a:lstStyle/>
          <a:p>
            <a:r>
              <a:rPr lang="en-US" sz="4000"/>
              <a:t>The “F” word:</a:t>
            </a:r>
          </a:p>
          <a:p>
            <a:endParaRPr lang="en-US" sz="4000"/>
          </a:p>
          <a:p>
            <a:r>
              <a:rPr lang="en-US" sz="3200" b="1"/>
              <a:t>Centrifugal</a:t>
            </a:r>
            <a:r>
              <a:rPr lang="en-US"/>
              <a:t> force - the sensation that you are being flung outward.</a:t>
            </a:r>
          </a:p>
          <a:p>
            <a:endParaRPr lang="en-US"/>
          </a:p>
          <a:p>
            <a:r>
              <a:rPr lang="en-US"/>
              <a:t>Car acceleration forward - flung back</a:t>
            </a:r>
          </a:p>
          <a:p>
            <a:r>
              <a:rPr lang="en-US"/>
              <a:t>Car accel centripetally - flung outside</a:t>
            </a:r>
          </a:p>
          <a:p>
            <a:endParaRPr lang="en-US"/>
          </a:p>
          <a:p>
            <a:r>
              <a:rPr lang="en-US"/>
              <a:t>Sunglasses going out the window</a:t>
            </a:r>
          </a:p>
          <a:p>
            <a:r>
              <a:rPr lang="en-US"/>
              <a:t>Fenders on bikes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wipe(left)">
                                      <p:cBhvr>
                                        <p:cTn id="12" dur="500"/>
                                        <p:tgtEl>
                                          <p:spTgt spid="3277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0">
                                            <p:txEl>
                                              <p:pRg st="4" end="4"/>
                                            </p:txEl>
                                          </p:spTgt>
                                        </p:tgtEl>
                                        <p:attrNameLst>
                                          <p:attrName>style.visibility</p:attrName>
                                        </p:attrNameLst>
                                      </p:cBhvr>
                                      <p:to>
                                        <p:strVal val="visible"/>
                                      </p:to>
                                    </p:set>
                                    <p:animEffect transition="in" filter="wipe(left)">
                                      <p:cBhvr>
                                        <p:cTn id="17" dur="500"/>
                                        <p:tgtEl>
                                          <p:spTgt spid="3277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0">
                                            <p:txEl>
                                              <p:pRg st="5" end="5"/>
                                            </p:txEl>
                                          </p:spTgt>
                                        </p:tgtEl>
                                        <p:attrNameLst>
                                          <p:attrName>style.visibility</p:attrName>
                                        </p:attrNameLst>
                                      </p:cBhvr>
                                      <p:to>
                                        <p:strVal val="visible"/>
                                      </p:to>
                                    </p:set>
                                    <p:animEffect transition="in" filter="wipe(left)">
                                      <p:cBhvr>
                                        <p:cTn id="22" dur="500"/>
                                        <p:tgtEl>
                                          <p:spTgt spid="3277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0">
                                            <p:txEl>
                                              <p:pRg st="7" end="7"/>
                                            </p:txEl>
                                          </p:spTgt>
                                        </p:tgtEl>
                                        <p:attrNameLst>
                                          <p:attrName>style.visibility</p:attrName>
                                        </p:attrNameLst>
                                      </p:cBhvr>
                                      <p:to>
                                        <p:strVal val="visible"/>
                                      </p:to>
                                    </p:set>
                                    <p:animEffect transition="in" filter="wipe(left)">
                                      <p:cBhvr>
                                        <p:cTn id="27" dur="500"/>
                                        <p:tgtEl>
                                          <p:spTgt spid="3277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0">
                                            <p:txEl>
                                              <p:pRg st="8" end="8"/>
                                            </p:txEl>
                                          </p:spTgt>
                                        </p:tgtEl>
                                        <p:attrNameLst>
                                          <p:attrName>style.visibility</p:attrName>
                                        </p:attrNameLst>
                                      </p:cBhvr>
                                      <p:to>
                                        <p:strVal val="visible"/>
                                      </p:to>
                                    </p:set>
                                    <p:animEffect transition="in" filter="wipe(left)">
                                      <p:cBhvr>
                                        <p:cTn id="32" dur="500"/>
                                        <p:tgtEl>
                                          <p:spTgt spid="327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What is the centripetal acceleration if a tuna is going 6.2 m/s around a 2.3 m radius corner?</a:t>
            </a:r>
            <a:endParaRPr lang="en-US">
              <a:sym typeface="Symbol" charset="2"/>
            </a:endParaRPr>
          </a:p>
        </p:txBody>
      </p:sp>
      <p:sp>
        <p:nvSpPr>
          <p:cNvPr id="5123" name="Text Box 4"/>
          <p:cNvSpPr txBox="1">
            <a:spLocks noChangeArrowheads="1"/>
          </p:cNvSpPr>
          <p:nvPr/>
        </p:nvSpPr>
        <p:spPr bwMode="auto">
          <a:xfrm>
            <a:off x="0" y="5253038"/>
            <a:ext cx="1219200" cy="461962"/>
          </a:xfrm>
          <a:prstGeom prst="rect">
            <a:avLst/>
          </a:prstGeom>
          <a:noFill/>
          <a:ln w="25400">
            <a:noFill/>
            <a:miter lim="800000"/>
            <a:headEnd/>
            <a:tailEnd/>
          </a:ln>
        </p:spPr>
        <p:txBody>
          <a:bodyPr wrap="none">
            <a:spAutoFit/>
          </a:bodyPr>
          <a:lstStyle/>
          <a:p>
            <a:r>
              <a:rPr lang="en-US"/>
              <a:t>17 m/s/s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6"/>
          <p:cNvSpPr txBox="1">
            <a:spLocks noChangeArrowheads="1"/>
          </p:cNvSpPr>
          <p:nvPr/>
        </p:nvSpPr>
        <p:spPr bwMode="auto">
          <a:xfrm>
            <a:off x="304800" y="254000"/>
            <a:ext cx="8093075" cy="830263"/>
          </a:xfrm>
          <a:prstGeom prst="rect">
            <a:avLst/>
          </a:prstGeom>
          <a:noFill/>
          <a:ln w="9525">
            <a:noFill/>
            <a:miter lim="800000"/>
            <a:headEnd/>
            <a:tailEnd/>
          </a:ln>
        </p:spPr>
        <p:txBody>
          <a:bodyPr>
            <a:spAutoFit/>
          </a:bodyPr>
          <a:lstStyle/>
          <a:p>
            <a:r>
              <a:rPr lang="en-US"/>
              <a:t>A carnival ride pulls an acceleration of 12 m/s/s.  What speed in a 5.2 m radius circle?</a:t>
            </a:r>
            <a:endParaRPr lang="en-US">
              <a:sym typeface="Symbol" charset="2"/>
            </a:endParaRPr>
          </a:p>
        </p:txBody>
      </p:sp>
      <p:sp>
        <p:nvSpPr>
          <p:cNvPr id="6147" name="Text Box 1028"/>
          <p:cNvSpPr txBox="1">
            <a:spLocks noChangeArrowheads="1"/>
          </p:cNvSpPr>
          <p:nvPr/>
        </p:nvSpPr>
        <p:spPr bwMode="auto">
          <a:xfrm>
            <a:off x="0" y="5253038"/>
            <a:ext cx="1090613" cy="461962"/>
          </a:xfrm>
          <a:prstGeom prst="rect">
            <a:avLst/>
          </a:prstGeom>
          <a:noFill/>
          <a:ln w="25400">
            <a:noFill/>
            <a:miter lim="800000"/>
            <a:headEnd/>
            <a:tailEnd/>
          </a:ln>
        </p:spPr>
        <p:txBody>
          <a:bodyPr wrap="none">
            <a:spAutoFit/>
          </a:bodyPr>
          <a:lstStyle/>
          <a:p>
            <a:r>
              <a:rPr lang="en-US"/>
              <a:t>7.9 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254000"/>
            <a:ext cx="8534400" cy="830263"/>
          </a:xfrm>
          <a:prstGeom prst="rect">
            <a:avLst/>
          </a:prstGeom>
          <a:noFill/>
          <a:ln w="9525">
            <a:noFill/>
            <a:miter lim="800000"/>
            <a:headEnd/>
            <a:tailEnd/>
          </a:ln>
        </p:spPr>
        <p:txBody>
          <a:bodyPr>
            <a:spAutoFit/>
          </a:bodyPr>
          <a:lstStyle/>
          <a:p>
            <a:r>
              <a:rPr lang="en-US"/>
              <a:t>A Volkswagen can do 0.650 “g”s of lateral acceleration.  What is the minimum radius turn at 27.0 m/s? </a:t>
            </a:r>
            <a:r>
              <a:rPr lang="en-US" sz="900"/>
              <a:t>(3)</a:t>
            </a:r>
            <a:endParaRPr lang="en-US" sz="900">
              <a:sym typeface="Symbol" charset="2"/>
            </a:endParaRPr>
          </a:p>
        </p:txBody>
      </p:sp>
      <p:sp>
        <p:nvSpPr>
          <p:cNvPr id="7171" name="Text Box 4"/>
          <p:cNvSpPr txBox="1">
            <a:spLocks noChangeArrowheads="1"/>
          </p:cNvSpPr>
          <p:nvPr/>
        </p:nvSpPr>
        <p:spPr bwMode="auto">
          <a:xfrm>
            <a:off x="0" y="5253038"/>
            <a:ext cx="950913" cy="461962"/>
          </a:xfrm>
          <a:prstGeom prst="rect">
            <a:avLst/>
          </a:prstGeom>
          <a:noFill/>
          <a:ln w="25400">
            <a:noFill/>
            <a:miter lim="800000"/>
            <a:headEnd/>
            <a:tailEnd/>
          </a:ln>
        </p:spPr>
        <p:txBody>
          <a:bodyPr wrap="none">
            <a:spAutoFit/>
          </a:bodyPr>
          <a:lstStyle/>
          <a:p>
            <a:r>
              <a:rPr lang="en-US"/>
              <a:t>114 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603250" y="127000"/>
            <a:ext cx="2994025" cy="2095500"/>
            <a:chOff x="1776" y="2448"/>
            <a:chExt cx="1886" cy="1584"/>
          </a:xfrm>
        </p:grpSpPr>
        <p:sp>
          <p:nvSpPr>
            <p:cNvPr id="8200" name="Oval 3"/>
            <p:cNvSpPr>
              <a:spLocks noChangeArrowheads="1"/>
            </p:cNvSpPr>
            <p:nvPr/>
          </p:nvSpPr>
          <p:spPr bwMode="auto">
            <a:xfrm>
              <a:off x="1776" y="2448"/>
              <a:ext cx="1584" cy="1584"/>
            </a:xfrm>
            <a:prstGeom prst="ellipse">
              <a:avLst/>
            </a:prstGeom>
            <a:noFill/>
            <a:ln w="9525" cap="rnd">
              <a:solidFill>
                <a:schemeClr val="tx1"/>
              </a:solidFill>
              <a:prstDash val="sysDot"/>
              <a:round/>
              <a:headEnd/>
              <a:tailEnd/>
            </a:ln>
          </p:spPr>
          <p:txBody>
            <a:bodyPr wrap="none" anchor="ctr"/>
            <a:lstStyle/>
            <a:p>
              <a:endParaRPr lang="en-US"/>
            </a:p>
          </p:txBody>
        </p:sp>
        <p:sp>
          <p:nvSpPr>
            <p:cNvPr id="8201" name="Line 4"/>
            <p:cNvSpPr>
              <a:spLocks noChangeShapeType="1"/>
            </p:cNvSpPr>
            <p:nvPr/>
          </p:nvSpPr>
          <p:spPr bwMode="auto">
            <a:xfrm flipV="1">
              <a:off x="2544" y="2640"/>
              <a:ext cx="576" cy="576"/>
            </a:xfrm>
            <a:prstGeom prst="line">
              <a:avLst/>
            </a:prstGeom>
            <a:noFill/>
            <a:ln w="9525">
              <a:solidFill>
                <a:schemeClr val="tx1"/>
              </a:solidFill>
              <a:round/>
              <a:headEnd/>
              <a:tailEnd type="triangle" w="med" len="med"/>
            </a:ln>
          </p:spPr>
          <p:txBody>
            <a:bodyPr/>
            <a:lstStyle/>
            <a:p>
              <a:endParaRPr lang="en-US"/>
            </a:p>
          </p:txBody>
        </p:sp>
        <p:sp>
          <p:nvSpPr>
            <p:cNvPr id="8202" name="Text Box 5"/>
            <p:cNvSpPr txBox="1">
              <a:spLocks noChangeArrowheads="1"/>
            </p:cNvSpPr>
            <p:nvPr/>
          </p:nvSpPr>
          <p:spPr bwMode="auto">
            <a:xfrm>
              <a:off x="2592" y="2674"/>
              <a:ext cx="205" cy="442"/>
            </a:xfrm>
            <a:prstGeom prst="rect">
              <a:avLst/>
            </a:prstGeom>
            <a:noFill/>
            <a:ln w="9525">
              <a:noFill/>
              <a:miter lim="800000"/>
              <a:headEnd/>
              <a:tailEnd/>
            </a:ln>
          </p:spPr>
          <p:txBody>
            <a:bodyPr wrap="none">
              <a:spAutoFit/>
            </a:bodyPr>
            <a:lstStyle/>
            <a:p>
              <a:r>
                <a:rPr lang="en-US" sz="3200"/>
                <a:t>r</a:t>
              </a:r>
            </a:p>
          </p:txBody>
        </p:sp>
        <p:sp>
          <p:nvSpPr>
            <p:cNvPr id="8203" name="Line 6"/>
            <p:cNvSpPr>
              <a:spLocks noChangeShapeType="1"/>
            </p:cNvSpPr>
            <p:nvPr/>
          </p:nvSpPr>
          <p:spPr bwMode="auto">
            <a:xfrm>
              <a:off x="3102" y="2658"/>
              <a:ext cx="480" cy="480"/>
            </a:xfrm>
            <a:prstGeom prst="line">
              <a:avLst/>
            </a:prstGeom>
            <a:noFill/>
            <a:ln w="9525">
              <a:solidFill>
                <a:schemeClr val="tx1"/>
              </a:solidFill>
              <a:round/>
              <a:headEnd/>
              <a:tailEnd type="triangle" w="med" len="med"/>
            </a:ln>
          </p:spPr>
          <p:txBody>
            <a:bodyPr/>
            <a:lstStyle/>
            <a:p>
              <a:endParaRPr lang="en-US"/>
            </a:p>
          </p:txBody>
        </p:sp>
        <p:sp>
          <p:nvSpPr>
            <p:cNvPr id="8204" name="Text Box 7"/>
            <p:cNvSpPr txBox="1">
              <a:spLocks noChangeArrowheads="1"/>
            </p:cNvSpPr>
            <p:nvPr/>
          </p:nvSpPr>
          <p:spPr bwMode="auto">
            <a:xfrm>
              <a:off x="3408" y="2674"/>
              <a:ext cx="254" cy="442"/>
            </a:xfrm>
            <a:prstGeom prst="rect">
              <a:avLst/>
            </a:prstGeom>
            <a:noFill/>
            <a:ln w="9525">
              <a:noFill/>
              <a:miter lim="800000"/>
              <a:headEnd/>
              <a:tailEnd/>
            </a:ln>
          </p:spPr>
          <p:txBody>
            <a:bodyPr wrap="none">
              <a:spAutoFit/>
            </a:bodyPr>
            <a:lstStyle/>
            <a:p>
              <a:r>
                <a:rPr lang="en-US" sz="3200"/>
                <a:t>v</a:t>
              </a:r>
            </a:p>
          </p:txBody>
        </p:sp>
      </p:grpSp>
      <p:sp>
        <p:nvSpPr>
          <p:cNvPr id="8195" name="Text Box 8"/>
          <p:cNvSpPr txBox="1">
            <a:spLocks noChangeArrowheads="1"/>
          </p:cNvSpPr>
          <p:nvPr/>
        </p:nvSpPr>
        <p:spPr bwMode="auto">
          <a:xfrm>
            <a:off x="4419600" y="254000"/>
            <a:ext cx="4724400" cy="1631950"/>
          </a:xfrm>
          <a:prstGeom prst="rect">
            <a:avLst/>
          </a:prstGeom>
          <a:noFill/>
          <a:ln w="38100">
            <a:noFill/>
            <a:miter lim="800000"/>
            <a:headEnd/>
            <a:tailEnd/>
          </a:ln>
        </p:spPr>
        <p:txBody>
          <a:bodyPr>
            <a:spAutoFit/>
          </a:bodyPr>
          <a:lstStyle/>
          <a:p>
            <a:r>
              <a:rPr lang="en-US" sz="2800"/>
              <a:t>a = v</a:t>
            </a:r>
            <a:r>
              <a:rPr lang="en-US" sz="2800" baseline="30000"/>
              <a:t>2</a:t>
            </a:r>
            <a:r>
              <a:rPr lang="en-US" sz="2800"/>
              <a:t>/r      </a:t>
            </a:r>
            <a:endParaRPr lang="en-US" sz="1600"/>
          </a:p>
          <a:p>
            <a:pPr lvl="1"/>
            <a:r>
              <a:rPr lang="en-US"/>
              <a:t>a = Centripetal acceleration</a:t>
            </a:r>
          </a:p>
          <a:p>
            <a:pPr lvl="1"/>
            <a:r>
              <a:rPr lang="en-US"/>
              <a:t>v = tangential velocity</a:t>
            </a:r>
          </a:p>
          <a:p>
            <a:pPr lvl="1"/>
            <a:r>
              <a:rPr lang="en-US"/>
              <a:t>r = radius of circle</a:t>
            </a:r>
            <a:endParaRPr lang="en-US" sz="1600"/>
          </a:p>
        </p:txBody>
      </p:sp>
      <p:grpSp>
        <p:nvGrpSpPr>
          <p:cNvPr id="8196" name="Group 9"/>
          <p:cNvGrpSpPr>
            <a:grpSpLocks/>
          </p:cNvGrpSpPr>
          <p:nvPr/>
        </p:nvGrpSpPr>
        <p:grpSpPr bwMode="auto">
          <a:xfrm>
            <a:off x="2241550" y="404813"/>
            <a:ext cx="579438" cy="600075"/>
            <a:chOff x="1344" y="2784"/>
            <a:chExt cx="365" cy="454"/>
          </a:xfrm>
        </p:grpSpPr>
        <p:sp>
          <p:nvSpPr>
            <p:cNvPr id="8198" name="Line 10"/>
            <p:cNvSpPr>
              <a:spLocks noChangeShapeType="1"/>
            </p:cNvSpPr>
            <p:nvPr/>
          </p:nvSpPr>
          <p:spPr bwMode="auto">
            <a:xfrm flipH="1">
              <a:off x="1344" y="2784"/>
              <a:ext cx="288" cy="288"/>
            </a:xfrm>
            <a:prstGeom prst="line">
              <a:avLst/>
            </a:prstGeom>
            <a:noFill/>
            <a:ln w="50800">
              <a:solidFill>
                <a:srgbClr val="FF0000"/>
              </a:solidFill>
              <a:round/>
              <a:headEnd/>
              <a:tailEnd type="triangle" w="med" len="med"/>
            </a:ln>
          </p:spPr>
          <p:txBody>
            <a:bodyPr/>
            <a:lstStyle/>
            <a:p>
              <a:endParaRPr lang="en-US"/>
            </a:p>
          </p:txBody>
        </p:sp>
        <p:sp>
          <p:nvSpPr>
            <p:cNvPr id="8199" name="Text Box 11"/>
            <p:cNvSpPr txBox="1">
              <a:spLocks noChangeArrowheads="1"/>
            </p:cNvSpPr>
            <p:nvPr/>
          </p:nvSpPr>
          <p:spPr bwMode="auto">
            <a:xfrm>
              <a:off x="1478" y="2796"/>
              <a:ext cx="231" cy="442"/>
            </a:xfrm>
            <a:prstGeom prst="rect">
              <a:avLst/>
            </a:prstGeom>
            <a:noFill/>
            <a:ln w="25400">
              <a:noFill/>
              <a:miter lim="800000"/>
              <a:headEnd/>
              <a:tailEnd/>
            </a:ln>
          </p:spPr>
          <p:txBody>
            <a:bodyPr wrap="none">
              <a:spAutoFit/>
            </a:bodyPr>
            <a:lstStyle/>
            <a:p>
              <a:r>
                <a:rPr lang="en-US" sz="3200"/>
                <a:t>a</a:t>
              </a:r>
            </a:p>
          </p:txBody>
        </p:sp>
      </p:grpSp>
      <p:sp>
        <p:nvSpPr>
          <p:cNvPr id="15" name="Text Box 8"/>
          <p:cNvSpPr txBox="1">
            <a:spLocks noChangeArrowheads="1"/>
          </p:cNvSpPr>
          <p:nvPr/>
        </p:nvSpPr>
        <p:spPr bwMode="auto">
          <a:xfrm>
            <a:off x="4419600" y="2427288"/>
            <a:ext cx="4724400" cy="1693862"/>
          </a:xfrm>
          <a:prstGeom prst="rect">
            <a:avLst/>
          </a:prstGeom>
          <a:noFill/>
          <a:ln w="38100">
            <a:noFill/>
            <a:miter lim="800000"/>
            <a:headEnd/>
            <a:tailEnd/>
          </a:ln>
        </p:spPr>
        <p:txBody>
          <a:bodyPr>
            <a:spAutoFit/>
          </a:bodyPr>
          <a:lstStyle/>
          <a:p>
            <a:r>
              <a:rPr lang="en-US" sz="2800"/>
              <a:t>a = 4</a:t>
            </a:r>
            <a:r>
              <a:rPr lang="en-US">
                <a:sym typeface="Symbol" charset="2"/>
              </a:rPr>
              <a:t></a:t>
            </a:r>
            <a:r>
              <a:rPr lang="en-US" baseline="30000">
                <a:sym typeface="Symbol" charset="2"/>
              </a:rPr>
              <a:t>2</a:t>
            </a:r>
            <a:r>
              <a:rPr lang="en-US">
                <a:sym typeface="Symbol" charset="2"/>
              </a:rPr>
              <a:t>r/T</a:t>
            </a:r>
            <a:r>
              <a:rPr lang="en-US" baseline="30000">
                <a:sym typeface="Symbol" charset="2"/>
              </a:rPr>
              <a:t>2</a:t>
            </a:r>
            <a:r>
              <a:rPr lang="en-US" sz="2800"/>
              <a:t>     </a:t>
            </a:r>
            <a:endParaRPr lang="en-US" sz="1600"/>
          </a:p>
          <a:p>
            <a:pPr lvl="1"/>
            <a:r>
              <a:rPr lang="en-US"/>
              <a:t>a = Centripetal acceleration</a:t>
            </a:r>
          </a:p>
          <a:p>
            <a:pPr lvl="1"/>
            <a:r>
              <a:rPr lang="en-US"/>
              <a:t>T = Period</a:t>
            </a:r>
          </a:p>
          <a:p>
            <a:pPr lvl="1"/>
            <a:r>
              <a:rPr lang="en-US"/>
              <a:t>r = radius of circle</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D60093"/>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D60093"/>
    </a:folHlink>
  </a:clrScheme>
</a:themeOverride>
</file>

<file path=docProps/app.xml><?xml version="1.0" encoding="utf-8"?>
<Properties xmlns="http://schemas.openxmlformats.org/officeDocument/2006/extended-properties" xmlns:vt="http://schemas.openxmlformats.org/officeDocument/2006/docPropsVTypes">
  <TotalTime>449</TotalTime>
  <Words>712</Words>
  <Application>Microsoft Office PowerPoint</Application>
  <PresentationFormat>On-screen Show (16:10)</PresentationFormat>
  <Paragraphs>82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Times New Roman</vt:lpstr>
      <vt:lpstr>ＭＳ Ｐゴシック</vt:lpstr>
      <vt:lpstr>Arial</vt:lpstr>
      <vt:lpstr>Calibri</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Chris Murray</cp:lastModifiedBy>
  <cp:revision>73</cp:revision>
  <dcterms:created xsi:type="dcterms:W3CDTF">2012-04-16T15:08:05Z</dcterms:created>
  <dcterms:modified xsi:type="dcterms:W3CDTF">2020-12-04T20:19:16Z</dcterms:modified>
</cp:coreProperties>
</file>