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23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67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65" r:id="rId38"/>
    <p:sldId id="366" r:id="rId3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78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2.7 “</a:t>
            </a:r>
            <a:r>
              <a:rPr lang="en-US" dirty="0" err="1" smtClean="0"/>
              <a:t>g”s</a:t>
            </a:r>
            <a:r>
              <a:rPr lang="en-US" dirty="0" smtClean="0"/>
              <a:t>, </a:t>
            </a:r>
            <a:r>
              <a:rPr lang="en-US" dirty="0" smtClean="0"/>
              <a:t>26.5 m/s/s, 3.7 </a:t>
            </a:r>
            <a:r>
              <a:rPr lang="en-US" dirty="0" smtClean="0"/>
              <a:t>“</a:t>
            </a:r>
            <a:r>
              <a:rPr lang="en-US" dirty="0" err="1" smtClean="0"/>
              <a:t>g”s</a:t>
            </a:r>
            <a:endParaRPr lang="en-US" dirty="0" smtClean="0"/>
          </a:p>
          <a:p>
            <a:r>
              <a:rPr lang="en-US" dirty="0" smtClean="0"/>
              <a:t>3. Riders in a vertical circle ride feel -1.7 “</a:t>
            </a:r>
            <a:r>
              <a:rPr lang="en-US" dirty="0" err="1" smtClean="0"/>
              <a:t>g”s</a:t>
            </a:r>
            <a:r>
              <a:rPr lang="en-US" dirty="0" smtClean="0"/>
              <a:t> (inverted “</a:t>
            </a:r>
            <a:r>
              <a:rPr lang="en-US" dirty="0" err="1" smtClean="0"/>
              <a:t>g”s</a:t>
            </a:r>
            <a:r>
              <a:rPr lang="en-US" dirty="0" smtClean="0"/>
              <a:t>) at the top of the loop, so what is the ride really doing, (in “</a:t>
            </a:r>
            <a:r>
              <a:rPr lang="en-US" dirty="0" err="1" smtClean="0"/>
              <a:t>g”s</a:t>
            </a:r>
            <a:r>
              <a:rPr lang="en-US" dirty="0" smtClean="0"/>
              <a:t> and m/s/s) and what do they feel at the bottom?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0.90 “</a:t>
            </a:r>
            <a:r>
              <a:rPr lang="en-US" dirty="0" err="1" smtClean="0"/>
              <a:t>g”s</a:t>
            </a:r>
            <a:r>
              <a:rPr lang="en-US" dirty="0" smtClean="0"/>
              <a:t>, </a:t>
            </a:r>
            <a:r>
              <a:rPr lang="en-US" dirty="0" smtClean="0"/>
              <a:t>1.10 </a:t>
            </a:r>
            <a:r>
              <a:rPr lang="en-US" dirty="0" smtClean="0"/>
              <a:t>“</a:t>
            </a:r>
            <a:r>
              <a:rPr lang="en-US" dirty="0" err="1" smtClean="0"/>
              <a:t>g”s</a:t>
            </a:r>
            <a:endParaRPr lang="en-US" dirty="0" smtClean="0"/>
          </a:p>
          <a:p>
            <a:r>
              <a:rPr lang="en-US" dirty="0" smtClean="0"/>
              <a:t>4. A Ferris wheel pulls a whopping 0.10 “</a:t>
            </a:r>
            <a:r>
              <a:rPr lang="en-US" dirty="0" err="1" smtClean="0"/>
              <a:t>g”s</a:t>
            </a:r>
            <a:r>
              <a:rPr lang="en-US" dirty="0" smtClean="0"/>
              <a:t>.  What do the riders feel and measure at the top, and what at the bottom?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0.70 “</a:t>
            </a:r>
            <a:r>
              <a:rPr lang="en-US" dirty="0" err="1" smtClean="0"/>
              <a:t>g”s</a:t>
            </a:r>
            <a:r>
              <a:rPr lang="en-US" dirty="0" smtClean="0"/>
              <a:t>, </a:t>
            </a:r>
            <a:r>
              <a:rPr lang="en-US" dirty="0" smtClean="0"/>
              <a:t>6.86 </a:t>
            </a:r>
            <a:r>
              <a:rPr lang="en-US" dirty="0" smtClean="0"/>
              <a:t>m/s/s</a:t>
            </a:r>
          </a:p>
          <a:p>
            <a:r>
              <a:rPr lang="en-US" dirty="0" smtClean="0"/>
              <a:t>6. On the Rock O Plane, riders feel on the average, 0.30 “g” at the top, and 1.70 “g” at the bottom.  What is the ride doing in “</a:t>
            </a:r>
            <a:r>
              <a:rPr lang="en-US" dirty="0" err="1" smtClean="0"/>
              <a:t>g”s</a:t>
            </a:r>
            <a:r>
              <a:rPr lang="en-US" dirty="0" smtClean="0"/>
              <a:t> and m/s/s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0.20 “</a:t>
            </a:r>
            <a:r>
              <a:rPr lang="en-US" dirty="0" err="1" smtClean="0"/>
              <a:t>g”s</a:t>
            </a:r>
            <a:r>
              <a:rPr lang="en-US" dirty="0" smtClean="0"/>
              <a:t>, </a:t>
            </a:r>
            <a:r>
              <a:rPr lang="en-US" dirty="0" smtClean="0"/>
              <a:t>1.96 </a:t>
            </a:r>
            <a:r>
              <a:rPr lang="en-US" dirty="0" smtClean="0"/>
              <a:t>m/s/s</a:t>
            </a:r>
          </a:p>
          <a:p>
            <a:r>
              <a:rPr lang="en-US" dirty="0" smtClean="0"/>
              <a:t>5. Riders on a Ferris wheel find that there is a 0.40 g difference from what they measure at the top and what they measure at the bottom.  What is the centripetal acceleration of the ride in “</a:t>
            </a:r>
            <a:r>
              <a:rPr lang="en-US" dirty="0" err="1" smtClean="0"/>
              <a:t>g”s</a:t>
            </a:r>
            <a:r>
              <a:rPr lang="en-US" dirty="0" smtClean="0"/>
              <a:t> and m/s/s?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23.4 </a:t>
            </a:r>
            <a:r>
              <a:rPr lang="en-US" dirty="0" smtClean="0"/>
              <a:t>m/s/s, 2.39 </a:t>
            </a:r>
            <a:r>
              <a:rPr lang="en-US" dirty="0" smtClean="0"/>
              <a:t>“</a:t>
            </a:r>
            <a:r>
              <a:rPr lang="en-US" dirty="0" err="1" smtClean="0"/>
              <a:t>g”s</a:t>
            </a:r>
            <a:r>
              <a:rPr lang="en-US" dirty="0" smtClean="0"/>
              <a:t>, </a:t>
            </a:r>
            <a:r>
              <a:rPr lang="en-US" dirty="0" smtClean="0"/>
              <a:t>-1.39 </a:t>
            </a:r>
            <a:r>
              <a:rPr lang="en-US" dirty="0" smtClean="0"/>
              <a:t>“</a:t>
            </a:r>
            <a:r>
              <a:rPr lang="en-US" dirty="0" err="1" smtClean="0"/>
              <a:t>g”s</a:t>
            </a:r>
            <a:r>
              <a:rPr lang="en-US" dirty="0" smtClean="0"/>
              <a:t> </a:t>
            </a:r>
            <a:r>
              <a:rPr lang="en-US" dirty="0" smtClean="0"/>
              <a:t>inv., 3.39 </a:t>
            </a:r>
            <a:r>
              <a:rPr lang="en-US" dirty="0" smtClean="0"/>
              <a:t>“</a:t>
            </a:r>
            <a:r>
              <a:rPr lang="en-US" dirty="0" err="1" smtClean="0"/>
              <a:t>g”s</a:t>
            </a:r>
            <a:endParaRPr lang="en-US" dirty="0" smtClean="0"/>
          </a:p>
          <a:p>
            <a:r>
              <a:rPr lang="en-US" dirty="0" smtClean="0"/>
              <a:t>6. A ride moves at 10.6 m/s in a 4.80 m radius vertical circle.  What is the ride doing in m/s/s and “</a:t>
            </a:r>
            <a:r>
              <a:rPr lang="en-US" dirty="0" err="1" smtClean="0"/>
              <a:t>g”s</a:t>
            </a:r>
            <a:r>
              <a:rPr lang="en-US" dirty="0" smtClean="0"/>
              <a:t>, and what do the riders feel at the top and the bottom?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38.4 </a:t>
            </a:r>
            <a:r>
              <a:rPr lang="en-US" dirty="0" smtClean="0"/>
              <a:t>m/s/s, 3.9 </a:t>
            </a:r>
            <a:r>
              <a:rPr lang="en-US" dirty="0" smtClean="0"/>
              <a:t>“</a:t>
            </a:r>
            <a:r>
              <a:rPr lang="en-US" dirty="0" err="1" smtClean="0"/>
              <a:t>g”s</a:t>
            </a:r>
            <a:r>
              <a:rPr lang="en-US" dirty="0" smtClean="0"/>
              <a:t>, </a:t>
            </a:r>
            <a:r>
              <a:rPr lang="en-US" dirty="0" smtClean="0"/>
              <a:t>top</a:t>
            </a:r>
            <a:r>
              <a:rPr lang="en-US" dirty="0" smtClean="0"/>
              <a:t>: -2.9 “</a:t>
            </a:r>
            <a:r>
              <a:rPr lang="en-US" dirty="0" err="1" smtClean="0"/>
              <a:t>g”s</a:t>
            </a:r>
            <a:r>
              <a:rPr lang="en-US" dirty="0" smtClean="0"/>
              <a:t>, </a:t>
            </a:r>
            <a:r>
              <a:rPr lang="en-US" dirty="0" smtClean="0"/>
              <a:t>bottom</a:t>
            </a:r>
            <a:r>
              <a:rPr lang="en-US" dirty="0" smtClean="0"/>
              <a:t>: 4.9 “</a:t>
            </a:r>
            <a:r>
              <a:rPr lang="en-US" dirty="0" err="1" smtClean="0"/>
              <a:t>g”s</a:t>
            </a:r>
            <a:endParaRPr lang="en-US" dirty="0" smtClean="0"/>
          </a:p>
          <a:p>
            <a:r>
              <a:rPr lang="en-US" dirty="0" smtClean="0"/>
              <a:t>7. A ride has a radius of 4.5 m, a period of revolution of 2.15 s, and moves in a vertical circle.  What is the centripetal acceleration at the edge of the ride, and what “g” force do the riders feel at the top, and at the bottom?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30.4 </a:t>
            </a:r>
            <a:r>
              <a:rPr lang="en-US" dirty="0" smtClean="0"/>
              <a:t>m/s/s, -2.1 </a:t>
            </a:r>
            <a:r>
              <a:rPr lang="en-US" dirty="0" smtClean="0"/>
              <a:t>“</a:t>
            </a:r>
            <a:r>
              <a:rPr lang="en-US" dirty="0" err="1" smtClean="0"/>
              <a:t>g”s</a:t>
            </a:r>
            <a:r>
              <a:rPr lang="en-US" dirty="0" smtClean="0"/>
              <a:t>, </a:t>
            </a:r>
            <a:r>
              <a:rPr lang="en-US" dirty="0" smtClean="0"/>
              <a:t>6.6 </a:t>
            </a:r>
            <a:r>
              <a:rPr lang="en-US" dirty="0" smtClean="0"/>
              <a:t>m/s</a:t>
            </a:r>
          </a:p>
          <a:p>
            <a:r>
              <a:rPr lang="en-US" dirty="0" smtClean="0"/>
              <a:t>8. An amusement park ride has a radius of 4.50 m and is going 11.7 m/s at the top of its vertical circle.  What is the centripetal acceleration at the top, and what g-force do the riders feel at the top?  What is the minimum speed the ride could go at the top for people to not fall out?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17.64 </a:t>
            </a:r>
            <a:r>
              <a:rPr lang="en-US" dirty="0" smtClean="0"/>
              <a:t>m/s/s, 3.75 s, 10.5 </a:t>
            </a:r>
            <a:r>
              <a:rPr lang="en-US" dirty="0" smtClean="0"/>
              <a:t>m/s</a:t>
            </a:r>
          </a:p>
          <a:p>
            <a:r>
              <a:rPr lang="en-US" dirty="0" smtClean="0"/>
              <a:t>9. A 6.30 m radius vertical circle ride makes the riders feel 0.80 “</a:t>
            </a:r>
            <a:r>
              <a:rPr lang="en-US" dirty="0" err="1" smtClean="0"/>
              <a:t>g”s</a:t>
            </a:r>
            <a:r>
              <a:rPr lang="en-US" dirty="0" smtClean="0"/>
              <a:t> inverted at the top.  What is the centripetal acceleration of the ride in m/s/s, and what is its period and velocity?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 “</a:t>
            </a:r>
            <a:r>
              <a:rPr lang="en-US" dirty="0" err="1" smtClean="0"/>
              <a:t>g”s</a:t>
            </a:r>
            <a:r>
              <a:rPr lang="en-US" dirty="0" smtClean="0"/>
              <a:t>, </a:t>
            </a:r>
            <a:r>
              <a:rPr lang="en-US" dirty="0" smtClean="0"/>
              <a:t>1.9 </a:t>
            </a:r>
            <a:r>
              <a:rPr lang="en-US" dirty="0" smtClean="0"/>
              <a:t>s</a:t>
            </a:r>
          </a:p>
          <a:p>
            <a:r>
              <a:rPr lang="en-US" dirty="0" smtClean="0"/>
              <a:t>10. Supposing the round up went in a vertical circle, and you measured 3.0 “g” s inverted at the top, and 5.0 “</a:t>
            </a:r>
            <a:r>
              <a:rPr lang="en-US" dirty="0" err="1" smtClean="0"/>
              <a:t>g”s</a:t>
            </a:r>
            <a:r>
              <a:rPr lang="en-US" dirty="0" smtClean="0"/>
              <a:t> at the bottom.  How many “g” s is the ride accelerating at, and what is the period of the ride if its radius is 3.6 m?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26 </a:t>
            </a:r>
            <a:r>
              <a:rPr lang="en-US" dirty="0" smtClean="0"/>
              <a:t>m/s/s, 10</a:t>
            </a:r>
            <a:r>
              <a:rPr lang="en-US" dirty="0" smtClean="0"/>
              <a:t>. </a:t>
            </a:r>
            <a:r>
              <a:rPr lang="en-US" dirty="0" smtClean="0"/>
              <a:t>m/s</a:t>
            </a:r>
            <a:endParaRPr lang="en-US" dirty="0" smtClean="0"/>
          </a:p>
          <a:p>
            <a:r>
              <a:rPr lang="en-US" dirty="0" smtClean="0"/>
              <a:t>11. The loop of a roller coaster is 3.8 m in radius.  You read 1.7 “g” s at the top of the loop.  What is your centripetal acceleration at the top?  What is your velocity at the top?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1.What is the force of gravity between the earth (5.97x10</a:t>
            </a:r>
            <a:r>
              <a:rPr lang="en-US" baseline="30000" dirty="0" smtClean="0"/>
              <a:t>24</a:t>
            </a:r>
            <a:r>
              <a:rPr lang="en-US" dirty="0" smtClean="0"/>
              <a:t> kg) and the moon (7.35x10</a:t>
            </a:r>
            <a:r>
              <a:rPr lang="en-US" baseline="30000" dirty="0" smtClean="0"/>
              <a:t>22</a:t>
            </a:r>
            <a:r>
              <a:rPr lang="en-US" dirty="0" smtClean="0"/>
              <a:t> kg).  Their center to center distance is 3.84x10</a:t>
            </a:r>
            <a:r>
              <a:rPr lang="en-US" baseline="30000" dirty="0" smtClean="0"/>
              <a:t>8</a:t>
            </a:r>
            <a:r>
              <a:rPr lang="en-US" dirty="0" smtClean="0"/>
              <a:t> m. (1.98x10</a:t>
            </a:r>
            <a:r>
              <a:rPr lang="en-US" baseline="30000" dirty="0" smtClean="0"/>
              <a:t>20</a:t>
            </a:r>
            <a:r>
              <a:rPr lang="en-US" dirty="0" smtClean="0"/>
              <a:t>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GRAVITY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8.17x10</a:t>
            </a:r>
            <a:r>
              <a:rPr lang="en-US" baseline="30000" dirty="0" smtClean="0"/>
              <a:t>-10</a:t>
            </a:r>
            <a:r>
              <a:rPr lang="en-US" dirty="0" smtClean="0"/>
              <a:t> N</a:t>
            </a:r>
          </a:p>
          <a:p>
            <a:r>
              <a:rPr lang="en-US" dirty="0" smtClean="0"/>
              <a:t>1.What is the force of gravity between the two 4.20 Kg bowling balls whose centers are 1.20 m distant?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1.70x10</a:t>
            </a:r>
            <a:r>
              <a:rPr lang="en-US" baseline="30000" dirty="0" smtClean="0"/>
              <a:t>-8</a:t>
            </a:r>
            <a:r>
              <a:rPr lang="en-US" dirty="0" smtClean="0"/>
              <a:t> N</a:t>
            </a:r>
          </a:p>
          <a:p>
            <a:r>
              <a:rPr lang="en-US" dirty="0" smtClean="0"/>
              <a:t>2. What is the force of gravity between a 4.50 kg shot and a 250. kg wrecking ball if their centers are separated by 2.10 m?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2635 N</a:t>
            </a:r>
          </a:p>
          <a:p>
            <a:r>
              <a:rPr lang="en-US" dirty="0" smtClean="0"/>
              <a:t>3. What is the force of gravity between a 1.60x10</a:t>
            </a:r>
            <a:r>
              <a:rPr lang="en-US" baseline="30000" dirty="0" smtClean="0"/>
              <a:t>4</a:t>
            </a:r>
            <a:r>
              <a:rPr lang="en-US" dirty="0" smtClean="0"/>
              <a:t> kg spaceship and a 4.50x10</a:t>
            </a:r>
            <a:r>
              <a:rPr lang="en-US" baseline="30000" dirty="0" smtClean="0"/>
              <a:t>17</a:t>
            </a:r>
            <a:r>
              <a:rPr lang="en-US" dirty="0" smtClean="0"/>
              <a:t> kg asteroid if their centers are separated by 13,500 m?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1.98x10</a:t>
            </a:r>
            <a:r>
              <a:rPr lang="en-US" baseline="30000" dirty="0" smtClean="0"/>
              <a:t>20</a:t>
            </a:r>
            <a:r>
              <a:rPr lang="en-US" dirty="0" smtClean="0"/>
              <a:t> N</a:t>
            </a:r>
          </a:p>
          <a:p>
            <a:r>
              <a:rPr lang="en-US" dirty="0" smtClean="0"/>
              <a:t>4. What is the force of gravity between the Earth and the Moon?</a:t>
            </a:r>
          </a:p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4457700"/>
          <a:ext cx="8229600" cy="1079004"/>
        </p:xfrm>
        <a:graphic>
          <a:graphicData uri="http://schemas.openxmlformats.org/drawingml/2006/table">
            <a:tbl>
              <a:tblPr/>
              <a:tblGrid>
                <a:gridCol w="2366010"/>
                <a:gridCol w="1410278"/>
                <a:gridCol w="2137222"/>
                <a:gridCol w="2316090"/>
              </a:tblGrid>
              <a:tr h="356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Mass of the Earth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5.97x10</a:t>
                      </a:r>
                      <a:r>
                        <a:rPr lang="en-US" sz="1200" baseline="30000" dirty="0">
                          <a:latin typeface="New York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Radius of the Moon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1.738x10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Mass of the Moon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7.35x10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Radius of the Earth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6.38x10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Mass of the Sun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1.99x10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Earth-Moon Distance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3.84x10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New York"/>
                        <a:ea typeface="Times New Roman"/>
                        <a:cs typeface="Times New Roman"/>
                      </a:endParaRP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New York"/>
                        <a:ea typeface="Times New Roman"/>
                        <a:cs typeface="Times New Roman"/>
                      </a:endParaRP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Earth-Sun Distance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1.496x10</a:t>
                      </a:r>
                      <a:r>
                        <a:rPr lang="en-US" sz="1200" baseline="30000" dirty="0">
                          <a:latin typeface="New York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3.54x10</a:t>
            </a:r>
            <a:r>
              <a:rPr lang="en-US" baseline="30000" dirty="0" smtClean="0"/>
              <a:t>22</a:t>
            </a:r>
            <a:r>
              <a:rPr lang="en-US" dirty="0" smtClean="0"/>
              <a:t> N</a:t>
            </a:r>
          </a:p>
          <a:p>
            <a:r>
              <a:rPr lang="en-US" dirty="0" smtClean="0"/>
              <a:t>5. What is the force of gravity between the Earth and the Sun?</a:t>
            </a:r>
          </a:p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4457700"/>
          <a:ext cx="8229600" cy="1079004"/>
        </p:xfrm>
        <a:graphic>
          <a:graphicData uri="http://schemas.openxmlformats.org/drawingml/2006/table">
            <a:tbl>
              <a:tblPr/>
              <a:tblGrid>
                <a:gridCol w="2366010"/>
                <a:gridCol w="1410278"/>
                <a:gridCol w="2137222"/>
                <a:gridCol w="2316090"/>
              </a:tblGrid>
              <a:tr h="356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Mass of the Earth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5.97x10</a:t>
                      </a:r>
                      <a:r>
                        <a:rPr lang="en-US" sz="1200" baseline="30000" dirty="0">
                          <a:latin typeface="New York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Radius of the Moon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1.738x10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Mass of the Moon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7.35x10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Radius of the Earth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6.38x10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Mass of the Sun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1.99x10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Earth-Moon Distance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3.84x10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New York"/>
                        <a:ea typeface="Times New Roman"/>
                        <a:cs typeface="Times New Roman"/>
                      </a:endParaRP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New York"/>
                        <a:ea typeface="Times New Roman"/>
                        <a:cs typeface="Times New Roman"/>
                      </a:endParaRP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Earth-Sun Distance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1.496x10</a:t>
                      </a:r>
                      <a:r>
                        <a:rPr lang="en-US" sz="1200" baseline="30000" dirty="0">
                          <a:latin typeface="New York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73.0 N</a:t>
            </a:r>
          </a:p>
          <a:p>
            <a:r>
              <a:rPr lang="en-US" dirty="0" smtClean="0"/>
              <a:t>6. What is the force of gravity between a 45.0 kg mass resting on the surface of the moon, and the moon itself?  (hint – what is the distance separating their centers?)</a:t>
            </a:r>
          </a:p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4457700"/>
          <a:ext cx="8229600" cy="1079004"/>
        </p:xfrm>
        <a:graphic>
          <a:graphicData uri="http://schemas.openxmlformats.org/drawingml/2006/table">
            <a:tbl>
              <a:tblPr/>
              <a:tblGrid>
                <a:gridCol w="2366010"/>
                <a:gridCol w="1410278"/>
                <a:gridCol w="2137222"/>
                <a:gridCol w="2316090"/>
              </a:tblGrid>
              <a:tr h="356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Mass of the Earth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5.97x10</a:t>
                      </a:r>
                      <a:r>
                        <a:rPr lang="en-US" sz="1200" baseline="30000" dirty="0">
                          <a:latin typeface="New York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Radius of the Moon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1.738x10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Mass of the Moon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7.35x10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Radius of the Earth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6.38x10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Mass of the Sun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1.99x10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Earth-Moon Distance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3.84x10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New York"/>
                        <a:ea typeface="Times New Roman"/>
                        <a:cs typeface="Times New Roman"/>
                      </a:endParaRP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New York"/>
                        <a:ea typeface="Times New Roman"/>
                        <a:cs typeface="Times New Roman"/>
                      </a:endParaRP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Earth-Sun Distance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1.496x10</a:t>
                      </a:r>
                      <a:r>
                        <a:rPr lang="en-US" sz="1200" baseline="30000" dirty="0">
                          <a:latin typeface="New York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49 </a:t>
            </a:r>
            <a:r>
              <a:rPr lang="en-US" dirty="0" smtClean="0"/>
              <a:t>N, 49 </a:t>
            </a:r>
            <a:r>
              <a:rPr lang="en-US" dirty="0" smtClean="0"/>
              <a:t>N</a:t>
            </a:r>
          </a:p>
          <a:p>
            <a:r>
              <a:rPr lang="en-US" dirty="0" smtClean="0"/>
              <a:t>7. Use the gravity equation at the top of this page to find the force of gravity between a 5.0 kg mass and the earth if the mass rests on the surface of the earth.  </a:t>
            </a:r>
            <a:r>
              <a:rPr lang="en-US" dirty="0" smtClean="0"/>
              <a:t>Compare </a:t>
            </a:r>
            <a:r>
              <a:rPr lang="en-US" dirty="0" smtClean="0"/>
              <a:t>what you got with the gravity equation to what you get when you use the equation wt = mg, where g = 9.8 N/kg</a:t>
            </a:r>
          </a:p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4457700"/>
          <a:ext cx="8229600" cy="1079004"/>
        </p:xfrm>
        <a:graphic>
          <a:graphicData uri="http://schemas.openxmlformats.org/drawingml/2006/table">
            <a:tbl>
              <a:tblPr/>
              <a:tblGrid>
                <a:gridCol w="2366010"/>
                <a:gridCol w="1410278"/>
                <a:gridCol w="2137222"/>
                <a:gridCol w="2316090"/>
              </a:tblGrid>
              <a:tr h="356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Mass of the Earth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5.97x10</a:t>
                      </a:r>
                      <a:r>
                        <a:rPr lang="en-US" sz="1200" baseline="30000" dirty="0">
                          <a:latin typeface="New York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Radius of the Moon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1.738x10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Mass of the Moon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7.35x10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Radius of the Earth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6.38x10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Mass of the Sun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1.99x10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Earth-Moon Distance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3.84x10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New York"/>
                        <a:ea typeface="Times New Roman"/>
                        <a:cs typeface="Times New Roman"/>
                      </a:endParaRP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New York"/>
                        <a:ea typeface="Times New Roman"/>
                        <a:cs typeface="Times New Roman"/>
                      </a:endParaRP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Earth-Sun Distance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1.496x10</a:t>
                      </a:r>
                      <a:r>
                        <a:rPr lang="en-US" sz="1200" baseline="30000" dirty="0">
                          <a:latin typeface="New York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10.9 N</a:t>
            </a:r>
          </a:p>
          <a:p>
            <a:r>
              <a:rPr lang="en-US" dirty="0" smtClean="0"/>
              <a:t>8. What is the force of gravity on a 10. Kg object twice earth's radius above the earth?  (i.e. three earth radii from the center)</a:t>
            </a:r>
          </a:p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4457700"/>
          <a:ext cx="8229600" cy="1079004"/>
        </p:xfrm>
        <a:graphic>
          <a:graphicData uri="http://schemas.openxmlformats.org/drawingml/2006/table">
            <a:tbl>
              <a:tblPr/>
              <a:tblGrid>
                <a:gridCol w="2366010"/>
                <a:gridCol w="1410278"/>
                <a:gridCol w="2137222"/>
                <a:gridCol w="2316090"/>
              </a:tblGrid>
              <a:tr h="356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Mass of the Earth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5.97x10</a:t>
                      </a:r>
                      <a:r>
                        <a:rPr lang="en-US" sz="1200" baseline="30000" dirty="0">
                          <a:latin typeface="New York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Radius of the Moon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1.738x10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Mass of the Moon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7.35x10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Radius of the Earth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6.38x10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Mass of the Sun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1.99x10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Earth-Moon Distance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3.84x10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New York"/>
                        <a:ea typeface="Times New Roman"/>
                        <a:cs typeface="Times New Roman"/>
                      </a:endParaRP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New York"/>
                        <a:ea typeface="Times New Roman"/>
                        <a:cs typeface="Times New Roman"/>
                      </a:endParaRP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Earth-Sun Distance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1.496x10</a:t>
                      </a:r>
                      <a:r>
                        <a:rPr lang="en-US" sz="1200" baseline="30000" dirty="0">
                          <a:latin typeface="New York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63.7 kg</a:t>
            </a:r>
          </a:p>
          <a:p>
            <a:r>
              <a:rPr lang="en-US" dirty="0" smtClean="0"/>
              <a:t>9. There is a force of gravity of 3.40x10</a:t>
            </a:r>
            <a:r>
              <a:rPr lang="en-US" baseline="30000" dirty="0" smtClean="0"/>
              <a:t>-9</a:t>
            </a:r>
            <a:r>
              <a:rPr lang="en-US" dirty="0" smtClean="0"/>
              <a:t> N between a 5.00 kg mass and a wrecking ball whose centers are separated by 2.50 m.  What is the mass of the wrecking ball?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At what distance of separation is the force between a 12.0 kg ball of lead, and a 240. kg wrecking ball 3.10x10</a:t>
            </a:r>
            <a:r>
              <a:rPr lang="en-US" baseline="30000" dirty="0" smtClean="0"/>
              <a:t>-8</a:t>
            </a:r>
            <a:r>
              <a:rPr lang="en-US" dirty="0" smtClean="0"/>
              <a:t> N? (2.49 m)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2.00 kg</a:t>
            </a:r>
          </a:p>
          <a:p>
            <a:r>
              <a:rPr lang="en-US" dirty="0" smtClean="0"/>
              <a:t>10. There is a force of 1.334x10</a:t>
            </a:r>
            <a:r>
              <a:rPr lang="en-US" baseline="30000" dirty="0" smtClean="0"/>
              <a:t>-10</a:t>
            </a:r>
            <a:r>
              <a:rPr lang="en-US" dirty="0" smtClean="0"/>
              <a:t> N between a 1.00 kg mass and a mystery mass that is 1.00 m away.  What is that mass?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28 kg</a:t>
            </a:r>
          </a:p>
          <a:p>
            <a:r>
              <a:rPr lang="en-US" dirty="0" smtClean="0"/>
              <a:t>11. What mass would weigh 45 N on the surface of the moon?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244 </a:t>
            </a:r>
            <a:r>
              <a:rPr lang="en-US" dirty="0" smtClean="0"/>
              <a:t>N, 9.24 </a:t>
            </a:r>
            <a:r>
              <a:rPr lang="en-US" dirty="0" smtClean="0"/>
              <a:t>kg</a:t>
            </a:r>
          </a:p>
          <a:p>
            <a:r>
              <a:rPr lang="en-US" dirty="0" smtClean="0"/>
              <a:t>12. A planet has a radius of 5.20x10</a:t>
            </a:r>
            <a:r>
              <a:rPr lang="en-US" baseline="30000" dirty="0" smtClean="0"/>
              <a:t>6</a:t>
            </a:r>
            <a:r>
              <a:rPr lang="en-US" dirty="0" smtClean="0"/>
              <a:t> m, and a mass of 4.30x10</a:t>
            </a:r>
            <a:r>
              <a:rPr lang="en-US" baseline="30000" dirty="0" smtClean="0"/>
              <a:t>24</a:t>
            </a:r>
            <a:r>
              <a:rPr lang="en-US" dirty="0" smtClean="0"/>
              <a:t> kg.  What is the weight of a 23.0 kg mass on its surface?  What mass would weigh 98.0 N?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3.1 x 10</a:t>
            </a:r>
            <a:r>
              <a:rPr lang="en-US" baseline="30000" dirty="0" smtClean="0"/>
              <a:t>7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endParaRPr lang="en-US" dirty="0" smtClean="0"/>
          </a:p>
          <a:p>
            <a:r>
              <a:rPr lang="en-US" dirty="0" smtClean="0"/>
              <a:t>13. What distance from the center of the moon is the attraction between a 500. kg object and the moon itself equal to 2.5 N?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1.98 x 10</a:t>
            </a:r>
            <a:r>
              <a:rPr lang="en-US" baseline="30000" dirty="0" smtClean="0"/>
              <a:t>20</a:t>
            </a:r>
            <a:r>
              <a:rPr lang="en-US" dirty="0" smtClean="0"/>
              <a:t> </a:t>
            </a:r>
            <a:r>
              <a:rPr lang="en-US" dirty="0" smtClean="0"/>
              <a:t>N, 2.7x10</a:t>
            </a:r>
            <a:r>
              <a:rPr lang="en-US" baseline="30000" dirty="0" smtClean="0"/>
              <a:t>-3</a:t>
            </a:r>
            <a:r>
              <a:rPr lang="en-US" dirty="0" smtClean="0"/>
              <a:t> m/s/s, 2.3x10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s or 27 days</a:t>
            </a:r>
          </a:p>
          <a:p>
            <a:r>
              <a:rPr lang="en-US" dirty="0" smtClean="0"/>
              <a:t>14. What is the force of gravity between the earth and the moon?  What acceleration does the moon undergo? (use F=ma) What is its period of motion? (Use a centripetal acceleration equation)</a:t>
            </a:r>
          </a:p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4457700"/>
          <a:ext cx="8229600" cy="1079004"/>
        </p:xfrm>
        <a:graphic>
          <a:graphicData uri="http://schemas.openxmlformats.org/drawingml/2006/table">
            <a:tbl>
              <a:tblPr/>
              <a:tblGrid>
                <a:gridCol w="2366010"/>
                <a:gridCol w="1410278"/>
                <a:gridCol w="2137222"/>
                <a:gridCol w="2316090"/>
              </a:tblGrid>
              <a:tr h="356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Mass of the Earth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5.97x10</a:t>
                      </a:r>
                      <a:r>
                        <a:rPr lang="en-US" sz="1200" baseline="30000" dirty="0">
                          <a:latin typeface="New York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Radius of the Moon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1.738x10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Mass of the Moon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7.35x10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Radius of the Earth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6.38x10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Mass of the Sun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1.99x10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kg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Earth-Moon Distance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3.84x10</a:t>
                      </a:r>
                      <a:r>
                        <a:rPr lang="en-US" sz="1200" baseline="30000">
                          <a:latin typeface="New York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New York"/>
                        <a:ea typeface="Times New Roman"/>
                        <a:cs typeface="Times New Roman"/>
                      </a:endParaRP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New York"/>
                        <a:ea typeface="Times New Roman"/>
                        <a:cs typeface="Times New Roman"/>
                      </a:endParaRP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New York"/>
                          <a:ea typeface="Times New Roman"/>
                          <a:cs typeface="Times New Roman"/>
                        </a:rPr>
                        <a:t>Earth-Sun Distance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1.496x10</a:t>
                      </a:r>
                      <a:r>
                        <a:rPr lang="en-US" sz="1200" baseline="30000" dirty="0">
                          <a:latin typeface="New York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en-US" sz="1200" dirty="0">
                          <a:latin typeface="New York"/>
                          <a:ea typeface="Times New Roman"/>
                          <a:cs typeface="Times New Roman"/>
                        </a:rPr>
                        <a:t> m</a:t>
                      </a:r>
                    </a:p>
                  </a:txBody>
                  <a:tcPr marL="66867" marR="66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Riders on a Ferris wheel read 0.720 g at the top.  What "</a:t>
            </a:r>
            <a:r>
              <a:rPr lang="en-US" dirty="0" err="1" smtClean="0"/>
              <a:t>g"s</a:t>
            </a:r>
            <a:r>
              <a:rPr lang="en-US" dirty="0" smtClean="0"/>
              <a:t> is the ride doing, and what "g" would they measure at the bottom?  What is the acceleration of the ride in m/s/s? (0.28 "</a:t>
            </a:r>
            <a:r>
              <a:rPr lang="en-US" dirty="0" err="1" smtClean="0"/>
              <a:t>g"s</a:t>
            </a:r>
            <a:r>
              <a:rPr lang="en-US" dirty="0" smtClean="0"/>
              <a:t>, 1.28 "</a:t>
            </a:r>
            <a:r>
              <a:rPr lang="en-US" dirty="0" err="1" smtClean="0"/>
              <a:t>g"s</a:t>
            </a:r>
            <a:r>
              <a:rPr lang="en-US" dirty="0" smtClean="0"/>
              <a:t>, 2.74 m/s/s)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Rock-O-Plane has a radius of 5.64 m and a period of 6.25 s.  What "g" force do they read at the top and the bottom of the ride? (0.418 "</a:t>
            </a:r>
            <a:r>
              <a:rPr lang="en-US" dirty="0" err="1" smtClean="0"/>
              <a:t>g"s</a:t>
            </a:r>
            <a:r>
              <a:rPr lang="en-US" dirty="0" smtClean="0"/>
              <a:t>, 1.582 "</a:t>
            </a:r>
            <a:r>
              <a:rPr lang="en-US" dirty="0" err="1" smtClean="0"/>
              <a:t>g"s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 vertical circle ride generates a "g" force of -0.850 "g" (inverted "</a:t>
            </a:r>
            <a:r>
              <a:rPr lang="en-US" dirty="0" err="1" smtClean="0"/>
              <a:t>g"s</a:t>
            </a:r>
            <a:r>
              <a:rPr lang="en-US" dirty="0" smtClean="0"/>
              <a:t>) at the top.  If the ride has a radius of 4.20 m, what is the tangential velocity at the top? (8.73 m/s)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More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-1.1 “</a:t>
            </a:r>
            <a:r>
              <a:rPr lang="en-US" dirty="0" err="1" smtClean="0"/>
              <a:t>g”s</a:t>
            </a:r>
            <a:r>
              <a:rPr lang="en-US" dirty="0" smtClean="0"/>
              <a:t> </a:t>
            </a:r>
            <a:r>
              <a:rPr lang="en-US" dirty="0" smtClean="0"/>
              <a:t>inv., 3.1 </a:t>
            </a:r>
            <a:r>
              <a:rPr lang="en-US" dirty="0" smtClean="0"/>
              <a:t>“</a:t>
            </a:r>
            <a:r>
              <a:rPr lang="en-US" dirty="0" err="1" smtClean="0"/>
              <a:t>g”s</a:t>
            </a:r>
            <a:endParaRPr lang="en-US" dirty="0" smtClean="0"/>
          </a:p>
          <a:p>
            <a:r>
              <a:rPr lang="en-US" dirty="0" smtClean="0"/>
              <a:t>1. A ride pulls 2.1 “</a:t>
            </a:r>
            <a:r>
              <a:rPr lang="en-US" dirty="0" err="1" smtClean="0"/>
              <a:t>g”s</a:t>
            </a:r>
            <a:r>
              <a:rPr lang="en-US" dirty="0" smtClean="0"/>
              <a:t> in a vertical circle.  What do the riders feel at the top, what do they feel at the bottom?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3.3 “</a:t>
            </a:r>
            <a:r>
              <a:rPr lang="en-US" dirty="0" err="1" smtClean="0"/>
              <a:t>g”s</a:t>
            </a:r>
            <a:r>
              <a:rPr lang="en-US" dirty="0" smtClean="0"/>
              <a:t>, </a:t>
            </a:r>
            <a:r>
              <a:rPr lang="en-US" dirty="0" smtClean="0"/>
              <a:t>32.3 m/s/s, -2.3 </a:t>
            </a:r>
            <a:r>
              <a:rPr lang="en-US" dirty="0" smtClean="0"/>
              <a:t>“</a:t>
            </a:r>
            <a:r>
              <a:rPr lang="en-US" dirty="0" err="1" smtClean="0"/>
              <a:t>g”s</a:t>
            </a:r>
            <a:r>
              <a:rPr lang="en-US" dirty="0" smtClean="0"/>
              <a:t>  inv.</a:t>
            </a:r>
          </a:p>
          <a:p>
            <a:r>
              <a:rPr lang="en-US" dirty="0" smtClean="0"/>
              <a:t>2. Riders feel 4.3 “</a:t>
            </a:r>
            <a:r>
              <a:rPr lang="en-US" dirty="0" err="1" smtClean="0"/>
              <a:t>g”s</a:t>
            </a:r>
            <a:r>
              <a:rPr lang="en-US" dirty="0" smtClean="0"/>
              <a:t> at the bottom of a vertical circle ride.  What is the ride pulling, (in “</a:t>
            </a:r>
            <a:r>
              <a:rPr lang="en-US" dirty="0" err="1" smtClean="0"/>
              <a:t>g”s</a:t>
            </a:r>
            <a:r>
              <a:rPr lang="en-US" dirty="0" smtClean="0"/>
              <a:t> and m/s/s) and what do they feel at the top?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1576</Words>
  <Application>Microsoft Office PowerPoint</Application>
  <PresentationFormat>On-screen Show (16:10)</PresentationFormat>
  <Paragraphs>148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206</cp:revision>
  <dcterms:created xsi:type="dcterms:W3CDTF">2015-03-04T16:15:08Z</dcterms:created>
  <dcterms:modified xsi:type="dcterms:W3CDTF">2015-04-17T16:22:15Z</dcterms:modified>
</cp:coreProperties>
</file>