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331" r:id="rId2"/>
    <p:sldId id="332" r:id="rId3"/>
    <p:sldId id="333" r:id="rId4"/>
    <p:sldId id="334" r:id="rId5"/>
    <p:sldId id="335" r:id="rId6"/>
    <p:sldId id="336" r:id="rId7"/>
    <p:sldId id="337" r:id="rId8"/>
    <p:sldId id="346" r:id="rId9"/>
    <p:sldId id="344" r:id="rId10"/>
    <p:sldId id="341" r:id="rId11"/>
    <p:sldId id="343" r:id="rId12"/>
    <p:sldId id="347" r:id="rId13"/>
    <p:sldId id="348" r:id="rId14"/>
    <p:sldId id="345" r:id="rId15"/>
  </p:sldIdLst>
  <p:sldSz cx="9144000" cy="5715000" type="screen16x10"/>
  <p:notesSz cx="6858000" cy="9144000"/>
  <p:defaultTextStyle>
    <a:defPPr>
      <a:defRPr lang="en-US"/>
    </a:defPPr>
    <a:lvl1pPr algn="l" rtl="0" fontAlgn="base">
      <a:spcBef>
        <a:spcPct val="0"/>
      </a:spcBef>
      <a:spcAft>
        <a:spcPct val="0"/>
      </a:spcAft>
      <a:defRPr sz="2400" kern="1200">
        <a:solidFill>
          <a:schemeClr val="tx1"/>
        </a:solidFill>
        <a:latin typeface="Times New Roman" charset="0"/>
        <a:ea typeface="ＭＳ Ｐゴシック" charset="0"/>
        <a:cs typeface="ＭＳ Ｐゴシック" charset="0"/>
      </a:defRPr>
    </a:lvl1pPr>
    <a:lvl2pPr marL="457200" algn="l" rtl="0" fontAlgn="base">
      <a:spcBef>
        <a:spcPct val="0"/>
      </a:spcBef>
      <a:spcAft>
        <a:spcPct val="0"/>
      </a:spcAft>
      <a:defRPr sz="2400" kern="1200">
        <a:solidFill>
          <a:schemeClr val="tx1"/>
        </a:solidFill>
        <a:latin typeface="Times New Roman" charset="0"/>
        <a:ea typeface="ＭＳ Ｐゴシック" charset="0"/>
        <a:cs typeface="ＭＳ Ｐゴシック" charset="0"/>
      </a:defRPr>
    </a:lvl2pPr>
    <a:lvl3pPr marL="914400" algn="l" rtl="0" fontAlgn="base">
      <a:spcBef>
        <a:spcPct val="0"/>
      </a:spcBef>
      <a:spcAft>
        <a:spcPct val="0"/>
      </a:spcAft>
      <a:defRPr sz="2400" kern="1200">
        <a:solidFill>
          <a:schemeClr val="tx1"/>
        </a:solidFill>
        <a:latin typeface="Times New Roman" charset="0"/>
        <a:ea typeface="ＭＳ Ｐゴシック" charset="0"/>
        <a:cs typeface="ＭＳ Ｐゴシック" charset="0"/>
      </a:defRPr>
    </a:lvl3pPr>
    <a:lvl4pPr marL="1371600" algn="l" rtl="0" fontAlgn="base">
      <a:spcBef>
        <a:spcPct val="0"/>
      </a:spcBef>
      <a:spcAft>
        <a:spcPct val="0"/>
      </a:spcAft>
      <a:defRPr sz="2400" kern="1200">
        <a:solidFill>
          <a:schemeClr val="tx1"/>
        </a:solidFill>
        <a:latin typeface="Times New Roman" charset="0"/>
        <a:ea typeface="ＭＳ Ｐゴシック" charset="0"/>
        <a:cs typeface="ＭＳ Ｐゴシック" charset="0"/>
      </a:defRPr>
    </a:lvl4pPr>
    <a:lvl5pPr marL="1828800" algn="l" rtl="0" fontAlgn="base">
      <a:spcBef>
        <a:spcPct val="0"/>
      </a:spcBef>
      <a:spcAft>
        <a:spcPct val="0"/>
      </a:spcAft>
      <a:defRPr sz="2400" kern="1200">
        <a:solidFill>
          <a:schemeClr val="tx1"/>
        </a:solidFill>
        <a:latin typeface="Times New Roman" charset="0"/>
        <a:ea typeface="ＭＳ Ｐゴシック" charset="0"/>
        <a:cs typeface="ＭＳ Ｐゴシック" charset="0"/>
      </a:defRPr>
    </a:lvl5pPr>
    <a:lvl6pPr marL="2286000" algn="l" defTabSz="457200" rtl="0" eaLnBrk="1" latinLnBrk="0" hangingPunct="1">
      <a:defRPr sz="2400" kern="1200">
        <a:solidFill>
          <a:schemeClr val="tx1"/>
        </a:solidFill>
        <a:latin typeface="Times New Roman" charset="0"/>
        <a:ea typeface="ＭＳ Ｐゴシック" charset="0"/>
        <a:cs typeface="ＭＳ Ｐゴシック" charset="0"/>
      </a:defRPr>
    </a:lvl6pPr>
    <a:lvl7pPr marL="2743200" algn="l" defTabSz="457200" rtl="0" eaLnBrk="1" latinLnBrk="0" hangingPunct="1">
      <a:defRPr sz="2400" kern="1200">
        <a:solidFill>
          <a:schemeClr val="tx1"/>
        </a:solidFill>
        <a:latin typeface="Times New Roman" charset="0"/>
        <a:ea typeface="ＭＳ Ｐゴシック" charset="0"/>
        <a:cs typeface="ＭＳ Ｐゴシック" charset="0"/>
      </a:defRPr>
    </a:lvl7pPr>
    <a:lvl8pPr marL="3200400" algn="l" defTabSz="457200" rtl="0" eaLnBrk="1" latinLnBrk="0" hangingPunct="1">
      <a:defRPr sz="2400" kern="1200">
        <a:solidFill>
          <a:schemeClr val="tx1"/>
        </a:solidFill>
        <a:latin typeface="Times New Roman" charset="0"/>
        <a:ea typeface="ＭＳ Ｐゴシック" charset="0"/>
        <a:cs typeface="ＭＳ Ｐゴシック" charset="0"/>
      </a:defRPr>
    </a:lvl8pPr>
    <a:lvl9pPr marL="3657600" algn="l" defTabSz="457200" rtl="0" eaLnBrk="1" latinLnBrk="0" hangingPunct="1">
      <a:defRPr sz="2400" kern="1200">
        <a:solidFill>
          <a:schemeClr val="tx1"/>
        </a:solidFill>
        <a:latin typeface="Times New Roman" charset="0"/>
        <a:ea typeface="ＭＳ Ｐゴシック" charset="0"/>
        <a:cs typeface="ＭＳ Ｐゴシック"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FF"/>
    <a:srgbClr val="FF0000"/>
    <a:srgbClr val="FF3300"/>
  </p:clrMru>
  <p:extLst>
    <p:ext uri="{E76CE94A-603C-4142-B9EB-6D1370010A27}">
      <p14:discardImageEditData xmlns:mc="http://schemas.openxmlformats.org/markup-compatibility/2006" xmlns:mv="urn:schemas-microsoft-com:mac:vml" xmlns="" xmlns:p14="http://schemas.microsoft.com/office/powerpoint/2010/main" val="0"/>
    </p:ext>
    <p:ext uri="{D31A062A-798A-4329-ABDD-BBA856620510}">
      <p14:defaultImageDpi xmlns:mc="http://schemas.openxmlformats.org/markup-compatibility/2006" xmlns:mv="urn:schemas-microsoft-com:mac:vml" xmlns=""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288" y="-618"/>
      </p:cViewPr>
      <p:guideLst>
        <p:guide orient="horz" pos="180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75355"/>
            <a:ext cx="7772400" cy="1225021"/>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238500"/>
            <a:ext cx="6400800" cy="14605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E8C2E813-E322-F448-ACF2-90C6041EAA99}" type="slidenum">
              <a:rPr lang="en-US"/>
              <a:pPr/>
              <a:t>‹#›</a:t>
            </a:fld>
            <a:endParaRPr lang="en-US"/>
          </a:p>
        </p:txBody>
      </p:sp>
    </p:spTree>
    <p:extLst>
      <p:ext uri="{BB962C8B-B14F-4D97-AF65-F5344CB8AC3E}">
        <p14:creationId xmlns:mc="http://schemas.openxmlformats.org/markup-compatibility/2006" xmlns:mv="urn:schemas-microsoft-com:mac:vml" xmlns="" xmlns:p14="http://schemas.microsoft.com/office/powerpoint/2010/main" val="4861953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F22B6459-0C13-FA4D-B8BA-E106A18B8B59}" type="slidenum">
              <a:rPr lang="en-US"/>
              <a:pPr/>
              <a:t>‹#›</a:t>
            </a:fld>
            <a:endParaRPr lang="en-US"/>
          </a:p>
        </p:txBody>
      </p:sp>
    </p:spTree>
    <p:extLst>
      <p:ext uri="{BB962C8B-B14F-4D97-AF65-F5344CB8AC3E}">
        <p14:creationId xmlns:mc="http://schemas.openxmlformats.org/markup-compatibility/2006" xmlns:mv="urn:schemas-microsoft-com:mac:vml" xmlns="" xmlns:p14="http://schemas.microsoft.com/office/powerpoint/2010/main" val="947943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508000"/>
            <a:ext cx="1943100" cy="4572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508000"/>
            <a:ext cx="5676900" cy="4572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2B0FD49D-0866-F64A-850D-C93B1B23A828}" type="slidenum">
              <a:rPr lang="en-US"/>
              <a:pPr/>
              <a:t>‹#›</a:t>
            </a:fld>
            <a:endParaRPr lang="en-US"/>
          </a:p>
        </p:txBody>
      </p:sp>
    </p:spTree>
    <p:extLst>
      <p:ext uri="{BB962C8B-B14F-4D97-AF65-F5344CB8AC3E}">
        <p14:creationId xmlns:mc="http://schemas.openxmlformats.org/markup-compatibility/2006" xmlns:mv="urn:schemas-microsoft-com:mac:vml" xmlns="" xmlns:p14="http://schemas.microsoft.com/office/powerpoint/2010/main" val="5727231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78F5AC57-F457-E44B-9233-CE361D9DACEF}" type="slidenum">
              <a:rPr lang="en-US"/>
              <a:pPr/>
              <a:t>‹#›</a:t>
            </a:fld>
            <a:endParaRPr lang="en-US"/>
          </a:p>
        </p:txBody>
      </p:sp>
    </p:spTree>
    <p:extLst>
      <p:ext uri="{BB962C8B-B14F-4D97-AF65-F5344CB8AC3E}">
        <p14:creationId xmlns:mc="http://schemas.openxmlformats.org/markup-compatibility/2006" xmlns:mv="urn:schemas-microsoft-com:mac:vml" xmlns="" xmlns:p14="http://schemas.microsoft.com/office/powerpoint/2010/main" val="39774889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672417"/>
            <a:ext cx="7772400" cy="1135063"/>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422261"/>
            <a:ext cx="7772400" cy="1250156"/>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98D751BE-E858-3E4D-84FC-8826CF1139BE}" type="slidenum">
              <a:rPr lang="en-US"/>
              <a:pPr/>
              <a:t>‹#›</a:t>
            </a:fld>
            <a:endParaRPr lang="en-US"/>
          </a:p>
        </p:txBody>
      </p:sp>
    </p:spTree>
    <p:extLst>
      <p:ext uri="{BB962C8B-B14F-4D97-AF65-F5344CB8AC3E}">
        <p14:creationId xmlns:mc="http://schemas.openxmlformats.org/markup-compatibility/2006" xmlns:mv="urn:schemas-microsoft-com:mac:vml" xmlns="" xmlns:p14="http://schemas.microsoft.com/office/powerpoint/2010/main" val="36771889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651000"/>
            <a:ext cx="3810000" cy="3429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51000"/>
            <a:ext cx="3810000" cy="3429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3CBCC816-B632-4F40-A8D4-476BDC43237E}" type="slidenum">
              <a:rPr lang="en-US"/>
              <a:pPr/>
              <a:t>‹#›</a:t>
            </a:fld>
            <a:endParaRPr lang="en-US"/>
          </a:p>
        </p:txBody>
      </p:sp>
    </p:spTree>
    <p:extLst>
      <p:ext uri="{BB962C8B-B14F-4D97-AF65-F5344CB8AC3E}">
        <p14:creationId xmlns:mc="http://schemas.openxmlformats.org/markup-compatibility/2006" xmlns:mv="urn:schemas-microsoft-com:mac:vml" xmlns="" xmlns:p14="http://schemas.microsoft.com/office/powerpoint/2010/main" val="53127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865"/>
            <a:ext cx="8229600" cy="9525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279261"/>
            <a:ext cx="4040188"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812396"/>
            <a:ext cx="4040188"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279261"/>
            <a:ext cx="4041775"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812396"/>
            <a:ext cx="4041775"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fld id="{D1D3D77C-E77B-AB40-BF14-82FEFAB2C893}" type="slidenum">
              <a:rPr lang="en-US"/>
              <a:pPr/>
              <a:t>‹#›</a:t>
            </a:fld>
            <a:endParaRPr lang="en-US"/>
          </a:p>
        </p:txBody>
      </p:sp>
    </p:spTree>
    <p:extLst>
      <p:ext uri="{BB962C8B-B14F-4D97-AF65-F5344CB8AC3E}">
        <p14:creationId xmlns:mc="http://schemas.openxmlformats.org/markup-compatibility/2006" xmlns:mv="urn:schemas-microsoft-com:mac:vml" xmlns="" xmlns:p14="http://schemas.microsoft.com/office/powerpoint/2010/main" val="32344604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fld id="{AD46F2B5-D919-E647-B989-E2788A78BC9E}" type="slidenum">
              <a:rPr lang="en-US"/>
              <a:pPr/>
              <a:t>‹#›</a:t>
            </a:fld>
            <a:endParaRPr lang="en-US"/>
          </a:p>
        </p:txBody>
      </p:sp>
    </p:spTree>
    <p:extLst>
      <p:ext uri="{BB962C8B-B14F-4D97-AF65-F5344CB8AC3E}">
        <p14:creationId xmlns:mc="http://schemas.openxmlformats.org/markup-compatibility/2006" xmlns:mv="urn:schemas-microsoft-com:mac:vml" xmlns="" xmlns:p14="http://schemas.microsoft.com/office/powerpoint/2010/main" val="28815143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fld id="{1DEB3BDD-D05F-634B-BC5B-FF81D4EBC927}" type="slidenum">
              <a:rPr lang="en-US"/>
              <a:pPr/>
              <a:t>‹#›</a:t>
            </a:fld>
            <a:endParaRPr lang="en-US"/>
          </a:p>
        </p:txBody>
      </p:sp>
    </p:spTree>
    <p:extLst>
      <p:ext uri="{BB962C8B-B14F-4D97-AF65-F5344CB8AC3E}">
        <p14:creationId xmlns:mc="http://schemas.openxmlformats.org/markup-compatibility/2006" xmlns:mv="urn:schemas-microsoft-com:mac:vml" xmlns="" xmlns:p14="http://schemas.microsoft.com/office/powerpoint/2010/main" val="17286156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27542"/>
            <a:ext cx="3008313" cy="968375"/>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27542"/>
            <a:ext cx="5111750" cy="487759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195917"/>
            <a:ext cx="3008313" cy="390921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CA862E8B-694C-FD4E-A909-70E33058AE2F}" type="slidenum">
              <a:rPr lang="en-US"/>
              <a:pPr/>
              <a:t>‹#›</a:t>
            </a:fld>
            <a:endParaRPr lang="en-US"/>
          </a:p>
        </p:txBody>
      </p:sp>
    </p:spTree>
    <p:extLst>
      <p:ext uri="{BB962C8B-B14F-4D97-AF65-F5344CB8AC3E}">
        <p14:creationId xmlns:mc="http://schemas.openxmlformats.org/markup-compatibility/2006" xmlns:mv="urn:schemas-microsoft-com:mac:vml" xmlns="" xmlns:p14="http://schemas.microsoft.com/office/powerpoint/2010/main" val="15114943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000500"/>
            <a:ext cx="5486400" cy="472282"/>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510646"/>
            <a:ext cx="5486400" cy="3429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4472782"/>
            <a:ext cx="5486400" cy="6707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2D35AB7B-38CF-9D43-8EDC-34299683DD25}" type="slidenum">
              <a:rPr lang="en-US"/>
              <a:pPr/>
              <a:t>‹#›</a:t>
            </a:fld>
            <a:endParaRPr lang="en-US"/>
          </a:p>
        </p:txBody>
      </p:sp>
    </p:spTree>
    <p:extLst>
      <p:ext uri="{BB962C8B-B14F-4D97-AF65-F5344CB8AC3E}">
        <p14:creationId xmlns:mc="http://schemas.openxmlformats.org/markup-compatibility/2006" xmlns:mv="urn:schemas-microsoft-com:mac:vml" xmlns="" xmlns:p14="http://schemas.microsoft.com/office/powerpoint/2010/main" val="20615748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508000"/>
            <a:ext cx="7772400" cy="952500"/>
          </a:xfrm>
          <a:prstGeom prst="rect">
            <a:avLst/>
          </a:prstGeom>
          <a:noFill/>
          <a:ln>
            <a:noFill/>
          </a:ln>
          <a:extLst>
            <a:ext uri="{909E8E84-426E-40dd-AFC4-6F175D3DCCD1}">
              <a14:hiddenFill xmlns:mc="http://schemas.openxmlformats.org/markup-compatibility/2006" xmlns:mv="urn:schemas-microsoft-com:mac:vml" xmlns="" xmlns:a14="http://schemas.microsoft.com/office/drawing/2010/main">
                <a:solidFill>
                  <a:srgbClr val="FFFFFF"/>
                </a:solidFill>
              </a14:hiddenFill>
            </a:ext>
            <a:ext uri="{91240B29-F687-4f45-9708-019B960494DF}">
              <a14:hiddenLine xmlns:mc="http://schemas.openxmlformats.org/markup-compatibility/2006" xmlns:mv="urn:schemas-microsoft-com:mac:vml" xmlns="" xmlns:a14="http://schemas.microsoft.com/office/drawing/2010/main" w="9525">
                <a:solidFill>
                  <a:srgbClr val="000000"/>
                </a:solidFill>
                <a:miter lim="800000"/>
                <a:headEnd/>
                <a:tailEnd/>
              </a14:hiddenLine>
            </a:ext>
            <a:ext uri="{FAA26D3D-D897-4be2-8F04-BA451C77F1D7}">
              <ma14:placeholderFlag xmlns:mc="http://schemas.openxmlformats.org/markup-compatibility/2006" xmlns:mv="urn:schemas-microsoft-com:mac:vml" xmlns=""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651000"/>
            <a:ext cx="7772400" cy="3429000"/>
          </a:xfrm>
          <a:prstGeom prst="rect">
            <a:avLst/>
          </a:prstGeom>
          <a:noFill/>
          <a:ln>
            <a:noFill/>
          </a:ln>
          <a:extLst>
            <a:ext uri="{909E8E84-426E-40dd-AFC4-6F175D3DCCD1}">
              <a14:hiddenFill xmlns:mc="http://schemas.openxmlformats.org/markup-compatibility/2006" xmlns:mv="urn:schemas-microsoft-com:mac:vml" xmlns="" xmlns:a14="http://schemas.microsoft.com/office/drawing/2010/main">
                <a:solidFill>
                  <a:srgbClr val="FFFFFF"/>
                </a:solidFill>
              </a14:hiddenFill>
            </a:ext>
            <a:ext uri="{91240B29-F687-4f45-9708-019B960494DF}">
              <a14:hiddenLine xmlns:mc="http://schemas.openxmlformats.org/markup-compatibility/2006" xmlns:mv="urn:schemas-microsoft-com:mac:vml" xmlns="" xmlns:a14="http://schemas.microsoft.com/office/drawing/2010/main" w="9525">
                <a:solidFill>
                  <a:srgbClr val="000000"/>
                </a:solidFill>
                <a:miter lim="800000"/>
                <a:headEnd/>
                <a:tailEnd/>
              </a14:hiddenLine>
            </a:ext>
            <a:ext uri="{FAA26D3D-D897-4be2-8F04-BA451C77F1D7}">
              <ma14:placeholderFlag xmlns:mc="http://schemas.openxmlformats.org/markup-compatibility/2006" xmlns:mv="urn:schemas-microsoft-com:mac:vml"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5207000"/>
            <a:ext cx="1905000" cy="38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ea typeface="+mn-ea"/>
                <a:cs typeface="+mn-cs"/>
              </a:defRPr>
            </a:lvl1pPr>
          </a:lstStyle>
          <a:p>
            <a:pPr>
              <a:defRPr/>
            </a:pPr>
            <a:endParaRPr lang="en-US"/>
          </a:p>
        </p:txBody>
      </p:sp>
      <p:sp>
        <p:nvSpPr>
          <p:cNvPr id="1029" name="Rectangle 5"/>
          <p:cNvSpPr>
            <a:spLocks noGrp="1" noChangeArrowheads="1"/>
          </p:cNvSpPr>
          <p:nvPr>
            <p:ph type="ftr" sz="quarter" idx="3"/>
          </p:nvPr>
        </p:nvSpPr>
        <p:spPr bwMode="auto">
          <a:xfrm>
            <a:off x="3124200" y="5207000"/>
            <a:ext cx="2895600" cy="38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ea typeface="+mn-ea"/>
                <a:cs typeface="+mn-cs"/>
              </a:defRPr>
            </a:lvl1pPr>
          </a:lstStyle>
          <a:p>
            <a:pPr>
              <a:defRPr/>
            </a:pPr>
            <a:endParaRPr lang="en-US"/>
          </a:p>
        </p:txBody>
      </p:sp>
      <p:sp>
        <p:nvSpPr>
          <p:cNvPr id="1030" name="Rectangle 6"/>
          <p:cNvSpPr>
            <a:spLocks noGrp="1" noChangeArrowheads="1"/>
          </p:cNvSpPr>
          <p:nvPr>
            <p:ph type="sldNum" sz="quarter" idx="4"/>
          </p:nvPr>
        </p:nvSpPr>
        <p:spPr bwMode="auto">
          <a:xfrm>
            <a:off x="6553200" y="5207000"/>
            <a:ext cx="1905000" cy="38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C265D2DA-3278-0D4D-AAA3-9FA301EFA774}"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4400">
          <a:solidFill>
            <a:schemeClr val="tx2"/>
          </a:solidFill>
          <a:latin typeface="Times New Roman" charset="0"/>
          <a:ea typeface="ＭＳ Ｐゴシック" charset="-128"/>
          <a:cs typeface="ＭＳ Ｐゴシック" charset="-128"/>
        </a:defRPr>
      </a:lvl2pPr>
      <a:lvl3pPr algn="ctr" rtl="0" eaLnBrk="0" fontAlgn="base" hangingPunct="0">
        <a:spcBef>
          <a:spcPct val="0"/>
        </a:spcBef>
        <a:spcAft>
          <a:spcPct val="0"/>
        </a:spcAft>
        <a:defRPr sz="4400">
          <a:solidFill>
            <a:schemeClr val="tx2"/>
          </a:solidFill>
          <a:latin typeface="Times New Roman" charset="0"/>
          <a:ea typeface="ＭＳ Ｐゴシック" charset="-128"/>
          <a:cs typeface="ＭＳ Ｐゴシック" charset="-128"/>
        </a:defRPr>
      </a:lvl3pPr>
      <a:lvl4pPr algn="ctr" rtl="0" eaLnBrk="0" fontAlgn="base" hangingPunct="0">
        <a:spcBef>
          <a:spcPct val="0"/>
        </a:spcBef>
        <a:spcAft>
          <a:spcPct val="0"/>
        </a:spcAft>
        <a:defRPr sz="4400">
          <a:solidFill>
            <a:schemeClr val="tx2"/>
          </a:solidFill>
          <a:latin typeface="Times New Roman" charset="0"/>
          <a:ea typeface="ＭＳ Ｐゴシック" charset="-128"/>
          <a:cs typeface="ＭＳ Ｐゴシック" charset="-128"/>
        </a:defRPr>
      </a:lvl4pPr>
      <a:lvl5pPr algn="ctr" rtl="0" eaLnBrk="0" fontAlgn="base" hangingPunct="0">
        <a:spcBef>
          <a:spcPct val="0"/>
        </a:spcBef>
        <a:spcAft>
          <a:spcPct val="0"/>
        </a:spcAft>
        <a:defRPr sz="4400">
          <a:solidFill>
            <a:schemeClr val="tx2"/>
          </a:solidFill>
          <a:latin typeface="Times New Roman" charset="0"/>
          <a:ea typeface="ＭＳ Ｐゴシック" charset="-128"/>
          <a:cs typeface="ＭＳ Ｐゴシック" charset="-128"/>
        </a:defRPr>
      </a:lvl5pPr>
      <a:lvl6pPr marL="457200" algn="ctr" rtl="0" fontAlgn="base">
        <a:spcBef>
          <a:spcPct val="0"/>
        </a:spcBef>
        <a:spcAft>
          <a:spcPct val="0"/>
        </a:spcAft>
        <a:defRPr sz="4400">
          <a:solidFill>
            <a:schemeClr val="tx2"/>
          </a:solidFill>
          <a:latin typeface="Times New Roman" charset="0"/>
        </a:defRPr>
      </a:lvl6pPr>
      <a:lvl7pPr marL="914400" algn="ctr" rtl="0" fontAlgn="base">
        <a:spcBef>
          <a:spcPct val="0"/>
        </a:spcBef>
        <a:spcAft>
          <a:spcPct val="0"/>
        </a:spcAft>
        <a:defRPr sz="4400">
          <a:solidFill>
            <a:schemeClr val="tx2"/>
          </a:solidFill>
          <a:latin typeface="Times New Roman" charset="0"/>
        </a:defRPr>
      </a:lvl7pPr>
      <a:lvl8pPr marL="1371600" algn="ctr" rtl="0" fontAlgn="base">
        <a:spcBef>
          <a:spcPct val="0"/>
        </a:spcBef>
        <a:spcAft>
          <a:spcPct val="0"/>
        </a:spcAft>
        <a:defRPr sz="4400">
          <a:solidFill>
            <a:schemeClr val="tx2"/>
          </a:solidFill>
          <a:latin typeface="Times New Roman" charset="0"/>
        </a:defRPr>
      </a:lvl8pPr>
      <a:lvl9pPr marL="1828800" algn="ctr" rtl="0" fontAlgn="base">
        <a:spcBef>
          <a:spcPct val="0"/>
        </a:spcBef>
        <a:spcAft>
          <a:spcPct val="0"/>
        </a:spcAft>
        <a:defRPr sz="4400">
          <a:solidFill>
            <a:schemeClr val="tx2"/>
          </a:solidFill>
          <a:latin typeface="Times New Roman"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514600" indent="-228600" algn="l" rtl="0" fontAlgn="base">
        <a:spcBef>
          <a:spcPct val="20000"/>
        </a:spcBef>
        <a:spcAft>
          <a:spcPct val="0"/>
        </a:spcAft>
        <a:buChar char="»"/>
        <a:defRPr sz="2000">
          <a:solidFill>
            <a:schemeClr val="tx1"/>
          </a:solidFill>
          <a:latin typeface="+mn-lt"/>
          <a:ea typeface="ＭＳ Ｐゴシック" charset="-128"/>
        </a:defRPr>
      </a:lvl6pPr>
      <a:lvl7pPr marL="2971800" indent="-228600" algn="l" rtl="0" fontAlgn="base">
        <a:spcBef>
          <a:spcPct val="20000"/>
        </a:spcBef>
        <a:spcAft>
          <a:spcPct val="0"/>
        </a:spcAft>
        <a:buChar char="»"/>
        <a:defRPr sz="2000">
          <a:solidFill>
            <a:schemeClr val="tx1"/>
          </a:solidFill>
          <a:latin typeface="+mn-lt"/>
          <a:ea typeface="ＭＳ Ｐゴシック" charset="-128"/>
        </a:defRPr>
      </a:lvl7pPr>
      <a:lvl8pPr marL="3429000" indent="-228600" algn="l" rtl="0" fontAlgn="base">
        <a:spcBef>
          <a:spcPct val="20000"/>
        </a:spcBef>
        <a:spcAft>
          <a:spcPct val="0"/>
        </a:spcAft>
        <a:buChar char="»"/>
        <a:defRPr sz="2000">
          <a:solidFill>
            <a:schemeClr val="tx1"/>
          </a:solidFill>
          <a:latin typeface="+mn-lt"/>
          <a:ea typeface="ＭＳ Ｐゴシック" charset="-128"/>
        </a:defRPr>
      </a:lvl8pPr>
      <a:lvl9pPr marL="3886200" indent="-228600" algn="l" rtl="0" fontAlgn="base">
        <a:spcBef>
          <a:spcPct val="20000"/>
        </a:spcBef>
        <a:spcAft>
          <a:spcPct val="0"/>
        </a:spcAft>
        <a:buChar char="»"/>
        <a:defRPr sz="20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 Box 2"/>
          <p:cNvSpPr txBox="1">
            <a:spLocks noChangeArrowheads="1"/>
          </p:cNvSpPr>
          <p:nvPr/>
        </p:nvSpPr>
        <p:spPr bwMode="auto">
          <a:xfrm>
            <a:off x="152400" y="190500"/>
            <a:ext cx="8839200" cy="461665"/>
          </a:xfrm>
          <a:prstGeom prst="rect">
            <a:avLst/>
          </a:prstGeom>
          <a:noFill/>
          <a:ln>
            <a:noFill/>
          </a:ln>
          <a:extLst>
            <a:ext uri="{909E8E84-426E-40dd-AFC4-6F175D3DCCD1}">
              <a14:hiddenFill xmlns:mc="http://schemas.openxmlformats.org/markup-compatibility/2006" xmlns:mv="urn:schemas-microsoft-com:mac:vml" xmlns="" xmlns:a14="http://schemas.microsoft.com/office/drawing/2010/main">
                <a:solidFill>
                  <a:srgbClr val="FFFFFF"/>
                </a:solidFill>
              </a14:hiddenFill>
            </a:ext>
            <a:ext uri="{91240B29-F687-4f45-9708-019B960494DF}">
              <a14:hiddenLine xmlns:mc="http://schemas.openxmlformats.org/markup-compatibility/2006" xmlns:mv="urn:schemas-microsoft-com:mac:vml" xmlns=""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b="1" dirty="0" smtClean="0"/>
              <a:t>Formative Assessment</a:t>
            </a:r>
            <a:endParaRPr lang="en-US"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 Box 2"/>
          <p:cNvSpPr txBox="1">
            <a:spLocks noChangeArrowheads="1"/>
          </p:cNvSpPr>
          <p:nvPr/>
        </p:nvSpPr>
        <p:spPr bwMode="auto">
          <a:xfrm>
            <a:off x="152400" y="109835"/>
            <a:ext cx="8839200" cy="1938992"/>
          </a:xfrm>
          <a:prstGeom prst="rect">
            <a:avLst/>
          </a:prstGeom>
          <a:noFill/>
          <a:ln>
            <a:noFill/>
          </a:ln>
          <a:extLst>
            <a:ext uri="{909E8E84-426E-40dd-AFC4-6F175D3DCCD1}">
              <a14:hiddenFill xmlns:mc="http://schemas.openxmlformats.org/markup-compatibility/2006" xmlns:mv="urn:schemas-microsoft-com:mac:vml" xmlns="" xmlns:a14="http://schemas.microsoft.com/office/drawing/2010/main">
                <a:solidFill>
                  <a:srgbClr val="FFFFFF"/>
                </a:solidFill>
              </a14:hiddenFill>
            </a:ext>
            <a:ext uri="{91240B29-F687-4f45-9708-019B960494DF}">
              <a14:hiddenLine xmlns:mc="http://schemas.openxmlformats.org/markup-compatibility/2006" xmlns:mv="urn:schemas-microsoft-com:mac:vml" xmlns=""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dirty="0" smtClean="0"/>
              <a:t>7.2x10</a:t>
            </a:r>
            <a:r>
              <a:rPr lang="en-US" baseline="30000" dirty="0" smtClean="0"/>
              <a:t>5</a:t>
            </a:r>
            <a:r>
              <a:rPr lang="en-US" dirty="0" smtClean="0"/>
              <a:t> m</a:t>
            </a:r>
          </a:p>
          <a:p>
            <a:r>
              <a:rPr lang="en-US" dirty="0" smtClean="0"/>
              <a:t>12. A 320 Kg space probe has jets which can exert a centripetal force of 120 N.  What is the sharpest radius of a turn it can make if it is going 520 m/s?</a:t>
            </a:r>
          </a:p>
          <a:p>
            <a:endParaRPr lang="en-US"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 Box 2"/>
          <p:cNvSpPr txBox="1">
            <a:spLocks noChangeArrowheads="1"/>
          </p:cNvSpPr>
          <p:nvPr/>
        </p:nvSpPr>
        <p:spPr bwMode="auto">
          <a:xfrm>
            <a:off x="152400" y="109835"/>
            <a:ext cx="8839200" cy="1569660"/>
          </a:xfrm>
          <a:prstGeom prst="rect">
            <a:avLst/>
          </a:prstGeom>
          <a:noFill/>
          <a:ln>
            <a:noFill/>
          </a:ln>
          <a:extLst>
            <a:ext uri="{909E8E84-426E-40dd-AFC4-6F175D3DCCD1}">
              <a14:hiddenFill xmlns:mc="http://schemas.openxmlformats.org/markup-compatibility/2006" xmlns:mv="urn:schemas-microsoft-com:mac:vml" xmlns="" xmlns:a14="http://schemas.microsoft.com/office/drawing/2010/main">
                <a:solidFill>
                  <a:srgbClr val="FFFFFF"/>
                </a:solidFill>
              </a14:hiddenFill>
            </a:ext>
            <a:ext uri="{91240B29-F687-4f45-9708-019B960494DF}">
              <a14:hiddenLine xmlns:mc="http://schemas.openxmlformats.org/markup-compatibility/2006" xmlns:mv="urn:schemas-microsoft-com:mac:vml" xmlns=""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dirty="0" smtClean="0"/>
              <a:t>10.3 m/s</a:t>
            </a:r>
          </a:p>
          <a:p>
            <a:r>
              <a:rPr lang="en-US" dirty="0" smtClean="0"/>
              <a:t>13. How fast can your 800 Kg car go around a corner with a radius of 13 m when the available centripetal force is 6500 N?</a:t>
            </a:r>
          </a:p>
          <a:p>
            <a:endParaRPr lang="en-US"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 Box 2"/>
          <p:cNvSpPr txBox="1">
            <a:spLocks noChangeArrowheads="1"/>
          </p:cNvSpPr>
          <p:nvPr/>
        </p:nvSpPr>
        <p:spPr bwMode="auto">
          <a:xfrm>
            <a:off x="152400" y="109835"/>
            <a:ext cx="8839200" cy="2308324"/>
          </a:xfrm>
          <a:prstGeom prst="rect">
            <a:avLst/>
          </a:prstGeom>
          <a:noFill/>
          <a:ln>
            <a:noFill/>
          </a:ln>
          <a:extLst>
            <a:ext uri="{909E8E84-426E-40dd-AFC4-6F175D3DCCD1}">
              <a14:hiddenFill xmlns:mc="http://schemas.openxmlformats.org/markup-compatibility/2006" xmlns:mv="urn:schemas-microsoft-com:mac:vml" xmlns="" xmlns:a14="http://schemas.microsoft.com/office/drawing/2010/main">
                <a:solidFill>
                  <a:srgbClr val="FFFFFF"/>
                </a:solidFill>
              </a14:hiddenFill>
            </a:ext>
            <a:ext uri="{91240B29-F687-4f45-9708-019B960494DF}">
              <a14:hiddenLine xmlns:mc="http://schemas.openxmlformats.org/markup-compatibility/2006" xmlns:mv="urn:schemas-microsoft-com:mac:vml" xmlns=""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dirty="0" smtClean="0"/>
              <a:t>3998.4 </a:t>
            </a:r>
            <a:r>
              <a:rPr lang="en-US" dirty="0" smtClean="0"/>
              <a:t>N  15.6 </a:t>
            </a:r>
            <a:r>
              <a:rPr lang="en-US" dirty="0" smtClean="0"/>
              <a:t>m/s</a:t>
            </a:r>
          </a:p>
          <a:p>
            <a:r>
              <a:rPr lang="en-US" dirty="0" smtClean="0"/>
              <a:t>14. There is a coefficient of friction of </a:t>
            </a:r>
            <a:r>
              <a:rPr lang="en-US" dirty="0" smtClean="0"/>
              <a:t>0.34 </a:t>
            </a:r>
            <a:r>
              <a:rPr lang="en-US" dirty="0" smtClean="0"/>
              <a:t>between a 1200 kg car and the pavement.  What is the force of friction between the road and the tires, and what is the car's maximum speed around a 73 m radius corner?</a:t>
            </a:r>
          </a:p>
          <a:p>
            <a:endParaRPr lang="en-US" dirty="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 Box 2"/>
          <p:cNvSpPr txBox="1">
            <a:spLocks noChangeArrowheads="1"/>
          </p:cNvSpPr>
          <p:nvPr/>
        </p:nvSpPr>
        <p:spPr bwMode="auto">
          <a:xfrm>
            <a:off x="152400" y="109835"/>
            <a:ext cx="8839200" cy="3046988"/>
          </a:xfrm>
          <a:prstGeom prst="rect">
            <a:avLst/>
          </a:prstGeom>
          <a:noFill/>
          <a:ln>
            <a:noFill/>
          </a:ln>
          <a:extLst>
            <a:ext uri="{909E8E84-426E-40dd-AFC4-6F175D3DCCD1}">
              <a14:hiddenFill xmlns:mc="http://schemas.openxmlformats.org/markup-compatibility/2006" xmlns:mv="urn:schemas-microsoft-com:mac:vml" xmlns="" xmlns:a14="http://schemas.microsoft.com/office/drawing/2010/main">
                <a:solidFill>
                  <a:srgbClr val="FFFFFF"/>
                </a:solidFill>
              </a14:hiddenFill>
            </a:ext>
            <a:ext uri="{91240B29-F687-4f45-9708-019B960494DF}">
              <a14:hiddenLine xmlns:mc="http://schemas.openxmlformats.org/markup-compatibility/2006" xmlns:mv="urn:schemas-microsoft-com:mac:vml" xmlns=""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dirty="0" smtClean="0"/>
              <a:t>5.13 </a:t>
            </a:r>
            <a:r>
              <a:rPr lang="en-US" dirty="0" smtClean="0"/>
              <a:t>m/s/s    0.52 </a:t>
            </a:r>
            <a:endParaRPr lang="en-US" dirty="0" smtClean="0"/>
          </a:p>
          <a:p>
            <a:r>
              <a:rPr lang="en-US" dirty="0" smtClean="0"/>
              <a:t>15. A 2.0 gram penny is on a turntable 13 cm from the center.  As you gradually speed up the turntable, the penny flies off when it is turning one revolution per second.  What is the centripetal acceleration of the penny, and what is the coefficient of friction between the penny and the turntable?  (Hint – set the force of friction equal to the centripetal force)</a:t>
            </a:r>
          </a:p>
          <a:p>
            <a:endParaRPr lang="en-US" dirty="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 Box 2"/>
          <p:cNvSpPr txBox="1">
            <a:spLocks noChangeArrowheads="1"/>
          </p:cNvSpPr>
          <p:nvPr/>
        </p:nvSpPr>
        <p:spPr bwMode="auto">
          <a:xfrm>
            <a:off x="152400" y="109835"/>
            <a:ext cx="8839200" cy="461665"/>
          </a:xfrm>
          <a:prstGeom prst="rect">
            <a:avLst/>
          </a:prstGeom>
          <a:noFill/>
          <a:ln>
            <a:noFill/>
          </a:ln>
          <a:extLst>
            <a:ext uri="{909E8E84-426E-40dd-AFC4-6F175D3DCCD1}">
              <a14:hiddenFill xmlns:mc="http://schemas.openxmlformats.org/markup-compatibility/2006" xmlns:mv="urn:schemas-microsoft-com:mac:vml" xmlns="" xmlns:a14="http://schemas.microsoft.com/office/drawing/2010/main">
                <a:solidFill>
                  <a:srgbClr val="FFFFFF"/>
                </a:solidFill>
              </a14:hiddenFill>
            </a:ext>
            <a:ext uri="{91240B29-F687-4f45-9708-019B960494DF}">
              <a14:hiddenLine xmlns:mc="http://schemas.openxmlformats.org/markup-compatibility/2006" xmlns:mv="urn:schemas-microsoft-com:mac:vml" xmlns=""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dirty="0" smtClean="0"/>
              <a:t>question</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 Box 2"/>
          <p:cNvSpPr txBox="1">
            <a:spLocks noChangeArrowheads="1"/>
          </p:cNvSpPr>
          <p:nvPr/>
        </p:nvSpPr>
        <p:spPr bwMode="auto">
          <a:xfrm>
            <a:off x="152400" y="109835"/>
            <a:ext cx="8839200" cy="1200329"/>
          </a:xfrm>
          <a:prstGeom prst="rect">
            <a:avLst/>
          </a:prstGeom>
          <a:noFill/>
          <a:ln>
            <a:noFill/>
          </a:ln>
          <a:extLst>
            <a:ext uri="{909E8E84-426E-40dd-AFC4-6F175D3DCCD1}">
              <a14:hiddenFill xmlns:mc="http://schemas.openxmlformats.org/markup-compatibility/2006" xmlns:mv="urn:schemas-microsoft-com:mac:vml" xmlns="" xmlns:a14="http://schemas.microsoft.com/office/drawing/2010/main">
                <a:solidFill>
                  <a:srgbClr val="FFFFFF"/>
                </a:solidFill>
              </a14:hiddenFill>
            </a:ext>
            <a:ext uri="{91240B29-F687-4f45-9708-019B960494DF}">
              <a14:hiddenLine xmlns:mc="http://schemas.openxmlformats.org/markup-compatibility/2006" xmlns:mv="urn:schemas-microsoft-com:mac:vml" xmlns=""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dirty="0" smtClean="0"/>
              <a:t>1. With what maximum velocity can a car go around a 312 m radius curve if it cannot exceed 0.320 “</a:t>
            </a:r>
            <a:r>
              <a:rPr lang="en-US" dirty="0" err="1" smtClean="0"/>
              <a:t>g”s</a:t>
            </a:r>
            <a:r>
              <a:rPr lang="en-US" dirty="0" smtClean="0"/>
              <a:t> of lateral acceleration?    (31.3 m/s )</a:t>
            </a:r>
            <a:endParaRPr lang="en-US"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 Box 2"/>
          <p:cNvSpPr txBox="1">
            <a:spLocks noChangeArrowheads="1"/>
          </p:cNvSpPr>
          <p:nvPr/>
        </p:nvSpPr>
        <p:spPr bwMode="auto">
          <a:xfrm>
            <a:off x="152400" y="109835"/>
            <a:ext cx="8839200" cy="1569660"/>
          </a:xfrm>
          <a:prstGeom prst="rect">
            <a:avLst/>
          </a:prstGeom>
          <a:noFill/>
          <a:ln>
            <a:noFill/>
          </a:ln>
          <a:extLst>
            <a:ext uri="{909E8E84-426E-40dd-AFC4-6F175D3DCCD1}">
              <a14:hiddenFill xmlns:mc="http://schemas.openxmlformats.org/markup-compatibility/2006" xmlns:mv="urn:schemas-microsoft-com:mac:vml" xmlns="" xmlns:a14="http://schemas.microsoft.com/office/drawing/2010/main">
                <a:solidFill>
                  <a:srgbClr val="FFFFFF"/>
                </a:solidFill>
              </a14:hiddenFill>
            </a:ext>
            <a:ext uri="{91240B29-F687-4f45-9708-019B960494DF}">
              <a14:hiddenLine xmlns:mc="http://schemas.openxmlformats.org/markup-compatibility/2006" xmlns:mv="urn:schemas-microsoft-com:mac:vml" xmlns=""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dirty="0" smtClean="0"/>
              <a:t>2.  A Centrifuge has a radius of 5.75 cm, and spins at 3500. RPM.  What is the centripetal acceleration?  </a:t>
            </a:r>
          </a:p>
          <a:p>
            <a:r>
              <a:rPr lang="en-US" dirty="0" smtClean="0"/>
              <a:t>(7,720 m/s/s) </a:t>
            </a:r>
          </a:p>
          <a:p>
            <a:endParaRPr lang="en-US"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 Box 2"/>
          <p:cNvSpPr txBox="1">
            <a:spLocks noChangeArrowheads="1"/>
          </p:cNvSpPr>
          <p:nvPr/>
        </p:nvSpPr>
        <p:spPr bwMode="auto">
          <a:xfrm>
            <a:off x="152400" y="109835"/>
            <a:ext cx="8839200" cy="1200329"/>
          </a:xfrm>
          <a:prstGeom prst="rect">
            <a:avLst/>
          </a:prstGeom>
          <a:noFill/>
          <a:ln>
            <a:noFill/>
          </a:ln>
          <a:extLst>
            <a:ext uri="{909E8E84-426E-40dd-AFC4-6F175D3DCCD1}">
              <a14:hiddenFill xmlns:mc="http://schemas.openxmlformats.org/markup-compatibility/2006" xmlns:mv="urn:schemas-microsoft-com:mac:vml" xmlns="" xmlns:a14="http://schemas.microsoft.com/office/drawing/2010/main">
                <a:solidFill>
                  <a:srgbClr val="FFFFFF"/>
                </a:solidFill>
              </a14:hiddenFill>
            </a:ext>
            <a:ext uri="{91240B29-F687-4f45-9708-019B960494DF}">
              <a14:hiddenLine xmlns:mc="http://schemas.openxmlformats.org/markup-compatibility/2006" xmlns:mv="urn:schemas-microsoft-com:mac:vml" xmlns=""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dirty="0" smtClean="0"/>
              <a:t>3. What centripetal force would make a 120. kg bike and rider go 17.0 m/s around a 178 m radius corner?  (195 N)</a:t>
            </a:r>
          </a:p>
          <a:p>
            <a:endParaRPr lang="en-US"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 Box 2"/>
          <p:cNvSpPr txBox="1">
            <a:spLocks noChangeArrowheads="1"/>
          </p:cNvSpPr>
          <p:nvPr/>
        </p:nvSpPr>
        <p:spPr bwMode="auto">
          <a:xfrm>
            <a:off x="152400" y="109835"/>
            <a:ext cx="8839200" cy="1569660"/>
          </a:xfrm>
          <a:prstGeom prst="rect">
            <a:avLst/>
          </a:prstGeom>
          <a:noFill/>
          <a:ln>
            <a:noFill/>
          </a:ln>
          <a:extLst>
            <a:ext uri="{909E8E84-426E-40dd-AFC4-6F175D3DCCD1}">
              <a14:hiddenFill xmlns:mc="http://schemas.openxmlformats.org/markup-compatibility/2006" xmlns:mv="urn:schemas-microsoft-com:mac:vml" xmlns="" xmlns:a14="http://schemas.microsoft.com/office/drawing/2010/main">
                <a:solidFill>
                  <a:srgbClr val="FFFFFF"/>
                </a:solidFill>
              </a14:hiddenFill>
            </a:ext>
            <a:ext uri="{91240B29-F687-4f45-9708-019B960494DF}">
              <a14:hiddenLine xmlns:mc="http://schemas.openxmlformats.org/markup-compatibility/2006" xmlns:mv="urn:schemas-microsoft-com:mac:vml" xmlns=""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dirty="0" smtClean="0"/>
              <a:t>4. A spinning carnival ride has a radius of 4.20 m.  What is the period of the ride if it is exerting a centripetal force of 895 N on a 64.0 kg person? (3.44 s)</a:t>
            </a:r>
          </a:p>
          <a:p>
            <a:endParaRPr lang="en-US"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 Box 2"/>
          <p:cNvSpPr txBox="1">
            <a:spLocks noChangeArrowheads="1"/>
          </p:cNvSpPr>
          <p:nvPr/>
        </p:nvSpPr>
        <p:spPr bwMode="auto">
          <a:xfrm>
            <a:off x="152400" y="109835"/>
            <a:ext cx="8839200" cy="1200329"/>
          </a:xfrm>
          <a:prstGeom prst="rect">
            <a:avLst/>
          </a:prstGeom>
          <a:noFill/>
          <a:ln>
            <a:noFill/>
          </a:ln>
          <a:extLst>
            <a:ext uri="{909E8E84-426E-40dd-AFC4-6F175D3DCCD1}">
              <a14:hiddenFill xmlns:mc="http://schemas.openxmlformats.org/markup-compatibility/2006" xmlns:mv="urn:schemas-microsoft-com:mac:vml" xmlns="" xmlns:a14="http://schemas.microsoft.com/office/drawing/2010/main">
                <a:solidFill>
                  <a:srgbClr val="FFFFFF"/>
                </a:solidFill>
              </a14:hiddenFill>
            </a:ext>
            <a:ext uri="{91240B29-F687-4f45-9708-019B960494DF}">
              <a14:hiddenLine xmlns:mc="http://schemas.openxmlformats.org/markup-compatibility/2006" xmlns:mv="urn:schemas-microsoft-com:mac:vml" xmlns=""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dirty="0" smtClean="0"/>
              <a:t>5. What is the minimum coefficient of friction needed for a 1205 kg car to go 27.0 m/s around a level corner with a radius of 280. m? What about a 3450 kg SUV? (0.266, 0.266)</a:t>
            </a:r>
            <a:endParaRPr lang="en-US"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 Box 2"/>
          <p:cNvSpPr txBox="1">
            <a:spLocks noChangeArrowheads="1"/>
          </p:cNvSpPr>
          <p:nvPr/>
        </p:nvSpPr>
        <p:spPr bwMode="auto">
          <a:xfrm>
            <a:off x="152400" y="109835"/>
            <a:ext cx="8839200" cy="461665"/>
          </a:xfrm>
          <a:prstGeom prst="rect">
            <a:avLst/>
          </a:prstGeom>
          <a:noFill/>
          <a:ln>
            <a:noFill/>
          </a:ln>
          <a:extLst>
            <a:ext uri="{909E8E84-426E-40dd-AFC4-6F175D3DCCD1}">
              <a14:hiddenFill xmlns:mc="http://schemas.openxmlformats.org/markup-compatibility/2006" xmlns:mv="urn:schemas-microsoft-com:mac:vml" xmlns="" xmlns:a14="http://schemas.microsoft.com/office/drawing/2010/main">
                <a:solidFill>
                  <a:srgbClr val="FFFFFF"/>
                </a:solidFill>
              </a14:hiddenFill>
            </a:ext>
            <a:ext uri="{91240B29-F687-4f45-9708-019B960494DF}">
              <a14:hiddenLine xmlns:mc="http://schemas.openxmlformats.org/markup-compatibility/2006" xmlns:mv="urn:schemas-microsoft-com:mac:vml" xmlns=""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mtClean="0"/>
              <a:t>more</a:t>
            </a:r>
            <a:endParaRPr lang="en-US"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 Box 2"/>
          <p:cNvSpPr txBox="1">
            <a:spLocks noChangeArrowheads="1"/>
          </p:cNvSpPr>
          <p:nvPr/>
        </p:nvSpPr>
        <p:spPr bwMode="auto">
          <a:xfrm>
            <a:off x="152400" y="109835"/>
            <a:ext cx="8839200" cy="1569660"/>
          </a:xfrm>
          <a:prstGeom prst="rect">
            <a:avLst/>
          </a:prstGeom>
          <a:noFill/>
          <a:ln>
            <a:noFill/>
          </a:ln>
          <a:extLst>
            <a:ext uri="{909E8E84-426E-40dd-AFC4-6F175D3DCCD1}">
              <a14:hiddenFill xmlns:mc="http://schemas.openxmlformats.org/markup-compatibility/2006" xmlns:mv="urn:schemas-microsoft-com:mac:vml" xmlns="" xmlns:a14="http://schemas.microsoft.com/office/drawing/2010/main">
                <a:solidFill>
                  <a:srgbClr val="FFFFFF"/>
                </a:solidFill>
              </a14:hiddenFill>
            </a:ext>
            <a:ext uri="{91240B29-F687-4f45-9708-019B960494DF}">
              <a14:hiddenLine xmlns:mc="http://schemas.openxmlformats.org/markup-compatibility/2006" xmlns:mv="urn:schemas-microsoft-com:mac:vml" xmlns=""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dirty="0" smtClean="0"/>
              <a:t>33 N</a:t>
            </a:r>
          </a:p>
          <a:p>
            <a:r>
              <a:rPr lang="en-US" dirty="0" smtClean="0"/>
              <a:t>10. What centripetal force is needed to make a 5 Kg hammer swing 3.4 m/s in a arc with radius 1.75 m?</a:t>
            </a:r>
          </a:p>
          <a:p>
            <a:endParaRPr lang="en-US"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 Box 2"/>
          <p:cNvSpPr txBox="1">
            <a:spLocks noChangeArrowheads="1"/>
          </p:cNvSpPr>
          <p:nvPr/>
        </p:nvSpPr>
        <p:spPr bwMode="auto">
          <a:xfrm>
            <a:off x="152400" y="109835"/>
            <a:ext cx="8839200" cy="1569660"/>
          </a:xfrm>
          <a:prstGeom prst="rect">
            <a:avLst/>
          </a:prstGeom>
          <a:noFill/>
          <a:ln>
            <a:noFill/>
          </a:ln>
          <a:extLst>
            <a:ext uri="{909E8E84-426E-40dd-AFC4-6F175D3DCCD1}">
              <a14:hiddenFill xmlns:mc="http://schemas.openxmlformats.org/markup-compatibility/2006" xmlns:mv="urn:schemas-microsoft-com:mac:vml" xmlns="" xmlns:a14="http://schemas.microsoft.com/office/drawing/2010/main">
                <a:solidFill>
                  <a:srgbClr val="FFFFFF"/>
                </a:solidFill>
              </a14:hiddenFill>
            </a:ext>
            <a:ext uri="{91240B29-F687-4f45-9708-019B960494DF}">
              <a14:hiddenLine xmlns:mc="http://schemas.openxmlformats.org/markup-compatibility/2006" xmlns:mv="urn:schemas-microsoft-com:mac:vml" xmlns=""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dirty="0" smtClean="0"/>
              <a:t>3250 N</a:t>
            </a:r>
          </a:p>
          <a:p>
            <a:r>
              <a:rPr lang="en-US" dirty="0" smtClean="0"/>
              <a:t>11. What centripetal force is needed to make a 65 Kg rider go 15 m/s on the edge of a ride with a radius of 4.5 m?</a:t>
            </a:r>
          </a:p>
          <a:p>
            <a:endParaRPr lang="en-US" dirty="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0000"/>
      </a:hlink>
      <a:folHlink>
        <a:srgbClr val="000000"/>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solidFill>
        <a:ln w="254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bg1"/>
        </a:solidFill>
        <a:ln w="254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New Roman"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2406</TotalTime>
  <Words>427</Words>
  <Application>Microsoft Office PowerPoint</Application>
  <PresentationFormat>On-screen Show (16:10)</PresentationFormat>
  <Paragraphs>21</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Default Design</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vector>
  </TitlesOfParts>
  <Company>Tualatin High School</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Chris Murray</dc:creator>
  <cp:lastModifiedBy>Chris Murray</cp:lastModifiedBy>
  <cp:revision>211</cp:revision>
  <dcterms:created xsi:type="dcterms:W3CDTF">2015-03-04T16:15:08Z</dcterms:created>
  <dcterms:modified xsi:type="dcterms:W3CDTF">2015-04-21T04:53:58Z</dcterms:modified>
</cp:coreProperties>
</file>