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9" r:id="rId3"/>
    <p:sldId id="275" r:id="rId4"/>
    <p:sldId id="278" r:id="rId5"/>
    <p:sldId id="281" r:id="rId6"/>
    <p:sldId id="282" r:id="rId7"/>
    <p:sldId id="28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60" d="100"/>
          <a:sy n="60" d="100"/>
        </p:scale>
        <p:origin x="-3072" y="-11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D0280-6005-45DE-8E6B-296A26D9CF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9F0B6-4FDA-406B-84A2-92CAD39A85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7FD37-5362-4F6E-9A93-8CB91C8954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CE0A8-CD0D-4C51-955E-4A5C984B28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DAF5B-DBC2-4256-B905-8A03816BF5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86D02-5524-49E1-8474-FC75CBBB48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47A66-B7C6-45E1-960C-284F08F9DE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A378D-C5DF-4363-B392-179490B568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0AC71-B1CD-4C26-9B2C-7EF6E4B56B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3EC6C-6CD0-4FFC-B82A-8DAE1D80B1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5978C-3D4D-4AC9-B977-6ED26A35CC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6D5CB6-E41F-44B9-A098-2DB3754ACCB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026"/>
          <p:cNvSpPr txBox="1">
            <a:spLocks noChangeArrowheads="1"/>
          </p:cNvSpPr>
          <p:nvPr/>
        </p:nvSpPr>
        <p:spPr bwMode="auto">
          <a:xfrm>
            <a:off x="609600" y="152400"/>
            <a:ext cx="7607300" cy="1311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Centrifugal force, </a:t>
            </a:r>
          </a:p>
          <a:p>
            <a:r>
              <a:rPr lang="en-US" sz="4000"/>
              <a:t>banked corners, and gravity in space</a:t>
            </a:r>
          </a:p>
        </p:txBody>
      </p:sp>
      <p:pic>
        <p:nvPicPr>
          <p:cNvPr id="7173" name="Picture 1029" descr="111102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190750"/>
            <a:ext cx="6858000" cy="4514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0" y="0"/>
            <a:ext cx="30480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Banked Corners</a:t>
            </a:r>
          </a:p>
        </p:txBody>
      </p:sp>
      <p:pic>
        <p:nvPicPr>
          <p:cNvPr id="37891" name="Picture 3" descr="111102a"/>
          <p:cNvPicPr>
            <a:picLocks noChangeAspect="1" noChangeArrowheads="1"/>
          </p:cNvPicPr>
          <p:nvPr/>
        </p:nvPicPr>
        <p:blipFill>
          <a:blip r:embed="rId2" cstate="print"/>
          <a:srcRect r="23334"/>
          <a:stretch>
            <a:fillRect/>
          </a:stretch>
        </p:blipFill>
        <p:spPr bwMode="auto">
          <a:xfrm>
            <a:off x="381000" y="2190750"/>
            <a:ext cx="5257800" cy="4514850"/>
          </a:xfrm>
          <a:prstGeom prst="rect">
            <a:avLst/>
          </a:prstGeom>
          <a:noFill/>
        </p:spPr>
      </p:pic>
      <p:sp>
        <p:nvSpPr>
          <p:cNvPr id="37892" name="Line 4"/>
          <p:cNvSpPr>
            <a:spLocks noChangeShapeType="1"/>
          </p:cNvSpPr>
          <p:nvPr/>
        </p:nvSpPr>
        <p:spPr bwMode="auto">
          <a:xfrm flipV="1">
            <a:off x="2590800" y="1905000"/>
            <a:ext cx="2514600" cy="2514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7896" name="Group 8"/>
          <p:cNvGrpSpPr>
            <a:grpSpLocks/>
          </p:cNvGrpSpPr>
          <p:nvPr/>
        </p:nvGrpSpPr>
        <p:grpSpPr bwMode="auto">
          <a:xfrm>
            <a:off x="2590800" y="1905000"/>
            <a:ext cx="2514600" cy="2514600"/>
            <a:chOff x="1632" y="1200"/>
            <a:chExt cx="1584" cy="1584"/>
          </a:xfrm>
        </p:grpSpPr>
        <p:sp>
          <p:nvSpPr>
            <p:cNvPr id="37893" name="Line 5"/>
            <p:cNvSpPr>
              <a:spLocks noChangeShapeType="1"/>
            </p:cNvSpPr>
            <p:nvPr/>
          </p:nvSpPr>
          <p:spPr bwMode="auto">
            <a:xfrm>
              <a:off x="1632" y="2784"/>
              <a:ext cx="158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894" name="Line 6"/>
            <p:cNvSpPr>
              <a:spLocks noChangeShapeType="1"/>
            </p:cNvSpPr>
            <p:nvPr/>
          </p:nvSpPr>
          <p:spPr bwMode="auto">
            <a:xfrm flipV="1">
              <a:off x="3216" y="1200"/>
              <a:ext cx="0" cy="158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200400" y="0"/>
            <a:ext cx="4886325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 Force of the road - perp to surface</a:t>
            </a:r>
          </a:p>
          <a:p>
            <a:r>
              <a:rPr lang="en-US"/>
              <a:t>Points in and up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3260725" y="4460875"/>
            <a:ext cx="3984625" cy="4572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/r - </a:t>
            </a:r>
            <a:r>
              <a:rPr lang="en-US" sz="1800"/>
              <a:t>to make it go around the corner</a:t>
            </a:r>
          </a:p>
        </p:txBody>
      </p:sp>
      <p:sp>
        <p:nvSpPr>
          <p:cNvPr id="37975" name="Text Box 87"/>
          <p:cNvSpPr txBox="1">
            <a:spLocks noChangeArrowheads="1"/>
          </p:cNvSpPr>
          <p:nvPr/>
        </p:nvSpPr>
        <p:spPr bwMode="auto">
          <a:xfrm>
            <a:off x="5257800" y="2971800"/>
            <a:ext cx="1874838" cy="4572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mg</a:t>
            </a:r>
            <a:r>
              <a:rPr lang="en-US" sz="1800"/>
              <a:t> - to hold it up</a:t>
            </a:r>
          </a:p>
        </p:txBody>
      </p:sp>
      <p:sp>
        <p:nvSpPr>
          <p:cNvPr id="37979" name="Text Box 91"/>
          <p:cNvSpPr txBox="1">
            <a:spLocks noChangeArrowheads="1"/>
          </p:cNvSpPr>
          <p:nvPr/>
        </p:nvSpPr>
        <p:spPr bwMode="auto">
          <a:xfrm>
            <a:off x="5943600" y="609600"/>
            <a:ext cx="3000375" cy="1371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tan(</a:t>
            </a:r>
            <a:r>
              <a:rPr lang="en-US">
                <a:sym typeface="Symbol" pitchFamily="18" charset="2"/>
              </a:rPr>
              <a:t></a:t>
            </a:r>
            <a:r>
              <a:rPr lang="en-US"/>
              <a:t>) = ((mv</a:t>
            </a:r>
            <a:r>
              <a:rPr lang="en-US" baseline="30000"/>
              <a:t>2</a:t>
            </a:r>
            <a:r>
              <a:rPr lang="en-US"/>
              <a:t>/r)/(mg))</a:t>
            </a:r>
          </a:p>
          <a:p>
            <a:endParaRPr lang="en-US">
              <a:sym typeface="Symbol" pitchFamily="18" charset="2"/>
            </a:endParaRPr>
          </a:p>
          <a:p>
            <a:r>
              <a:rPr lang="en-US" sz="3600">
                <a:sym typeface="Symbol" pitchFamily="18" charset="2"/>
              </a:rPr>
              <a:t></a:t>
            </a:r>
            <a:r>
              <a:rPr lang="en-US" sz="3600"/>
              <a:t> = tan</a:t>
            </a:r>
            <a:r>
              <a:rPr lang="en-US" sz="3600" baseline="30000"/>
              <a:t>-1</a:t>
            </a:r>
            <a:r>
              <a:rPr lang="en-US" sz="3600"/>
              <a:t>(v</a:t>
            </a:r>
            <a:r>
              <a:rPr lang="en-US" sz="3600" baseline="30000"/>
              <a:t>2</a:t>
            </a:r>
            <a:r>
              <a:rPr lang="en-US" sz="3600"/>
              <a:t>/rg)</a:t>
            </a:r>
          </a:p>
        </p:txBody>
      </p:sp>
      <p:grpSp>
        <p:nvGrpSpPr>
          <p:cNvPr id="37986" name="Group 98"/>
          <p:cNvGrpSpPr>
            <a:grpSpLocks/>
          </p:cNvGrpSpPr>
          <p:nvPr/>
        </p:nvGrpSpPr>
        <p:grpSpPr bwMode="auto">
          <a:xfrm>
            <a:off x="1143000" y="2590800"/>
            <a:ext cx="3886200" cy="3429000"/>
            <a:chOff x="720" y="1632"/>
            <a:chExt cx="2448" cy="2160"/>
          </a:xfrm>
        </p:grpSpPr>
        <p:grpSp>
          <p:nvGrpSpPr>
            <p:cNvPr id="37980" name="Group 92"/>
            <p:cNvGrpSpPr>
              <a:grpSpLocks/>
            </p:cNvGrpSpPr>
            <p:nvPr/>
          </p:nvGrpSpPr>
          <p:grpSpPr bwMode="auto">
            <a:xfrm>
              <a:off x="2784" y="1632"/>
              <a:ext cx="384" cy="384"/>
              <a:chOff x="2784" y="1632"/>
              <a:chExt cx="384" cy="384"/>
            </a:xfrm>
          </p:grpSpPr>
          <p:sp>
            <p:nvSpPr>
              <p:cNvPr id="37976" name="Freeform 88"/>
              <p:cNvSpPr>
                <a:spLocks/>
              </p:cNvSpPr>
              <p:nvPr/>
            </p:nvSpPr>
            <p:spPr bwMode="auto">
              <a:xfrm rot="-15245511">
                <a:off x="2924" y="1492"/>
                <a:ext cx="104" cy="3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192"/>
                  </a:cxn>
                  <a:cxn ang="0">
                    <a:pos x="48" y="384"/>
                  </a:cxn>
                </a:cxnLst>
                <a:rect l="0" t="0" r="r" b="b"/>
                <a:pathLst>
                  <a:path w="104" h="384">
                    <a:moveTo>
                      <a:pt x="0" y="0"/>
                    </a:moveTo>
                    <a:cubicBezTo>
                      <a:pt x="44" y="64"/>
                      <a:pt x="88" y="128"/>
                      <a:pt x="96" y="192"/>
                    </a:cubicBezTo>
                    <a:cubicBezTo>
                      <a:pt x="104" y="256"/>
                      <a:pt x="76" y="320"/>
                      <a:pt x="48" y="384"/>
                    </a:cubicBezTo>
                  </a:path>
                </a:pathLst>
              </a:custGeom>
              <a:noFill/>
              <a:ln w="254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7" name="Text Box 89"/>
              <p:cNvSpPr txBox="1">
                <a:spLocks noChangeArrowheads="1"/>
              </p:cNvSpPr>
              <p:nvPr/>
            </p:nvSpPr>
            <p:spPr bwMode="auto">
              <a:xfrm>
                <a:off x="2832" y="1728"/>
                <a:ext cx="216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  <a:sym typeface="Symbol" pitchFamily="18" charset="2"/>
                  </a:rPr>
                  <a:t>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37981" name="Line 93"/>
            <p:cNvSpPr>
              <a:spLocks noChangeShapeType="1"/>
            </p:cNvSpPr>
            <p:nvPr/>
          </p:nvSpPr>
          <p:spPr bwMode="auto">
            <a:xfrm flipH="1" flipV="1">
              <a:off x="960" y="2880"/>
              <a:ext cx="1008" cy="91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2" name="Line 94"/>
            <p:cNvSpPr>
              <a:spLocks noChangeShapeType="1"/>
            </p:cNvSpPr>
            <p:nvPr/>
          </p:nvSpPr>
          <p:spPr bwMode="auto">
            <a:xfrm flipH="1">
              <a:off x="720" y="3792"/>
              <a:ext cx="1248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4" name="Freeform 96"/>
            <p:cNvSpPr>
              <a:spLocks/>
            </p:cNvSpPr>
            <p:nvPr/>
          </p:nvSpPr>
          <p:spPr bwMode="auto">
            <a:xfrm rot="-9478828">
              <a:off x="1344" y="3360"/>
              <a:ext cx="104" cy="3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192"/>
                </a:cxn>
                <a:cxn ang="0">
                  <a:pos x="48" y="384"/>
                </a:cxn>
              </a:cxnLst>
              <a:rect l="0" t="0" r="r" b="b"/>
              <a:pathLst>
                <a:path w="104" h="384">
                  <a:moveTo>
                    <a:pt x="0" y="0"/>
                  </a:moveTo>
                  <a:cubicBezTo>
                    <a:pt x="44" y="64"/>
                    <a:pt x="88" y="128"/>
                    <a:pt x="96" y="192"/>
                  </a:cubicBezTo>
                  <a:cubicBezTo>
                    <a:pt x="104" y="256"/>
                    <a:pt x="76" y="320"/>
                    <a:pt x="48" y="384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5" name="Text Box 97"/>
            <p:cNvSpPr txBox="1">
              <a:spLocks noChangeArrowheads="1"/>
            </p:cNvSpPr>
            <p:nvPr/>
          </p:nvSpPr>
          <p:spPr bwMode="auto">
            <a:xfrm>
              <a:off x="1056" y="3360"/>
              <a:ext cx="21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sym typeface="Symbol" pitchFamily="18" charset="2"/>
                </a:rPr>
                <a:t>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7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7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 autoUpdateAnimBg="0"/>
      <p:bldP spid="37897" grpId="0" animBg="1" autoUpdateAnimBg="0"/>
      <p:bldP spid="37975" grpId="0" animBg="1" autoUpdateAnimBg="0"/>
      <p:bldP spid="3797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026"/>
          <p:cNvSpPr txBox="1">
            <a:spLocks noChangeArrowheads="1"/>
          </p:cNvSpPr>
          <p:nvPr/>
        </p:nvSpPr>
        <p:spPr bwMode="auto">
          <a:xfrm>
            <a:off x="2271713" y="1066800"/>
            <a:ext cx="4278312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Banked Corners</a:t>
            </a:r>
          </a:p>
          <a:p>
            <a:pPr algn="ctr"/>
            <a:r>
              <a:rPr lang="en-US" sz="4800">
                <a:hlinkClick r:id="rId3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2</a:t>
            </a:r>
            <a:r>
              <a:rPr lang="en-US" sz="4800"/>
              <a:t> | 3</a:t>
            </a:r>
          </a:p>
        </p:txBody>
      </p:sp>
      <p:sp>
        <p:nvSpPr>
          <p:cNvPr id="26627" name="Text Box 1027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3" action="ppaction://hlinksldjump"/>
              </a:rPr>
              <a:t>TOC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0930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The on ramp from onto I-5 from Nyberg is 40. m in radius maybe.  What should be the bank angle to go 27 m/s around it?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28600" y="3276600"/>
            <a:ext cx="8686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sym typeface="Symbol" pitchFamily="18" charset="2"/>
              </a:rPr>
              <a:t></a:t>
            </a:r>
            <a:r>
              <a:rPr lang="en-US" sz="2800"/>
              <a:t> = tan</a:t>
            </a:r>
            <a:r>
              <a:rPr lang="en-US" sz="2800" baseline="30000"/>
              <a:t>-1</a:t>
            </a:r>
            <a:r>
              <a:rPr lang="en-US" sz="2800"/>
              <a:t>(v</a:t>
            </a:r>
            <a:r>
              <a:rPr lang="en-US" sz="2800" baseline="30000"/>
              <a:t>2</a:t>
            </a:r>
            <a:r>
              <a:rPr lang="en-US" sz="2800"/>
              <a:t>/rg), v = 27 m/s, r = 40. m, g = 9.8</a:t>
            </a:r>
          </a:p>
          <a:p>
            <a:pPr eaLnBrk="0" hangingPunct="0"/>
            <a:r>
              <a:rPr lang="en-US" sz="2800">
                <a:sym typeface="Symbol" pitchFamily="18" charset="2"/>
              </a:rPr>
              <a:t></a:t>
            </a:r>
            <a:r>
              <a:rPr lang="en-US" sz="2800"/>
              <a:t> = 62</a:t>
            </a:r>
            <a:r>
              <a:rPr lang="en-US" sz="2800" baseline="30000"/>
              <a:t>o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841375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62 degrees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0930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One of the Terwilliger curves has a radius of 270 m.  What is the bank angle for cars to go 29 m/s around it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28600" y="3276600"/>
            <a:ext cx="8686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sym typeface="Symbol" pitchFamily="18" charset="2"/>
              </a:rPr>
              <a:t></a:t>
            </a:r>
            <a:r>
              <a:rPr lang="en-US" sz="2800"/>
              <a:t> = tan</a:t>
            </a:r>
            <a:r>
              <a:rPr lang="en-US" sz="2800" baseline="30000"/>
              <a:t>-1</a:t>
            </a:r>
            <a:r>
              <a:rPr lang="en-US" sz="2800"/>
              <a:t>(v</a:t>
            </a:r>
            <a:r>
              <a:rPr lang="en-US" sz="2800" baseline="30000"/>
              <a:t>2</a:t>
            </a:r>
            <a:r>
              <a:rPr lang="en-US" sz="2800"/>
              <a:t>/rg), v = 29 m/s, r = 270. m, g = 9.8</a:t>
            </a:r>
          </a:p>
          <a:p>
            <a:pPr eaLnBrk="0" hangingPunct="0"/>
            <a:r>
              <a:rPr lang="en-US" sz="2800">
                <a:sym typeface="Symbol" pitchFamily="18" charset="2"/>
              </a:rPr>
              <a:t></a:t>
            </a:r>
            <a:r>
              <a:rPr lang="en-US" sz="2800"/>
              <a:t> = 18</a:t>
            </a:r>
            <a:r>
              <a:rPr lang="en-US" sz="2800" baseline="30000"/>
              <a:t>o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841375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18 degrees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09307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/>
              <a:t>The on ramp from onto I-5 from Nyberg is 40. m in radius maybe.  What should be the bank angle to go 45. m/s (101 mph) around it?</a:t>
            </a:r>
          </a:p>
          <a:p>
            <a:r>
              <a:rPr lang="en-US" sz="3600"/>
              <a:t>What about 112. m/s (250 mph) around it?</a:t>
            </a:r>
          </a:p>
          <a:p>
            <a:r>
              <a:rPr lang="en-US" sz="3600"/>
              <a:t>What does the angle approach?</a:t>
            </a:r>
            <a:endParaRPr lang="en-US" sz="3600">
              <a:sym typeface="Symbol" pitchFamily="18" charset="2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28600" y="3778250"/>
            <a:ext cx="8686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sym typeface="Symbol" pitchFamily="18" charset="2"/>
              </a:rPr>
              <a:t></a:t>
            </a:r>
            <a:r>
              <a:rPr lang="en-US" sz="2800"/>
              <a:t> = tan</a:t>
            </a:r>
            <a:r>
              <a:rPr lang="en-US" sz="2800" baseline="30000"/>
              <a:t>-1</a:t>
            </a:r>
            <a:r>
              <a:rPr lang="en-US" sz="2800"/>
              <a:t>(v</a:t>
            </a:r>
            <a:r>
              <a:rPr lang="en-US" sz="2800" baseline="30000"/>
              <a:t>2</a:t>
            </a:r>
            <a:r>
              <a:rPr lang="en-US" sz="2800"/>
              <a:t>/rg), v = 45 m/s or v = 112 m/s, r = 40. m, g = 9.8</a:t>
            </a:r>
          </a:p>
          <a:p>
            <a:pPr eaLnBrk="0" hangingPunct="0"/>
            <a:r>
              <a:rPr lang="en-US" sz="2800">
                <a:sym typeface="Symbol" pitchFamily="18" charset="2"/>
              </a:rPr>
              <a:t></a:t>
            </a:r>
            <a:r>
              <a:rPr lang="en-US" sz="2800"/>
              <a:t> = 79</a:t>
            </a:r>
            <a:r>
              <a:rPr lang="en-US" sz="2800" baseline="30000"/>
              <a:t>o</a:t>
            </a:r>
            <a:r>
              <a:rPr lang="en-US" sz="2800"/>
              <a:t>,</a:t>
            </a:r>
            <a:r>
              <a:rPr lang="en-US" sz="2800" baseline="30000"/>
              <a:t> </a:t>
            </a:r>
            <a:r>
              <a:rPr lang="en-US" sz="2800">
                <a:sym typeface="Symbol" pitchFamily="18" charset="2"/>
              </a:rPr>
              <a:t></a:t>
            </a:r>
            <a:r>
              <a:rPr lang="en-US" sz="2800"/>
              <a:t> = 88</a:t>
            </a:r>
            <a:r>
              <a:rPr lang="en-US" sz="2800" baseline="30000"/>
              <a:t>o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79546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79 degrees and 88 degrees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3400" y="228600"/>
            <a:ext cx="78486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Gravity in space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1946275"/>
            <a:ext cx="9144000" cy="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8923" name="Picture 11" descr="StationV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5105400" cy="5105400"/>
          </a:xfrm>
          <a:prstGeom prst="rect">
            <a:avLst/>
          </a:prstGeom>
          <a:noFill/>
        </p:spPr>
      </p:pic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5410200" y="1066800"/>
            <a:ext cx="3733800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Movie </a:t>
            </a:r>
            <a:r>
              <a:rPr lang="en-US" sz="2000" i="1"/>
              <a:t>2001: a Space Odyssey</a:t>
            </a:r>
          </a:p>
          <a:p>
            <a:r>
              <a:rPr lang="en-US" sz="2000"/>
              <a:t>Space station</a:t>
            </a:r>
          </a:p>
          <a:p>
            <a:r>
              <a:rPr lang="en-US" sz="2000"/>
              <a:t>Humans need gravity</a:t>
            </a:r>
          </a:p>
          <a:p>
            <a:r>
              <a:rPr lang="en-US" sz="2000"/>
              <a:t>Calculate tangential v if r - 500 m</a:t>
            </a:r>
          </a:p>
          <a:p>
            <a:r>
              <a:rPr lang="en-US" sz="2000"/>
              <a:t>Show the centrifuge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 autoUpdateAnimBg="0"/>
      <p:bldP spid="38924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FF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FF"/>
    </a:hlink>
    <a:folHlink>
      <a:srgbClr val="D6009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282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86</cp:revision>
  <dcterms:created xsi:type="dcterms:W3CDTF">2002-12-14T23:44:15Z</dcterms:created>
  <dcterms:modified xsi:type="dcterms:W3CDTF">2018-02-12T23:21:05Z</dcterms:modified>
</cp:coreProperties>
</file>