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3" r:id="rId4"/>
    <p:sldId id="299" r:id="rId5"/>
    <p:sldId id="300" r:id="rId6"/>
    <p:sldId id="301" r:id="rId7"/>
    <p:sldId id="279" r:id="rId8"/>
    <p:sldId id="274" r:id="rId9"/>
    <p:sldId id="275" r:id="rId10"/>
    <p:sldId id="270" r:id="rId11"/>
    <p:sldId id="276" r:id="rId12"/>
    <p:sldId id="278" r:id="rId13"/>
    <p:sldId id="304" r:id="rId14"/>
    <p:sldId id="305" r:id="rId15"/>
    <p:sldId id="272" r:id="rId16"/>
    <p:sldId id="277" r:id="rId17"/>
    <p:sldId id="280" r:id="rId18"/>
    <p:sldId id="281" r:id="rId19"/>
    <p:sldId id="282" r:id="rId20"/>
    <p:sldId id="285" r:id="rId21"/>
    <p:sldId id="257" r:id="rId22"/>
    <p:sldId id="283" r:id="rId23"/>
    <p:sldId id="284" r:id="rId24"/>
    <p:sldId id="286" r:id="rId25"/>
    <p:sldId id="287" r:id="rId26"/>
    <p:sldId id="288" r:id="rId27"/>
    <p:sldId id="289" r:id="rId28"/>
    <p:sldId id="292" r:id="rId29"/>
    <p:sldId id="291" r:id="rId30"/>
    <p:sldId id="258" r:id="rId31"/>
    <p:sldId id="290" r:id="rId32"/>
    <p:sldId id="298" r:id="rId33"/>
    <p:sldId id="309" r:id="rId34"/>
    <p:sldId id="303" r:id="rId35"/>
    <p:sldId id="302" r:id="rId36"/>
    <p:sldId id="293" r:id="rId37"/>
    <p:sldId id="294" r:id="rId38"/>
    <p:sldId id="295" r:id="rId39"/>
    <p:sldId id="296" r:id="rId40"/>
    <p:sldId id="297" r:id="rId41"/>
    <p:sldId id="307" r:id="rId42"/>
    <p:sldId id="30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C78B-6E7D-470E-ACF1-B49628924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9A36-7AA1-4442-B91A-DF9BB1649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91A1-6E7F-4FFC-84A0-B2F6AE3F0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63C67-186C-4B70-807A-D2CCD0AB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AFF2-F418-43A5-8138-62A20CC67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7C2C6-E857-41C2-8229-931323499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35DE-6811-45D7-AD7B-D1F8D84B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32744-D09C-45D4-AB6F-92D00F94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ABA9-A3C7-401C-8C83-F7F84DC58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A14C1-6A3C-4DFF-8577-0C3E41624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7969-A9FA-4666-A4D8-290A099F2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521205-7CC6-4885-B8FA-93F36161E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8.xml"/><Relationship Id="rId18" Type="http://schemas.openxmlformats.org/officeDocument/2006/relationships/slide" Target="slide37.xml"/><Relationship Id="rId3" Type="http://schemas.openxmlformats.org/officeDocument/2006/relationships/slide" Target="slide8.xml"/><Relationship Id="rId21" Type="http://schemas.openxmlformats.org/officeDocument/2006/relationships/slide" Target="slide40.xml"/><Relationship Id="rId7" Type="http://schemas.openxmlformats.org/officeDocument/2006/relationships/slide" Target="slide21.xml"/><Relationship Id="rId12" Type="http://schemas.openxmlformats.org/officeDocument/2006/relationships/slide" Target="slide27.xml"/><Relationship Id="rId17" Type="http://schemas.openxmlformats.org/officeDocument/2006/relationships/slide" Target="slide36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7.xml"/><Relationship Id="rId15" Type="http://schemas.openxmlformats.org/officeDocument/2006/relationships/slide" Target="slide30.xml"/><Relationship Id="rId23" Type="http://schemas.openxmlformats.org/officeDocument/2006/relationships/image" Target="../media/image2.jpeg"/><Relationship Id="rId10" Type="http://schemas.openxmlformats.org/officeDocument/2006/relationships/slide" Target="slide24.xml"/><Relationship Id="rId19" Type="http://schemas.openxmlformats.org/officeDocument/2006/relationships/slide" Target="slide38.xml"/><Relationship Id="rId4" Type="http://schemas.openxmlformats.org/officeDocument/2006/relationships/slide" Target="slide3.xml"/><Relationship Id="rId9" Type="http://schemas.openxmlformats.org/officeDocument/2006/relationships/slide" Target="slide23.xml"/><Relationship Id="rId14" Type="http://schemas.openxmlformats.org/officeDocument/2006/relationships/slide" Target="slide29.xml"/><Relationship Id="rId22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C:\Program%20Files\Internet%20Explorer\IEXPLORE.E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133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njipms.org/Features/Stennis/Stennis%2001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njipms.org/Features/Stennis/Stennis%2000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Rocket Propulsion</a:t>
            </a:r>
          </a:p>
          <a:p>
            <a:pPr lvl="1"/>
            <a:r>
              <a:rPr lang="en-US" sz="4400"/>
              <a:t>Contents:</a:t>
            </a:r>
          </a:p>
          <a:p>
            <a:pPr lvl="2">
              <a:buFontTx/>
              <a:buChar char="•"/>
            </a:pPr>
            <a:r>
              <a:rPr lang="en-US" sz="3200">
                <a:hlinkClick r:id="rId2" action="ppaction://hlinksldjump"/>
              </a:rPr>
              <a:t>Review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3" action="ppaction://hlinksldjump"/>
              </a:rPr>
              <a:t>Types of Rockets</a:t>
            </a:r>
            <a:r>
              <a:rPr lang="en-US" sz="3200"/>
              <a:t> </a:t>
            </a:r>
          </a:p>
          <a:p>
            <a:pPr lvl="2">
              <a:buFontTx/>
              <a:buChar char="•"/>
            </a:pPr>
            <a:r>
              <a:rPr lang="en-US" sz="3200">
                <a:hlinkClick r:id="rId4" action="ppaction://hlinksldjump"/>
              </a:rPr>
              <a:t>New concept 1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5" action="ppaction://hlinksldjump"/>
              </a:rPr>
              <a:t>Example 1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6" action="ppaction://hlinksldjump"/>
              </a:rPr>
              <a:t>Whiteboards</a:t>
            </a:r>
            <a:r>
              <a:rPr lang="en-US" sz="3200"/>
              <a:t> </a:t>
            </a:r>
            <a:r>
              <a:rPr lang="en-US" sz="3200">
                <a:hlinkClick r:id="rId7" action="ppaction://hlinksldjump"/>
              </a:rPr>
              <a:t>1</a:t>
            </a:r>
            <a:r>
              <a:rPr lang="en-US" sz="3200"/>
              <a:t>,</a:t>
            </a:r>
            <a:r>
              <a:rPr lang="en-US" sz="3200">
                <a:hlinkClick r:id="rId8" action="ppaction://hlinksldjump"/>
              </a:rPr>
              <a:t>2</a:t>
            </a:r>
            <a:r>
              <a:rPr lang="en-US" sz="3200"/>
              <a:t>,</a:t>
            </a:r>
            <a:r>
              <a:rPr lang="en-US" sz="3200">
                <a:hlinkClick r:id="rId9" action="ppaction://hlinksldjump"/>
              </a:rPr>
              <a:t>3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10" action="ppaction://hlinksldjump"/>
              </a:rPr>
              <a:t>Concept 2</a:t>
            </a:r>
            <a:r>
              <a:rPr lang="en-US" sz="3200"/>
              <a:t>, </a:t>
            </a:r>
            <a:r>
              <a:rPr lang="en-US" sz="3200">
                <a:hlinkClick r:id="rId11" action="ppaction://hlinksldjump"/>
              </a:rPr>
              <a:t>Example 2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12" action="ppaction://hlinksldjump"/>
              </a:rPr>
              <a:t>Whiteboards:</a:t>
            </a:r>
            <a:r>
              <a:rPr lang="en-US" sz="3200"/>
              <a:t> </a:t>
            </a:r>
            <a:r>
              <a:rPr lang="en-US" sz="3200">
                <a:hlinkClick r:id="rId13" action="ppaction://hlinksldjump"/>
              </a:rPr>
              <a:t>1</a:t>
            </a:r>
            <a:r>
              <a:rPr lang="en-US" sz="3200"/>
              <a:t>,</a:t>
            </a:r>
            <a:r>
              <a:rPr lang="en-US" sz="3200">
                <a:hlinkClick r:id="rId14" action="ppaction://hlinksldjump"/>
              </a:rPr>
              <a:t>2</a:t>
            </a:r>
            <a:r>
              <a:rPr lang="en-US" sz="3200"/>
              <a:t>,</a:t>
            </a:r>
            <a:r>
              <a:rPr lang="en-US" sz="3200">
                <a:hlinkClick r:id="rId15" action="ppaction://hlinksldjump"/>
              </a:rPr>
              <a:t>3</a:t>
            </a:r>
            <a:r>
              <a:rPr lang="en-US" sz="3200"/>
              <a:t>,</a:t>
            </a:r>
            <a:r>
              <a:rPr lang="en-US" sz="3200">
                <a:hlinkClick r:id="rId16" action="ppaction://hlinksldjump"/>
              </a:rPr>
              <a:t>4</a:t>
            </a:r>
            <a:r>
              <a:rPr lang="en-US" sz="3200"/>
              <a:t>,</a:t>
            </a:r>
            <a:r>
              <a:rPr lang="en-US" sz="3200">
                <a:hlinkClick r:id="rId16" action="ppaction://hlinksldjump"/>
              </a:rPr>
              <a:t>5</a:t>
            </a:r>
            <a:r>
              <a:rPr lang="en-US" sz="3200"/>
              <a:t>,</a:t>
            </a:r>
            <a:r>
              <a:rPr lang="en-US" sz="3200">
                <a:hlinkClick r:id="rId17" action="ppaction://hlinksldjump"/>
              </a:rPr>
              <a:t>6</a:t>
            </a:r>
            <a:r>
              <a:rPr lang="en-US" sz="3200"/>
              <a:t>,</a:t>
            </a:r>
            <a:r>
              <a:rPr lang="en-US" sz="3200">
                <a:hlinkClick r:id="rId18" action="ppaction://hlinksldjump"/>
              </a:rPr>
              <a:t>7</a:t>
            </a:r>
            <a:r>
              <a:rPr lang="en-US" sz="3200"/>
              <a:t>,</a:t>
            </a:r>
            <a:r>
              <a:rPr lang="en-US" sz="3200">
                <a:hlinkClick r:id="rId19" action="ppaction://hlinksldjump"/>
              </a:rPr>
              <a:t>8</a:t>
            </a:r>
            <a:r>
              <a:rPr lang="en-US" sz="3200"/>
              <a:t>,</a:t>
            </a:r>
            <a:r>
              <a:rPr lang="en-US" sz="3200">
                <a:hlinkClick r:id="rId20" action="ppaction://hlinksldjump"/>
              </a:rPr>
              <a:t>9</a:t>
            </a:r>
            <a:r>
              <a:rPr lang="en-US" sz="3200"/>
              <a:t>,</a:t>
            </a:r>
            <a:r>
              <a:rPr lang="en-US" sz="3200">
                <a:hlinkClick r:id="rId21" action="ppaction://hlinksldjump"/>
              </a:rPr>
              <a:t>10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>
                <a:hlinkClick r:id="rId22" action="ppaction://hlinksldjump"/>
              </a:rPr>
              <a:t>Saturn V Apollo stuff</a:t>
            </a:r>
            <a:endParaRPr lang="en-US" sz="3200"/>
          </a:p>
          <a:p>
            <a:endParaRPr lang="en-US" sz="3200"/>
          </a:p>
        </p:txBody>
      </p:sp>
      <p:pic>
        <p:nvPicPr>
          <p:cNvPr id="2051" name="Picture 3" descr="D:\Photos\rocket pics\blastoff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81700" y="0"/>
            <a:ext cx="31623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7467600" y="6477000"/>
            <a:ext cx="66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Estes</a:t>
            </a:r>
          </a:p>
        </p:txBody>
      </p:sp>
      <p:pic>
        <p:nvPicPr>
          <p:cNvPr id="11267" name="Picture 8" descr="E:\Photos\for lectures\rocket impulse cur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639763"/>
            <a:ext cx="89916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3" descr="E:\Photos\for lectures\impulse 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69850"/>
            <a:ext cx="89154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1219200" y="3006725"/>
            <a:ext cx="1997075" cy="2251075"/>
            <a:chOff x="806" y="2160"/>
            <a:chExt cx="1258" cy="1418"/>
          </a:xfrm>
        </p:grpSpPr>
        <p:sp>
          <p:nvSpPr>
            <p:cNvPr id="12294" name="Line 1028"/>
            <p:cNvSpPr>
              <a:spLocks noChangeShapeType="1"/>
            </p:cNvSpPr>
            <p:nvPr/>
          </p:nvSpPr>
          <p:spPr bwMode="auto">
            <a:xfrm flipV="1">
              <a:off x="1392" y="2160"/>
              <a:ext cx="672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Text Box 1029"/>
            <p:cNvSpPr txBox="1">
              <a:spLocks noChangeArrowheads="1"/>
            </p:cNvSpPr>
            <p:nvPr/>
          </p:nvSpPr>
          <p:spPr bwMode="auto">
            <a:xfrm>
              <a:off x="806" y="3290"/>
              <a:ext cx="8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Lookout!</a:t>
              </a:r>
            </a:p>
          </p:txBody>
        </p:sp>
      </p:grpSp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3413125" y="4202113"/>
            <a:ext cx="43402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 = .5 kg, F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t = 20 Ns</a:t>
            </a:r>
          </a:p>
          <a:p>
            <a:r>
              <a:rPr lang="en-US" sz="3200"/>
              <a:t>F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t = m </a:t>
            </a:r>
            <a:r>
              <a:rPr lang="en-US" sz="3200">
                <a:sym typeface="Symbol" pitchFamily="18" charset="2"/>
              </a:rPr>
              <a:t>v</a:t>
            </a:r>
          </a:p>
          <a:p>
            <a:r>
              <a:rPr lang="en-US" sz="3200">
                <a:sym typeface="Symbol" pitchFamily="18" charset="2"/>
              </a:rPr>
              <a:t>20 Ns = .5kg v</a:t>
            </a:r>
          </a:p>
          <a:p>
            <a:r>
              <a:rPr lang="en-US" sz="3200">
                <a:sym typeface="Symbol" pitchFamily="18" charset="2"/>
              </a:rPr>
              <a:t>v = ?  (x 2.237 for mph)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/>
        </p:nvSpPr>
        <p:spPr bwMode="auto">
          <a:xfrm>
            <a:off x="7467600" y="6477000"/>
            <a:ext cx="66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Liquid Fuel Engine:</a:t>
            </a:r>
          </a:p>
        </p:txBody>
      </p:sp>
      <p:pic>
        <p:nvPicPr>
          <p:cNvPr id="13317" name="Picture 7" descr="D:\Photos\rocket pics\labels.jpg"/>
          <p:cNvPicPr>
            <a:picLocks noChangeAspect="1" noChangeArrowheads="1"/>
          </p:cNvPicPr>
          <p:nvPr/>
        </p:nvPicPr>
        <p:blipFill>
          <a:blip r:embed="rId2" cstate="print"/>
          <a:srcRect t="12070"/>
          <a:stretch>
            <a:fillRect/>
          </a:stretch>
        </p:blipFill>
        <p:spPr bwMode="auto">
          <a:xfrm>
            <a:off x="352425" y="1676400"/>
            <a:ext cx="40084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:\Photos\rocket pics\blast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1623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60925" y="5805488"/>
            <a:ext cx="3725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How do you keep it from tipping?</a:t>
            </a:r>
          </a:p>
          <a:p>
            <a:pPr>
              <a:buFontTx/>
              <a:buChar char="•"/>
            </a:pPr>
            <a:r>
              <a:rPr lang="en-US" sz="2000"/>
              <a:t>Why the “steam” coming off?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4810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279525" y="41275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Ion Propulsion systems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181600" y="228600"/>
            <a:ext cx="3625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thrust/high </a:t>
            </a:r>
            <a:r>
              <a:rPr lang="el-GR">
                <a:cs typeface="Times New Roman" charset="0"/>
              </a:rPr>
              <a:t>Δ</a:t>
            </a:r>
            <a:r>
              <a:rPr lang="en-US">
                <a:cs typeface="Times New Roman" charset="0"/>
              </a:rPr>
              <a:t>v</a:t>
            </a:r>
          </a:p>
          <a:p>
            <a:r>
              <a:rPr lang="en-US">
                <a:cs typeface="Times New Roman" charset="0"/>
              </a:rPr>
              <a:t>20-50 km/s exhaust velocity</a:t>
            </a:r>
          </a:p>
          <a:p>
            <a:r>
              <a:rPr lang="en-US">
                <a:cs typeface="Times New Roman" charset="0"/>
              </a:rPr>
              <a:t>Dawn </a:t>
            </a:r>
            <a:endParaRPr lang="el-GR">
              <a:cs typeface="Times New 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9342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90800" y="640080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Gridded Xenon ion drive (Like Dawn has)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972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410200" y="41275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where’s the power come from?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4892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If we re-arrange this formula:</a:t>
            </a:r>
          </a:p>
          <a:p>
            <a:pPr lvl="1"/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 = F</a:t>
            </a:r>
            <a:r>
              <a:rPr lang="en-US" sz="4400" u="sng">
                <a:sym typeface="Symbol" pitchFamily="18" charset="2"/>
              </a:rPr>
              <a:t></a:t>
            </a:r>
            <a:r>
              <a:rPr lang="en-US" sz="4400" u="sng"/>
              <a:t>t</a:t>
            </a:r>
          </a:p>
          <a:p>
            <a:r>
              <a:rPr lang="en-US" sz="4400"/>
              <a:t>   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          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17525" y="1219200"/>
            <a:ext cx="4892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You get</a:t>
            </a:r>
          </a:p>
          <a:p>
            <a:pPr lvl="1"/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</a:t>
            </a:r>
          </a:p>
          <a:p>
            <a:pPr lvl="1"/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  <a:p>
            <a:pPr lvl="2"/>
            <a:r>
              <a:rPr lang="en-US" sz="4400"/>
              <a:t>Where: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57600" y="1371600"/>
            <a:ext cx="533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F = Engine thrust (N)</a:t>
            </a:r>
          </a:p>
          <a:p>
            <a:endParaRPr lang="en-US" sz="3600"/>
          </a:p>
          <a:p>
            <a:r>
              <a:rPr lang="en-US" sz="3600" u="sng"/>
              <a:t>m</a:t>
            </a:r>
            <a:r>
              <a:rPr lang="en-US" sz="3600"/>
              <a:t> = Fuel burn rate (kg/s)</a:t>
            </a:r>
          </a:p>
          <a:p>
            <a:r>
              <a:rPr lang="en-US" sz="3600">
                <a:sym typeface="Symbol" pitchFamily="18" charset="2"/>
              </a:rPr>
              <a:t></a:t>
            </a:r>
            <a:r>
              <a:rPr lang="en-US" sz="3600"/>
              <a:t>t</a:t>
            </a:r>
          </a:p>
          <a:p>
            <a:endParaRPr lang="en-US" sz="3600"/>
          </a:p>
          <a:p>
            <a:r>
              <a:rPr lang="en-US" sz="3600">
                <a:sym typeface="Symbol" pitchFamily="18" charset="2"/>
              </a:rPr>
              <a:t></a:t>
            </a:r>
            <a:r>
              <a:rPr lang="en-US" sz="3600"/>
              <a:t>v = Exhaust velocity (m/s)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17525" y="1219200"/>
            <a:ext cx="80930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Skill # 1 – dealing with the fuel.</a:t>
            </a:r>
          </a:p>
          <a:p>
            <a:endParaRPr lang="en-US" sz="4400"/>
          </a:p>
          <a:p>
            <a:r>
              <a:rPr lang="en-US" sz="4400" u="sng"/>
              <a:t>m</a:t>
            </a:r>
            <a:r>
              <a:rPr lang="en-US" sz="4400"/>
              <a:t> = Fuel burn rate (kg/s)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17525" y="1219200"/>
            <a:ext cx="80930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/>
              <a:t>m</a:t>
            </a:r>
            <a:r>
              <a:rPr lang="en-US" sz="4400"/>
              <a:t> = Fuel burn rate (kg/s)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</a:t>
            </a:r>
          </a:p>
          <a:p>
            <a:endParaRPr lang="en-US" sz="4400"/>
          </a:p>
          <a:p>
            <a:r>
              <a:rPr lang="en-US" sz="4400" u="sng"/>
              <a:t>Example:</a:t>
            </a:r>
            <a:r>
              <a:rPr lang="en-US" sz="4400"/>
              <a:t> A rocket burns 1500 kg of fuel in 12 seconds.  What is its fuel burn rate?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17525" y="1219200"/>
            <a:ext cx="8093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/>
              <a:t>Example:</a:t>
            </a:r>
            <a:r>
              <a:rPr lang="en-US" sz="4400"/>
              <a:t> A rocket burns 1500 kg of fuel in 12 seconds.  What is its fuel burn rate?</a:t>
            </a:r>
          </a:p>
          <a:p>
            <a:endParaRPr lang="en-US" sz="4400"/>
          </a:p>
          <a:p>
            <a:r>
              <a:rPr lang="en-US" sz="4400" u="sng"/>
              <a:t>1500 kg</a:t>
            </a:r>
            <a:r>
              <a:rPr lang="en-US" sz="4400"/>
              <a:t> = 125 kg/s</a:t>
            </a:r>
          </a:p>
          <a:p>
            <a:r>
              <a:rPr lang="en-US" sz="4400">
                <a:sym typeface="Symbol" pitchFamily="18" charset="2"/>
              </a:rPr>
              <a:t>12 s</a:t>
            </a:r>
            <a:endParaRPr lang="en-US" sz="4400"/>
          </a:p>
          <a:p>
            <a:endParaRPr lang="en-US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7525" y="1219200"/>
            <a:ext cx="8093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So far we have:</a:t>
            </a:r>
          </a:p>
          <a:p>
            <a:r>
              <a:rPr lang="en-US" sz="4400"/>
              <a:t> p = mv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p = m</a:t>
            </a:r>
            <a:r>
              <a:rPr lang="en-US" sz="4400">
                <a:sym typeface="Symbol" pitchFamily="18" charset="2"/>
              </a:rPr>
              <a:t>v</a:t>
            </a:r>
          </a:p>
          <a:p>
            <a:r>
              <a:rPr lang="en-US" sz="4400">
                <a:sym typeface="Symbol" pitchFamily="18" charset="2"/>
              </a:rPr>
              <a:t>Impulse = </a:t>
            </a:r>
            <a:r>
              <a:rPr lang="en-US" sz="4400"/>
              <a:t>p = F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</a:t>
            </a:r>
          </a:p>
          <a:p>
            <a:r>
              <a:rPr lang="en-US" sz="4400"/>
              <a:t>And finally,</a:t>
            </a:r>
          </a:p>
          <a:p>
            <a:pPr lvl="1"/>
            <a:r>
              <a:rPr lang="en-US" sz="4400"/>
              <a:t>(m)(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v) = (F )(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 t)</a:t>
            </a:r>
          </a:p>
          <a:p>
            <a:endParaRPr lang="en-US" sz="4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971800" y="2133600"/>
            <a:ext cx="32893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/>
              <a:t>Whiteboards</a:t>
            </a:r>
          </a:p>
          <a:p>
            <a:pPr algn="ctr"/>
            <a:r>
              <a:rPr lang="en-US" sz="4400" b="1">
                <a:hlinkClick r:id="rId2" action="ppaction://hlinksldjump"/>
              </a:rPr>
              <a:t>1</a:t>
            </a:r>
            <a:r>
              <a:rPr lang="en-US" sz="4400" b="1"/>
              <a:t> | </a:t>
            </a:r>
            <a:r>
              <a:rPr lang="en-US" sz="4400" b="1">
                <a:hlinkClick r:id="rId3" action="ppaction://hlinksldjump"/>
              </a:rPr>
              <a:t>2</a:t>
            </a:r>
            <a:r>
              <a:rPr lang="en-US" sz="4400" b="1"/>
              <a:t> | </a:t>
            </a:r>
            <a:r>
              <a:rPr lang="en-US" sz="4400" b="1">
                <a:hlinkClick r:id="rId4" action="ppaction://hlinksldjump"/>
              </a:rPr>
              <a:t>3</a:t>
            </a:r>
            <a:endParaRPr lang="en-US" sz="44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/>
              <a:t>A rocket burns 35 kg of fuel in 14 seconds.  What is its fuel burn rate? </a:t>
            </a:r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r>
              <a:rPr lang="en-US" sz="1200"/>
              <a:t>2.5 kg/s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8093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/>
              <a:t>35 kg</a:t>
            </a:r>
            <a:r>
              <a:rPr lang="en-US" sz="4400"/>
              <a:t> = 2.5 kg/s</a:t>
            </a:r>
          </a:p>
          <a:p>
            <a:r>
              <a:rPr lang="en-US" sz="4400">
                <a:sym typeface="Symbol" pitchFamily="18" charset="2"/>
              </a:rPr>
              <a:t>14 s</a:t>
            </a:r>
            <a:endParaRPr lang="en-US" sz="4400"/>
          </a:p>
          <a:p>
            <a:endParaRPr lang="en-US" sz="4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42325" y="62134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 action="ppaction://hlinksldjump"/>
              </a:rPr>
              <a:t>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/>
              <a:t>What time will it take a rocket that has a burn rate of 1200 kg/s to consume 56,000 kg of fuel? </a:t>
            </a:r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r>
              <a:rPr lang="en-US" sz="1200"/>
              <a:t>46.7 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83978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/>
              <a:t>56,000 kg</a:t>
            </a:r>
            <a:r>
              <a:rPr lang="en-US" sz="4400"/>
              <a:t> = 1200 kg/s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</a:t>
            </a:r>
          </a:p>
          <a:p>
            <a:endParaRPr lang="en-US" sz="4400"/>
          </a:p>
          <a:p>
            <a:r>
              <a:rPr lang="en-US" sz="4000">
                <a:sym typeface="Symbol" pitchFamily="18" charset="2"/>
              </a:rPr>
              <a:t></a:t>
            </a:r>
            <a:r>
              <a:rPr lang="en-US" sz="4000"/>
              <a:t>t = 56,000 kg/1200kg/s = 46.7 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442325" y="62134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 action="ppaction://hlinksldjump"/>
              </a:rPr>
              <a:t>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930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/>
              <a:t>A certain solid fuel engine burns at a rate of .012 kg/s.  How much fuel does it have if it burns for 1.75 seconds? </a:t>
            </a:r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endParaRPr lang="en-US" sz="4400"/>
          </a:p>
          <a:p>
            <a:pPr eaLnBrk="0" hangingPunct="0"/>
            <a:r>
              <a:rPr lang="en-US" sz="1200"/>
              <a:t>.021 kg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3003550"/>
            <a:ext cx="83978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/>
              <a:t>m</a:t>
            </a:r>
            <a:r>
              <a:rPr lang="en-US" sz="4400"/>
              <a:t> = .012 kg/s</a:t>
            </a:r>
          </a:p>
          <a:p>
            <a:r>
              <a:rPr lang="en-US" sz="4400">
                <a:sym typeface="Symbol" pitchFamily="18" charset="2"/>
              </a:rPr>
              <a:t>1.75 s</a:t>
            </a:r>
            <a:endParaRPr lang="en-US" sz="4400"/>
          </a:p>
          <a:p>
            <a:endParaRPr lang="en-US" sz="4400"/>
          </a:p>
          <a:p>
            <a:r>
              <a:rPr lang="en-US" sz="4000">
                <a:sym typeface="Symbol" pitchFamily="18" charset="2"/>
              </a:rPr>
              <a:t>m = (.012 kg/s)(1.75 s) = .021 kg</a:t>
            </a:r>
            <a:endParaRPr lang="en-US" sz="40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442325" y="62134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 action="ppaction://hlinksldjump"/>
              </a:rPr>
              <a:t>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80930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Skill # 2 – Relating burn rate and exhaust velocity to thrust</a:t>
            </a:r>
          </a:p>
          <a:p>
            <a:endParaRPr lang="en-US" sz="4400"/>
          </a:p>
          <a:p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</a:t>
            </a:r>
          </a:p>
          <a:p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410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 = Exhaust velocity</a:t>
            </a:r>
          </a:p>
          <a:p>
            <a:endParaRPr lang="en-US" sz="4400"/>
          </a:p>
          <a:p>
            <a:r>
              <a:rPr lang="en-US" sz="4400" u="sng"/>
              <a:t>m</a:t>
            </a:r>
            <a:r>
              <a:rPr lang="en-US" sz="4400"/>
              <a:t> = Mass burn rate</a:t>
            </a:r>
            <a:endParaRPr lang="en-US" sz="4400" u="sng"/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8093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</a:t>
            </a:r>
          </a:p>
          <a:p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  <a:p>
            <a:endParaRPr lang="en-US" sz="4400"/>
          </a:p>
          <a:p>
            <a:r>
              <a:rPr lang="en-US" sz="4400" u="sng"/>
              <a:t>Example:</a:t>
            </a:r>
            <a:r>
              <a:rPr lang="en-US" sz="4400"/>
              <a:t> A model Rocket generates 6.1 N of thrust with a burn rate of .0012 kg/s.  What is the exhaust velocity?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17525" y="838200"/>
            <a:ext cx="80930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/>
              <a:t>Example:</a:t>
            </a:r>
            <a:r>
              <a:rPr lang="en-US" sz="4400"/>
              <a:t> A model Rocket generates 6.1 N of thrust with a burn rate of .0012 kg/s.  What is the exhaust velocity?</a:t>
            </a:r>
          </a:p>
          <a:p>
            <a:endParaRPr lang="en-US" sz="4400"/>
          </a:p>
          <a:p>
            <a:r>
              <a:rPr lang="en-US" sz="4400"/>
              <a:t>6.1 N = (.0012 kg/s)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v, 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 = (6.1 N)/ (.0012 kg/s) </a:t>
            </a:r>
          </a:p>
          <a:p>
            <a:r>
              <a:rPr lang="en-US" sz="4400"/>
              <a:t>= 5083 m/s</a:t>
            </a:r>
            <a:r>
              <a:rPr lang="en-US" sz="4400">
                <a:sym typeface="Symbol" pitchFamily="18" charset="2"/>
              </a:rPr>
              <a:t>   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971800" y="2133600"/>
            <a:ext cx="32893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/>
              <a:t>Whiteboards</a:t>
            </a:r>
          </a:p>
          <a:p>
            <a:pPr algn="ctr"/>
            <a:r>
              <a:rPr lang="en-US" sz="4400" b="1">
                <a:hlinkClick r:id="rId2" action="ppaction://hlinksldjump"/>
              </a:rPr>
              <a:t>1</a:t>
            </a:r>
            <a:r>
              <a:rPr lang="en-US" sz="4400" b="1"/>
              <a:t> | </a:t>
            </a:r>
            <a:r>
              <a:rPr lang="en-US" sz="4400" b="1">
                <a:hlinkClick r:id="rId3" action="ppaction://hlinksldjump"/>
              </a:rPr>
              <a:t>2</a:t>
            </a:r>
            <a:endParaRPr lang="en-US" sz="44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A certain rocket engine burns 35.2 grams of fuel per second with an exhaust velocity of 725 m/s.  What thrust does it generate? </a:t>
            </a:r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r>
              <a:rPr lang="en-US" sz="1200"/>
              <a:t>25.52 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9600" y="335280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v, </a:t>
            </a:r>
            <a:r>
              <a:rPr lang="en-US" sz="3600"/>
              <a:t>F= (.0352 kg/s)</a:t>
            </a:r>
            <a:r>
              <a:rPr lang="en-US" sz="4000"/>
              <a:t>(725 m/s)</a:t>
            </a:r>
          </a:p>
          <a:p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  <a:p>
            <a:endParaRPr lang="en-US" sz="4400"/>
          </a:p>
          <a:p>
            <a:r>
              <a:rPr lang="en-US" sz="4400"/>
              <a:t>F = 25.52 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13725" y="6213475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 action="ppaction://hlinksldjump"/>
              </a:rPr>
              <a:t>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The Saturn V’s first stage engines generated 33.82 MN of thrust (</a:t>
            </a:r>
            <a:r>
              <a:rPr lang="en-US" sz="4000"/>
              <a:t>33.82 x 10</a:t>
            </a:r>
            <a:r>
              <a:rPr lang="en-US" sz="4000" baseline="30000"/>
              <a:t>6</a:t>
            </a:r>
            <a:r>
              <a:rPr lang="en-US" sz="4000"/>
              <a:t> N</a:t>
            </a:r>
            <a:r>
              <a:rPr lang="en-US" sz="4400"/>
              <a:t>) with an exhaust velocity of 2254.7 m/s.  What was its fuel burn rate? </a:t>
            </a:r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r>
              <a:rPr lang="en-US" sz="1200"/>
              <a:t>15,000 kg/s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3705225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v, </a:t>
            </a:r>
            <a:r>
              <a:rPr lang="en-US" sz="3600"/>
              <a:t>33.82E6 N= (?)</a:t>
            </a:r>
            <a:r>
              <a:rPr lang="en-US" sz="4000"/>
              <a:t>(2254.7 m/s)</a:t>
            </a:r>
          </a:p>
          <a:p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  <a:p>
            <a:r>
              <a:rPr lang="en-US" sz="4400" u="sng"/>
              <a:t>m</a:t>
            </a:r>
            <a:r>
              <a:rPr lang="en-US" sz="4400"/>
              <a:t> = (</a:t>
            </a:r>
            <a:r>
              <a:rPr lang="en-US" sz="3600"/>
              <a:t>33.82E6 N</a:t>
            </a:r>
            <a:r>
              <a:rPr lang="en-US" sz="4400"/>
              <a:t>)/(</a:t>
            </a:r>
            <a:r>
              <a:rPr lang="en-US" sz="4000"/>
              <a:t>2254.7 m/s</a:t>
            </a:r>
            <a:r>
              <a:rPr lang="en-US" sz="4400"/>
              <a:t>) =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                                 15,000 kg/s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520113" y="640080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 action="ppaction://hlinksldjump"/>
              </a:rPr>
              <a:t>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7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4099" name="Rectangle 1029"/>
          <p:cNvSpPr>
            <a:spLocks noChangeArrowheads="1"/>
          </p:cNvSpPr>
          <p:nvPr/>
        </p:nvSpPr>
        <p:spPr bwMode="auto">
          <a:xfrm>
            <a:off x="5105400" y="2057400"/>
            <a:ext cx="457200" cy="20574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1033"/>
          <p:cNvSpPr>
            <a:spLocks noChangeArrowheads="1"/>
          </p:cNvSpPr>
          <p:nvPr/>
        </p:nvSpPr>
        <p:spPr bwMode="auto">
          <a:xfrm>
            <a:off x="5029200" y="1600200"/>
            <a:ext cx="6096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1034"/>
          <p:cNvSpPr>
            <a:spLocks noChangeShapeType="1"/>
          </p:cNvSpPr>
          <p:nvPr/>
        </p:nvSpPr>
        <p:spPr bwMode="auto">
          <a:xfrm>
            <a:off x="5410200" y="48006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1035"/>
          <p:cNvSpPr>
            <a:spLocks noChangeShapeType="1"/>
          </p:cNvSpPr>
          <p:nvPr/>
        </p:nvSpPr>
        <p:spPr bwMode="auto">
          <a:xfrm flipH="1">
            <a:off x="5029200" y="4648200"/>
            <a:ext cx="228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1036"/>
          <p:cNvSpPr>
            <a:spLocks noChangeShapeType="1"/>
          </p:cNvSpPr>
          <p:nvPr/>
        </p:nvSpPr>
        <p:spPr bwMode="auto">
          <a:xfrm flipH="1">
            <a:off x="4572000" y="4800600"/>
            <a:ext cx="457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1037"/>
          <p:cNvSpPr>
            <a:spLocks noChangeShapeType="1"/>
          </p:cNvSpPr>
          <p:nvPr/>
        </p:nvSpPr>
        <p:spPr bwMode="auto">
          <a:xfrm>
            <a:off x="5486400" y="46482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1038"/>
          <p:cNvSpPr>
            <a:spLocks noChangeShapeType="1"/>
          </p:cNvSpPr>
          <p:nvPr/>
        </p:nvSpPr>
        <p:spPr bwMode="auto">
          <a:xfrm>
            <a:off x="5334000" y="44196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039"/>
          <p:cNvSpPr>
            <a:spLocks noChangeShapeType="1"/>
          </p:cNvSpPr>
          <p:nvPr/>
        </p:nvSpPr>
        <p:spPr bwMode="auto">
          <a:xfrm flipH="1">
            <a:off x="5029200" y="42672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040"/>
          <p:cNvSpPr>
            <a:spLocks noChangeShapeType="1"/>
          </p:cNvSpPr>
          <p:nvPr/>
        </p:nvSpPr>
        <p:spPr bwMode="auto">
          <a:xfrm>
            <a:off x="5410200" y="4114800"/>
            <a:ext cx="228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041"/>
          <p:cNvSpPr>
            <a:spLocks noChangeShapeType="1"/>
          </p:cNvSpPr>
          <p:nvPr/>
        </p:nvSpPr>
        <p:spPr bwMode="auto">
          <a:xfrm flipH="1">
            <a:off x="4724400" y="4191000"/>
            <a:ext cx="457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042"/>
          <p:cNvSpPr>
            <a:spLocks noChangeShapeType="1"/>
          </p:cNvSpPr>
          <p:nvPr/>
        </p:nvSpPr>
        <p:spPr bwMode="auto">
          <a:xfrm>
            <a:off x="5486400" y="4191000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49"/>
          <p:cNvGrpSpPr>
            <a:grpSpLocks/>
          </p:cNvGrpSpPr>
          <p:nvPr/>
        </p:nvGrpSpPr>
        <p:grpSpPr bwMode="auto">
          <a:xfrm>
            <a:off x="6172200" y="2286000"/>
            <a:ext cx="1281113" cy="990600"/>
            <a:chOff x="3888" y="1440"/>
            <a:chExt cx="807" cy="624"/>
          </a:xfrm>
        </p:grpSpPr>
        <p:sp>
          <p:nvSpPr>
            <p:cNvPr id="4120" name="AutoShape 1043"/>
            <p:cNvSpPr>
              <a:spLocks noChangeArrowheads="1"/>
            </p:cNvSpPr>
            <p:nvPr/>
          </p:nvSpPr>
          <p:spPr bwMode="auto">
            <a:xfrm>
              <a:off x="3888" y="1440"/>
              <a:ext cx="144" cy="624"/>
            </a:xfrm>
            <a:prstGeom prst="upArrow">
              <a:avLst>
                <a:gd name="adj1" fmla="val 50000"/>
                <a:gd name="adj2" fmla="val 108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1044"/>
            <p:cNvSpPr txBox="1">
              <a:spLocks noChangeArrowheads="1"/>
            </p:cNvSpPr>
            <p:nvPr/>
          </p:nvSpPr>
          <p:spPr bwMode="auto">
            <a:xfrm>
              <a:off x="4070" y="1496"/>
              <a:ext cx="62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F</a:t>
              </a:r>
              <a:r>
                <a:rPr lang="en-US" sz="4400">
                  <a:sym typeface="Symbol" pitchFamily="18" charset="2"/>
                </a:rPr>
                <a:t></a:t>
              </a:r>
              <a:r>
                <a:rPr lang="en-US" sz="4400"/>
                <a:t>t</a:t>
              </a:r>
            </a:p>
          </p:txBody>
        </p:sp>
      </p:grpSp>
      <p:sp>
        <p:nvSpPr>
          <p:cNvPr id="19478" name="Text Box 1046"/>
          <p:cNvSpPr txBox="1">
            <a:spLocks noChangeArrowheads="1"/>
          </p:cNvSpPr>
          <p:nvPr/>
        </p:nvSpPr>
        <p:spPr bwMode="auto">
          <a:xfrm>
            <a:off x="6537325" y="3452813"/>
            <a:ext cx="500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=</a:t>
            </a:r>
          </a:p>
        </p:txBody>
      </p:sp>
      <p:sp>
        <p:nvSpPr>
          <p:cNvPr id="4112" name="Text Box 1047"/>
          <p:cNvSpPr txBox="1">
            <a:spLocks noChangeArrowheads="1"/>
          </p:cNvSpPr>
          <p:nvPr/>
        </p:nvSpPr>
        <p:spPr bwMode="auto">
          <a:xfrm>
            <a:off x="6613525" y="476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" name="Group 1050"/>
          <p:cNvGrpSpPr>
            <a:grpSpLocks/>
          </p:cNvGrpSpPr>
          <p:nvPr/>
        </p:nvGrpSpPr>
        <p:grpSpPr bwMode="auto">
          <a:xfrm>
            <a:off x="6172200" y="4432300"/>
            <a:ext cx="1604963" cy="1125538"/>
            <a:chOff x="3888" y="2792"/>
            <a:chExt cx="1011" cy="709"/>
          </a:xfrm>
        </p:grpSpPr>
        <p:sp>
          <p:nvSpPr>
            <p:cNvPr id="4118" name="AutoShape 1045"/>
            <p:cNvSpPr>
              <a:spLocks noChangeArrowheads="1"/>
            </p:cNvSpPr>
            <p:nvPr/>
          </p:nvSpPr>
          <p:spPr bwMode="auto">
            <a:xfrm>
              <a:off x="3888" y="2879"/>
              <a:ext cx="144" cy="622"/>
            </a:xfrm>
            <a:prstGeom prst="downArrow">
              <a:avLst>
                <a:gd name="adj1" fmla="val 50000"/>
                <a:gd name="adj2" fmla="val 1079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Text Box 1048"/>
            <p:cNvSpPr txBox="1">
              <a:spLocks noChangeArrowheads="1"/>
            </p:cNvSpPr>
            <p:nvPr/>
          </p:nvSpPr>
          <p:spPr bwMode="auto">
            <a:xfrm>
              <a:off x="4118" y="2792"/>
              <a:ext cx="78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m</a:t>
              </a:r>
              <a:r>
                <a:rPr lang="en-US" sz="4400">
                  <a:sym typeface="Symbol" pitchFamily="18" charset="2"/>
                </a:rPr>
                <a:t></a:t>
              </a:r>
              <a:r>
                <a:rPr lang="en-US" sz="4400"/>
                <a:t>v</a:t>
              </a:r>
            </a:p>
          </p:txBody>
        </p:sp>
      </p:grpSp>
      <p:sp>
        <p:nvSpPr>
          <p:cNvPr id="19483" name="Text Box 1051"/>
          <p:cNvSpPr txBox="1">
            <a:spLocks noChangeArrowheads="1"/>
          </p:cNvSpPr>
          <p:nvPr/>
        </p:nvSpPr>
        <p:spPr bwMode="auto">
          <a:xfrm>
            <a:off x="517525" y="1219200"/>
            <a:ext cx="41306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So:</a:t>
            </a:r>
          </a:p>
          <a:p>
            <a:pPr>
              <a:buFontTx/>
              <a:buChar char="•"/>
            </a:pPr>
            <a:r>
              <a:rPr lang="en-US" sz="3600"/>
              <a:t>F = engine thrust</a:t>
            </a:r>
          </a:p>
          <a:p>
            <a:pPr>
              <a:buFontTx/>
              <a:buChar char="•"/>
            </a:pPr>
            <a:r>
              <a:rPr lang="en-US" sz="4400">
                <a:sym typeface="Symbol" pitchFamily="18" charset="2"/>
              </a:rPr>
              <a:t></a:t>
            </a:r>
            <a:r>
              <a:rPr lang="en-US" sz="3600"/>
              <a:t> t = time to burn fuel</a:t>
            </a:r>
          </a:p>
          <a:p>
            <a:pPr>
              <a:buFontTx/>
              <a:buChar char="•"/>
            </a:pPr>
            <a:r>
              <a:rPr lang="en-US" sz="3600"/>
              <a:t>m = mass of fuel burned</a:t>
            </a:r>
          </a:p>
          <a:p>
            <a:pPr>
              <a:buFontTx/>
              <a:buChar char="•"/>
            </a:pP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</a:t>
            </a:r>
            <a:r>
              <a:rPr lang="en-US" sz="3600"/>
              <a:t> = exhaust gas velocity</a:t>
            </a:r>
          </a:p>
        </p:txBody>
      </p:sp>
      <p:sp>
        <p:nvSpPr>
          <p:cNvPr id="4115" name="Line 1052"/>
          <p:cNvSpPr>
            <a:spLocks noChangeShapeType="1"/>
          </p:cNvSpPr>
          <p:nvPr/>
        </p:nvSpPr>
        <p:spPr bwMode="auto">
          <a:xfrm>
            <a:off x="5257800" y="4419600"/>
            <a:ext cx="228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053"/>
          <p:cNvSpPr>
            <a:spLocks noChangeShapeType="1"/>
          </p:cNvSpPr>
          <p:nvPr/>
        </p:nvSpPr>
        <p:spPr bwMode="auto">
          <a:xfrm flipH="1">
            <a:off x="5105400" y="4343400"/>
            <a:ext cx="228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1054"/>
          <p:cNvSpPr>
            <a:spLocks noChangeShapeType="1"/>
          </p:cNvSpPr>
          <p:nvPr/>
        </p:nvSpPr>
        <p:spPr bwMode="auto">
          <a:xfrm>
            <a:off x="5257800" y="4495800"/>
            <a:ext cx="30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utoUpdateAnimBg="0"/>
      <p:bldP spid="194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A D12 engine generates 11.80 N of thrust burning fuel at a rate of .0143 kg/s.  What is the exhaust velocity? </a:t>
            </a:r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r>
              <a:rPr lang="en-US" sz="1200"/>
              <a:t>825.2 m/s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3384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v, </a:t>
            </a:r>
            <a:r>
              <a:rPr lang="en-US" sz="4000"/>
              <a:t>11.80 N = (.0143 kg/s)</a:t>
            </a:r>
            <a:r>
              <a:rPr lang="en-US" sz="4400"/>
              <a:t> 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</a:t>
            </a:r>
          </a:p>
          <a:p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 = (11.80 N)/(.0143 kg/s) </a:t>
            </a:r>
          </a:p>
          <a:p>
            <a:r>
              <a:rPr lang="en-US" sz="4400"/>
              <a:t>= 825.2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A D12 engine generates 11.80 N of thrust burning fuel at a rate of .0143 kg/s.  If it has .02495 kg of fuel, for what time does it burn?</a:t>
            </a:r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r>
              <a:rPr lang="en-US" sz="1200"/>
              <a:t>1.74 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3384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u="sng"/>
              <a:t>m</a:t>
            </a:r>
            <a:r>
              <a:rPr lang="en-US" sz="4400"/>
              <a:t> = Fuel burn rate (kg/s)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</a:t>
            </a:r>
          </a:p>
          <a:p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= (.02495 kg)/(.0143 kg/s)</a:t>
            </a:r>
          </a:p>
          <a:p>
            <a:r>
              <a:rPr lang="en-US" sz="4400"/>
              <a:t>= 1.74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hlinkClick r:id="rId2" action="ppaction://program"/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428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Saturn V Animation (Flash in IE)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93675"/>
            <a:ext cx="445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Saturn V Rocket - Apollo missions</a:t>
            </a:r>
          </a:p>
        </p:txBody>
      </p:sp>
      <p:pic>
        <p:nvPicPr>
          <p:cNvPr id="33796" name="Picture 4" descr="C:\My Documents\My Pictures\sat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25488"/>
            <a:ext cx="390525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My Documents\My Pictures\satvgen.gif"/>
          <p:cNvPicPr>
            <a:picLocks noChangeAspect="1" noChangeArrowheads="1"/>
          </p:cNvPicPr>
          <p:nvPr/>
        </p:nvPicPr>
        <p:blipFill>
          <a:blip r:embed="rId4" cstate="print"/>
          <a:srcRect r="87546"/>
          <a:stretch>
            <a:fillRect/>
          </a:stretch>
        </p:blipFill>
        <p:spPr bwMode="auto">
          <a:xfrm>
            <a:off x="7696200" y="685800"/>
            <a:ext cx="9096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0" y="4648200"/>
            <a:ext cx="2819400" cy="609600"/>
            <a:chOff x="3360" y="2592"/>
            <a:chExt cx="1776" cy="384"/>
          </a:xfrm>
        </p:grpSpPr>
        <p:sp>
          <p:nvSpPr>
            <p:cNvPr id="33814" name="Text Box 6"/>
            <p:cNvSpPr txBox="1">
              <a:spLocks noChangeArrowheads="1"/>
            </p:cNvSpPr>
            <p:nvPr/>
          </p:nvSpPr>
          <p:spPr bwMode="auto">
            <a:xfrm>
              <a:off x="3360" y="2688"/>
              <a:ext cx="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First stage</a:t>
              </a:r>
            </a:p>
          </p:txBody>
        </p:sp>
        <p:sp>
          <p:nvSpPr>
            <p:cNvPr id="33815" name="Line 7"/>
            <p:cNvSpPr>
              <a:spLocks noChangeShapeType="1"/>
            </p:cNvSpPr>
            <p:nvPr/>
          </p:nvSpPr>
          <p:spPr bwMode="auto">
            <a:xfrm flipV="1">
              <a:off x="4320" y="2592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05400" y="3124200"/>
            <a:ext cx="3048000" cy="609600"/>
            <a:chOff x="3216" y="1968"/>
            <a:chExt cx="1920" cy="384"/>
          </a:xfrm>
        </p:grpSpPr>
        <p:sp>
          <p:nvSpPr>
            <p:cNvPr id="33812" name="Text Box 10"/>
            <p:cNvSpPr txBox="1">
              <a:spLocks noChangeArrowheads="1"/>
            </p:cNvSpPr>
            <p:nvPr/>
          </p:nvSpPr>
          <p:spPr bwMode="auto">
            <a:xfrm>
              <a:off x="3216" y="2064"/>
              <a:ext cx="11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Second stage</a:t>
              </a:r>
            </a:p>
          </p:txBody>
        </p:sp>
        <p:sp>
          <p:nvSpPr>
            <p:cNvPr id="33813" name="Line 11"/>
            <p:cNvSpPr>
              <a:spLocks noChangeShapeType="1"/>
            </p:cNvSpPr>
            <p:nvPr/>
          </p:nvSpPr>
          <p:spPr bwMode="auto">
            <a:xfrm flipV="1">
              <a:off x="4320" y="1968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10200" y="2438400"/>
            <a:ext cx="2819400" cy="609600"/>
            <a:chOff x="3360" y="2592"/>
            <a:chExt cx="1776" cy="384"/>
          </a:xfrm>
        </p:grpSpPr>
        <p:sp>
          <p:nvSpPr>
            <p:cNvPr id="33810" name="Text Box 13"/>
            <p:cNvSpPr txBox="1">
              <a:spLocks noChangeArrowheads="1"/>
            </p:cNvSpPr>
            <p:nvPr/>
          </p:nvSpPr>
          <p:spPr bwMode="auto">
            <a:xfrm>
              <a:off x="3360" y="2688"/>
              <a:ext cx="9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Third stage</a:t>
              </a:r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 flipV="1">
              <a:off x="4320" y="2592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954713" y="1981200"/>
            <a:ext cx="2198687" cy="609600"/>
            <a:chOff x="3751" y="1248"/>
            <a:chExt cx="1385" cy="384"/>
          </a:xfrm>
        </p:grpSpPr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3751" y="1344"/>
              <a:ext cx="6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L.E.M</a:t>
              </a:r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4320" y="1248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533900" y="1600200"/>
            <a:ext cx="3695700" cy="609600"/>
            <a:chOff x="2856" y="1008"/>
            <a:chExt cx="2328" cy="384"/>
          </a:xfrm>
        </p:grpSpPr>
        <p:sp>
          <p:nvSpPr>
            <p:cNvPr id="33806" name="Text Box 20"/>
            <p:cNvSpPr txBox="1">
              <a:spLocks noChangeArrowheads="1"/>
            </p:cNvSpPr>
            <p:nvPr/>
          </p:nvSpPr>
          <p:spPr bwMode="auto">
            <a:xfrm>
              <a:off x="2856" y="1104"/>
              <a:ext cx="1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Command Module</a:t>
              </a:r>
            </a:p>
          </p:txBody>
        </p:sp>
        <p:sp>
          <p:nvSpPr>
            <p:cNvPr id="33807" name="Line 21"/>
            <p:cNvSpPr>
              <a:spLocks noChangeShapeType="1"/>
            </p:cNvSpPr>
            <p:nvPr/>
          </p:nvSpPr>
          <p:spPr bwMode="auto">
            <a:xfrm flipV="1">
              <a:off x="4368" y="1008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940300" y="1066800"/>
            <a:ext cx="3213100" cy="457200"/>
            <a:chOff x="3112" y="672"/>
            <a:chExt cx="2024" cy="288"/>
          </a:xfrm>
        </p:grpSpPr>
        <p:sp>
          <p:nvSpPr>
            <p:cNvPr id="33804" name="Text Box 25"/>
            <p:cNvSpPr txBox="1">
              <a:spLocks noChangeArrowheads="1"/>
            </p:cNvSpPr>
            <p:nvPr/>
          </p:nvSpPr>
          <p:spPr bwMode="auto">
            <a:xfrm>
              <a:off x="3112" y="672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Escape Tower</a:t>
              </a:r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>
              <a:off x="4344" y="816"/>
              <a:ext cx="792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p Goer F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15240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00400" y="685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http://xkcd.com/1133/</a:t>
            </a:r>
            <a:r>
              <a:rPr lang="en-US"/>
              <a:t> - Up goer 5 – explanation using most common 1000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930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Example:</a:t>
            </a:r>
          </a:p>
          <a:p>
            <a:pPr>
              <a:defRPr/>
            </a:pPr>
            <a:r>
              <a:rPr lang="en-US" sz="3200" dirty="0"/>
              <a:t>A rocket has a total mass of 150. kg, 120. kg of which is fuel.  The engine burns the fuel in 8.74 s, with an exhaust velocity of 985 m/s.  </a:t>
            </a:r>
          </a:p>
          <a:p>
            <a:pPr>
              <a:defRPr/>
            </a:pPr>
            <a:endParaRPr lang="en-US" sz="3200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3200" dirty="0"/>
              <a:t>What is the mass burn rate of the engine?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3200" dirty="0"/>
              <a:t>What is the thrust of the engine?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3200" dirty="0"/>
              <a:t>What is the initial acceleration of the rocket?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3200" dirty="0"/>
              <a:t>What is the final acceleration of the rocket just before it runs out of fuel?</a:t>
            </a:r>
          </a:p>
          <a:p>
            <a:pPr marL="514350" indent="-514350">
              <a:defRPr/>
            </a:pPr>
            <a:r>
              <a:rPr lang="en-US" sz="1600" dirty="0"/>
              <a:t>13.7 kg/s, 13.5 </a:t>
            </a:r>
            <a:r>
              <a:rPr lang="en-US" sz="1600" dirty="0" err="1"/>
              <a:t>kN</a:t>
            </a:r>
            <a:r>
              <a:rPr lang="en-US" sz="1600" dirty="0"/>
              <a:t>, 80.4 m/s/s, 441 m/s/s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Apollo 8 accele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4454525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52400" y="4572000"/>
            <a:ext cx="8763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The marked events in the graph are: Launch with ignition of the S-IC. Note how the acceleration rapidly rises with increasing engine efficiency and reduced propellant load.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/>
              <a:t>Cut-off of the centre engine of the S-IC.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/>
              <a:t>Outboard engine cut-off of the S-IC at a peak of 4g.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/>
              <a:t>S-II stage ignition. Note the reduced angle of the graph for although the mass of the first stage has been discarded, the thrust of the S-II stage is nearly one tenth of the final S-IC thrust.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/>
              <a:t>Cut-off of the centre engine of the S-II.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/>
              <a:t>Outboard engine cut-off of the S-II at a peak of approximately 1.8g.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/>
              <a:t>S-IVB stage ignition. Note again the reduced angle of the graph caused by the thrust being cut by a fifth.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/>
              <a:t>With the cut-off of the S-IVB's first burn, the vehicle is in orbit with zero acceleration.</a:t>
            </a:r>
          </a:p>
          <a:p>
            <a:pPr>
              <a:defRPr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930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 model rocket has a total mass of 235 grams, 145 grams of which is fuel.  The engine burns the fuel in 2.74 s, with an exhaust velocity of 890 m/s.  What is the mass burn rate of the engine?</a:t>
            </a:r>
          </a:p>
          <a:p>
            <a:endParaRPr lang="en-US" sz="3600"/>
          </a:p>
          <a:p>
            <a:endParaRPr lang="en-US" sz="4400"/>
          </a:p>
          <a:p>
            <a:endParaRPr lang="en-US" sz="44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1200"/>
              <a:t>.05292 kg/s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m/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= </a:t>
            </a:r>
            <a:r>
              <a:rPr lang="en-US" sz="4000"/>
              <a:t>(.145 kg)/(2.74 s) = .05292 kg/s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930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 model rocket has a total mass of 235 grams, 145 grams of which is fuel.  The engine burns the fuel in 2.74 s, with an exhaust velocity of 890 m/s.  What thrust does the engine generate?</a:t>
            </a:r>
          </a:p>
          <a:p>
            <a:r>
              <a:rPr lang="en-US" sz="4400"/>
              <a:t>m/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= </a:t>
            </a:r>
            <a:r>
              <a:rPr lang="en-US" sz="4000"/>
              <a:t>.05292 kg/s</a:t>
            </a:r>
            <a:endParaRPr lang="en-US" sz="3600"/>
          </a:p>
          <a:p>
            <a:endParaRPr lang="en-US" sz="3600"/>
          </a:p>
          <a:p>
            <a:endParaRPr lang="en-US" sz="44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1200"/>
              <a:t>47.1 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686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/>
          </a:p>
          <a:p>
            <a:r>
              <a:rPr lang="en-US" sz="4000"/>
              <a:t>F = (</a:t>
            </a:r>
            <a:r>
              <a:rPr lang="en-US" sz="4400"/>
              <a:t>m/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t)</a:t>
            </a:r>
            <a:r>
              <a:rPr lang="en-US" sz="4400">
                <a:sym typeface="Symbol" pitchFamily="18" charset="2"/>
              </a:rPr>
              <a:t>v = (</a:t>
            </a:r>
            <a:r>
              <a:rPr lang="en-US" sz="4000"/>
              <a:t>.05292 kg/s)(890 m/s) </a:t>
            </a:r>
          </a:p>
          <a:p>
            <a:r>
              <a:rPr lang="en-US" sz="4000"/>
              <a:t>= 47.1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930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 model rocket has a total mass of 235 grams, 145 grams of which is fuel.  The engine burns the fuel in 2.74 s, with an exhaust velocity of 890 m/s.  What are the initial and final rocket masses?</a:t>
            </a:r>
          </a:p>
          <a:p>
            <a:r>
              <a:rPr lang="en-US" sz="4400"/>
              <a:t>m/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= </a:t>
            </a:r>
            <a:r>
              <a:rPr lang="en-US" sz="4000"/>
              <a:t>.05292 kg/s,  F = 47.1 N</a:t>
            </a:r>
            <a:endParaRPr lang="en-US" sz="3600"/>
          </a:p>
          <a:p>
            <a:endParaRPr lang="en-US" sz="3600"/>
          </a:p>
          <a:p>
            <a:endParaRPr lang="en-US" sz="44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1200"/>
              <a:t>.235 kg and .090 kg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3673475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Uh, initial = .235 kg</a:t>
            </a:r>
          </a:p>
          <a:p>
            <a:r>
              <a:rPr lang="en-US" sz="4400"/>
              <a:t>Final = .235 kg - .145 kg = .090 kg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93075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 model rocket has a total mass of 235 grams, 145 grams of which is fuel.  The engine burns the fuel in 2.74 s, with an exhaust velocity of 890 m/s.  What is the initial rocket acceleration?</a:t>
            </a:r>
          </a:p>
          <a:p>
            <a:r>
              <a:rPr lang="en-US" sz="4400"/>
              <a:t>m/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= </a:t>
            </a:r>
            <a:r>
              <a:rPr lang="en-US" sz="4000"/>
              <a:t>.05292 kg/s,  F = 47.1 N</a:t>
            </a:r>
          </a:p>
          <a:p>
            <a:r>
              <a:rPr lang="en-US" sz="3600"/>
              <a:t>m</a:t>
            </a:r>
            <a:r>
              <a:rPr lang="en-US" sz="3600" baseline="-25000"/>
              <a:t>o</a:t>
            </a:r>
            <a:r>
              <a:rPr lang="en-US" sz="3600"/>
              <a:t> = .235 kg, m = .090 kg, &lt;F&gt;=ma</a:t>
            </a:r>
            <a:r>
              <a:rPr lang="en-US" sz="4000"/>
              <a:t> </a:t>
            </a:r>
            <a:r>
              <a:rPr lang="en-US" sz="1800"/>
              <a:t>(hint)</a:t>
            </a:r>
            <a:endParaRPr lang="en-US" sz="1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1200"/>
              <a:t> initial = 191 m/s/s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4435475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&lt;47.1 N - (.235 kg)(9.8 m/s</a:t>
            </a:r>
            <a:r>
              <a:rPr lang="en-US" sz="4400" baseline="30000"/>
              <a:t>2</a:t>
            </a:r>
            <a:r>
              <a:rPr lang="en-US" sz="4400"/>
              <a:t>)&gt; = </a:t>
            </a:r>
          </a:p>
          <a:p>
            <a:r>
              <a:rPr lang="en-US" sz="4000"/>
              <a:t>(.235 kg)(a)</a:t>
            </a:r>
            <a:r>
              <a:rPr lang="en-US" sz="4400"/>
              <a:t>, </a:t>
            </a:r>
            <a:r>
              <a:rPr lang="en-US" sz="4000"/>
              <a:t>a=44.8 N/.235 kg=191 </a:t>
            </a:r>
            <a:r>
              <a:rPr lang="en-US" sz="4400"/>
              <a:t>m/s</a:t>
            </a:r>
            <a:r>
              <a:rPr lang="en-US" sz="4400" baseline="30000"/>
              <a:t>2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533400" y="76200"/>
            <a:ext cx="8232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Which Rocket Accelerates faster?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6613525" y="476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124" name="Group 1028"/>
          <p:cNvGrpSpPr>
            <a:grpSpLocks/>
          </p:cNvGrpSpPr>
          <p:nvPr/>
        </p:nvGrpSpPr>
        <p:grpSpPr bwMode="auto">
          <a:xfrm>
            <a:off x="1676400" y="1981200"/>
            <a:ext cx="990600" cy="3276600"/>
            <a:chOff x="2880" y="1008"/>
            <a:chExt cx="864" cy="3216"/>
          </a:xfrm>
        </p:grpSpPr>
        <p:sp>
          <p:nvSpPr>
            <p:cNvPr id="5148" name="Rectangle 1029"/>
            <p:cNvSpPr>
              <a:spLocks noChangeArrowheads="1"/>
            </p:cNvSpPr>
            <p:nvPr/>
          </p:nvSpPr>
          <p:spPr bwMode="auto">
            <a:xfrm>
              <a:off x="3216" y="1296"/>
              <a:ext cx="288" cy="1296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AutoShape 1030"/>
            <p:cNvSpPr>
              <a:spLocks noChangeArrowheads="1"/>
            </p:cNvSpPr>
            <p:nvPr/>
          </p:nvSpPr>
          <p:spPr bwMode="auto">
            <a:xfrm>
              <a:off x="3168" y="1008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1031"/>
            <p:cNvSpPr>
              <a:spLocks noChangeShapeType="1"/>
            </p:cNvSpPr>
            <p:nvPr/>
          </p:nvSpPr>
          <p:spPr bwMode="auto">
            <a:xfrm>
              <a:off x="3408" y="3024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1032"/>
            <p:cNvSpPr>
              <a:spLocks noChangeShapeType="1"/>
            </p:cNvSpPr>
            <p:nvPr/>
          </p:nvSpPr>
          <p:spPr bwMode="auto">
            <a:xfrm flipH="1">
              <a:off x="2880" y="3024"/>
              <a:ext cx="28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1033"/>
            <p:cNvSpPr>
              <a:spLocks noChangeShapeType="1"/>
            </p:cNvSpPr>
            <p:nvPr/>
          </p:nvSpPr>
          <p:spPr bwMode="auto">
            <a:xfrm>
              <a:off x="3456" y="2928"/>
              <a:ext cx="28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1034"/>
            <p:cNvSpPr>
              <a:spLocks noChangeShapeType="1"/>
            </p:cNvSpPr>
            <p:nvPr/>
          </p:nvSpPr>
          <p:spPr bwMode="auto">
            <a:xfrm>
              <a:off x="3360" y="2784"/>
              <a:ext cx="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1035"/>
            <p:cNvSpPr>
              <a:spLocks noChangeShapeType="1"/>
            </p:cNvSpPr>
            <p:nvPr/>
          </p:nvSpPr>
          <p:spPr bwMode="auto">
            <a:xfrm flipH="1">
              <a:off x="3168" y="2688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1036"/>
            <p:cNvSpPr>
              <a:spLocks noChangeShapeType="1"/>
            </p:cNvSpPr>
            <p:nvPr/>
          </p:nvSpPr>
          <p:spPr bwMode="auto">
            <a:xfrm>
              <a:off x="3408" y="2592"/>
              <a:ext cx="14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1037"/>
            <p:cNvSpPr>
              <a:spLocks noChangeShapeType="1"/>
            </p:cNvSpPr>
            <p:nvPr/>
          </p:nvSpPr>
          <p:spPr bwMode="auto">
            <a:xfrm flipH="1">
              <a:off x="2976" y="2640"/>
              <a:ext cx="28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1038"/>
            <p:cNvSpPr>
              <a:spLocks noChangeShapeType="1"/>
            </p:cNvSpPr>
            <p:nvPr/>
          </p:nvSpPr>
          <p:spPr bwMode="auto">
            <a:xfrm>
              <a:off x="3456" y="2640"/>
              <a:ext cx="28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1039"/>
            <p:cNvSpPr>
              <a:spLocks noChangeShapeType="1"/>
            </p:cNvSpPr>
            <p:nvPr/>
          </p:nvSpPr>
          <p:spPr bwMode="auto">
            <a:xfrm>
              <a:off x="3312" y="2784"/>
              <a:ext cx="14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1040"/>
            <p:cNvSpPr>
              <a:spLocks noChangeShapeType="1"/>
            </p:cNvSpPr>
            <p:nvPr/>
          </p:nvSpPr>
          <p:spPr bwMode="auto">
            <a:xfrm flipH="1">
              <a:off x="3216" y="2736"/>
              <a:ext cx="14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1041"/>
            <p:cNvSpPr>
              <a:spLocks noChangeShapeType="1"/>
            </p:cNvSpPr>
            <p:nvPr/>
          </p:nvSpPr>
          <p:spPr bwMode="auto">
            <a:xfrm>
              <a:off x="3312" y="2832"/>
              <a:ext cx="19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" name="Group 1042"/>
          <p:cNvGrpSpPr>
            <a:grpSpLocks/>
          </p:cNvGrpSpPr>
          <p:nvPr/>
        </p:nvGrpSpPr>
        <p:grpSpPr bwMode="auto">
          <a:xfrm>
            <a:off x="5943600" y="1981200"/>
            <a:ext cx="990600" cy="3276600"/>
            <a:chOff x="2880" y="1008"/>
            <a:chExt cx="864" cy="3216"/>
          </a:xfrm>
        </p:grpSpPr>
        <p:sp>
          <p:nvSpPr>
            <p:cNvPr id="5135" name="Rectangle 1043"/>
            <p:cNvSpPr>
              <a:spLocks noChangeArrowheads="1"/>
            </p:cNvSpPr>
            <p:nvPr/>
          </p:nvSpPr>
          <p:spPr bwMode="auto">
            <a:xfrm>
              <a:off x="3216" y="1296"/>
              <a:ext cx="288" cy="1296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AutoShape 1044"/>
            <p:cNvSpPr>
              <a:spLocks noChangeArrowheads="1"/>
            </p:cNvSpPr>
            <p:nvPr/>
          </p:nvSpPr>
          <p:spPr bwMode="auto">
            <a:xfrm>
              <a:off x="3168" y="1008"/>
              <a:ext cx="384" cy="2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045"/>
            <p:cNvSpPr>
              <a:spLocks noChangeShapeType="1"/>
            </p:cNvSpPr>
            <p:nvPr/>
          </p:nvSpPr>
          <p:spPr bwMode="auto">
            <a:xfrm>
              <a:off x="3408" y="3024"/>
              <a:ext cx="1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046"/>
            <p:cNvSpPr>
              <a:spLocks noChangeShapeType="1"/>
            </p:cNvSpPr>
            <p:nvPr/>
          </p:nvSpPr>
          <p:spPr bwMode="auto">
            <a:xfrm flipH="1">
              <a:off x="2880" y="3024"/>
              <a:ext cx="288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047"/>
            <p:cNvSpPr>
              <a:spLocks noChangeShapeType="1"/>
            </p:cNvSpPr>
            <p:nvPr/>
          </p:nvSpPr>
          <p:spPr bwMode="auto">
            <a:xfrm>
              <a:off x="3456" y="2928"/>
              <a:ext cx="28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048"/>
            <p:cNvSpPr>
              <a:spLocks noChangeShapeType="1"/>
            </p:cNvSpPr>
            <p:nvPr/>
          </p:nvSpPr>
          <p:spPr bwMode="auto">
            <a:xfrm>
              <a:off x="3360" y="2784"/>
              <a:ext cx="4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049"/>
            <p:cNvSpPr>
              <a:spLocks noChangeShapeType="1"/>
            </p:cNvSpPr>
            <p:nvPr/>
          </p:nvSpPr>
          <p:spPr bwMode="auto">
            <a:xfrm flipH="1">
              <a:off x="3168" y="2688"/>
              <a:ext cx="96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050"/>
            <p:cNvSpPr>
              <a:spLocks noChangeShapeType="1"/>
            </p:cNvSpPr>
            <p:nvPr/>
          </p:nvSpPr>
          <p:spPr bwMode="auto">
            <a:xfrm>
              <a:off x="3408" y="2592"/>
              <a:ext cx="14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051"/>
            <p:cNvSpPr>
              <a:spLocks noChangeShapeType="1"/>
            </p:cNvSpPr>
            <p:nvPr/>
          </p:nvSpPr>
          <p:spPr bwMode="auto">
            <a:xfrm flipH="1">
              <a:off x="2976" y="2640"/>
              <a:ext cx="28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1052"/>
            <p:cNvSpPr>
              <a:spLocks noChangeShapeType="1"/>
            </p:cNvSpPr>
            <p:nvPr/>
          </p:nvSpPr>
          <p:spPr bwMode="auto">
            <a:xfrm>
              <a:off x="3456" y="2640"/>
              <a:ext cx="28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1053"/>
            <p:cNvSpPr>
              <a:spLocks noChangeShapeType="1"/>
            </p:cNvSpPr>
            <p:nvPr/>
          </p:nvSpPr>
          <p:spPr bwMode="auto">
            <a:xfrm>
              <a:off x="3312" y="2784"/>
              <a:ext cx="14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1054"/>
            <p:cNvSpPr>
              <a:spLocks noChangeShapeType="1"/>
            </p:cNvSpPr>
            <p:nvPr/>
          </p:nvSpPr>
          <p:spPr bwMode="auto">
            <a:xfrm flipH="1">
              <a:off x="3216" y="2736"/>
              <a:ext cx="144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1055"/>
            <p:cNvSpPr>
              <a:spLocks noChangeShapeType="1"/>
            </p:cNvSpPr>
            <p:nvPr/>
          </p:nvSpPr>
          <p:spPr bwMode="auto">
            <a:xfrm>
              <a:off x="3312" y="2832"/>
              <a:ext cx="192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Rectangle 1056"/>
          <p:cNvSpPr>
            <a:spLocks noChangeArrowheads="1"/>
          </p:cNvSpPr>
          <p:nvPr/>
        </p:nvSpPr>
        <p:spPr bwMode="auto">
          <a:xfrm>
            <a:off x="3048000" y="1981200"/>
            <a:ext cx="15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1057"/>
          <p:cNvSpPr>
            <a:spLocks noChangeShapeType="1"/>
          </p:cNvSpPr>
          <p:nvPr/>
        </p:nvSpPr>
        <p:spPr bwMode="auto">
          <a:xfrm>
            <a:off x="24384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058"/>
          <p:cNvSpPr>
            <a:spLocks noChangeShapeType="1"/>
          </p:cNvSpPr>
          <p:nvPr/>
        </p:nvSpPr>
        <p:spPr bwMode="auto">
          <a:xfrm>
            <a:off x="2438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Rectangle 1059"/>
          <p:cNvSpPr>
            <a:spLocks noChangeArrowheads="1"/>
          </p:cNvSpPr>
          <p:nvPr/>
        </p:nvSpPr>
        <p:spPr bwMode="auto">
          <a:xfrm>
            <a:off x="4648200" y="4038600"/>
            <a:ext cx="35052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60"/>
          <p:cNvSpPr>
            <a:spLocks noChangeArrowheads="1"/>
          </p:cNvSpPr>
          <p:nvPr/>
        </p:nvSpPr>
        <p:spPr bwMode="auto">
          <a:xfrm>
            <a:off x="7315200" y="1981200"/>
            <a:ext cx="15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061"/>
          <p:cNvSpPr>
            <a:spLocks noChangeShapeType="1"/>
          </p:cNvSpPr>
          <p:nvPr/>
        </p:nvSpPr>
        <p:spPr bwMode="auto">
          <a:xfrm>
            <a:off x="67056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062"/>
          <p:cNvSpPr>
            <a:spLocks noChangeShapeType="1"/>
          </p:cNvSpPr>
          <p:nvPr/>
        </p:nvSpPr>
        <p:spPr bwMode="auto">
          <a:xfrm>
            <a:off x="6705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Text Box 1063"/>
          <p:cNvSpPr txBox="1">
            <a:spLocks noChangeArrowheads="1"/>
          </p:cNvSpPr>
          <p:nvPr/>
        </p:nvSpPr>
        <p:spPr bwMode="auto">
          <a:xfrm>
            <a:off x="1965325" y="889000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A</a:t>
            </a:r>
          </a:p>
        </p:txBody>
      </p:sp>
      <p:sp>
        <p:nvSpPr>
          <p:cNvPr id="5134" name="Text Box 1064"/>
          <p:cNvSpPr txBox="1">
            <a:spLocks noChangeArrowheads="1"/>
          </p:cNvSpPr>
          <p:nvPr/>
        </p:nvSpPr>
        <p:spPr bwMode="auto">
          <a:xfrm>
            <a:off x="6157913" y="876300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B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17525" y="228600"/>
            <a:ext cx="8093075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 model rocket has a total mass of 235 grams, 145 grams of which is fuel.  The engine burns the fuel in 2.74 s, with an exhaust velocity of 890 m/s.  What is the final rocket acceleration?</a:t>
            </a:r>
          </a:p>
          <a:p>
            <a:r>
              <a:rPr lang="en-US" sz="4400"/>
              <a:t>m/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t = </a:t>
            </a:r>
            <a:r>
              <a:rPr lang="en-US" sz="4000"/>
              <a:t>.05292 kg/s,  F = 47.1 N</a:t>
            </a:r>
          </a:p>
          <a:p>
            <a:r>
              <a:rPr lang="en-US" sz="3600"/>
              <a:t>m</a:t>
            </a:r>
            <a:r>
              <a:rPr lang="en-US" sz="3600" baseline="-25000"/>
              <a:t>o</a:t>
            </a:r>
            <a:r>
              <a:rPr lang="en-US" sz="3600"/>
              <a:t> = .235 kg, m = .090 kg, &lt;F&gt;=ma</a:t>
            </a:r>
            <a:r>
              <a:rPr lang="en-US" sz="4000"/>
              <a:t> </a:t>
            </a:r>
            <a:r>
              <a:rPr lang="en-US" sz="1800"/>
              <a:t>(hint)</a:t>
            </a:r>
            <a:endParaRPr lang="en-US" sz="1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1200"/>
              <a:t>final = 514 m/s/s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4435475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&lt;47.1 N - (.090 kg)(9.8 m/s</a:t>
            </a:r>
            <a:r>
              <a:rPr lang="en-US" sz="4400" baseline="30000"/>
              <a:t>2</a:t>
            </a:r>
            <a:r>
              <a:rPr lang="en-US" sz="4400"/>
              <a:t>)&gt; = </a:t>
            </a:r>
          </a:p>
          <a:p>
            <a:r>
              <a:rPr lang="en-US" sz="4000"/>
              <a:t>(.090 kg)(a)</a:t>
            </a:r>
            <a:r>
              <a:rPr lang="en-US" sz="4400"/>
              <a:t>, </a:t>
            </a:r>
            <a:r>
              <a:rPr lang="en-US" sz="4000"/>
              <a:t>a=44.8 N/.090 kg=514 </a:t>
            </a:r>
            <a:r>
              <a:rPr lang="en-US" sz="4400"/>
              <a:t>m/s</a:t>
            </a:r>
            <a:r>
              <a:rPr lang="en-US" sz="4400" baseline="30000"/>
              <a:t>2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9342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590800" y="640080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Gridded Xenon ion drive (Like Dawn has)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972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5410200" y="41275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where’s the power come from?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63513" y="228600"/>
            <a:ext cx="875188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Dawn spacecraft has a mass of about 770 kg, and an ion drive with an exhaust velocity of 35,000 m/s that generates about 92 millinewtons of thrust.  (.092 N)</a:t>
            </a:r>
          </a:p>
          <a:p>
            <a:endParaRPr lang="en-US"/>
          </a:p>
          <a:p>
            <a:r>
              <a:rPr lang="en-US"/>
              <a:t>How what is the “burn” rate for this engine?</a:t>
            </a:r>
          </a:p>
          <a:p>
            <a:r>
              <a:rPr lang="en-US" sz="1800"/>
              <a:t>Ft = mv</a:t>
            </a:r>
          </a:p>
          <a:p>
            <a:r>
              <a:rPr lang="en-US" sz="1800"/>
              <a:t>(.092 N)(1.0 s) = m(35,000 m/s)</a:t>
            </a:r>
          </a:p>
          <a:p>
            <a:r>
              <a:rPr lang="en-US" sz="1800"/>
              <a:t>m = 2.62857E-06 kg/s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How big a change in velocity can 50 kg of fuel give the spacecraft?</a:t>
            </a:r>
          </a:p>
          <a:p>
            <a:r>
              <a:rPr lang="en-US" sz="1800"/>
              <a:t>The final mass will be 770 – 50 = 720 kg, on the average the spacecraft will have a mass of 745 kg </a:t>
            </a:r>
          </a:p>
          <a:p>
            <a:r>
              <a:rPr lang="en-US" sz="1800"/>
              <a:t>So the delta v is approximately:</a:t>
            </a:r>
          </a:p>
          <a:p>
            <a:r>
              <a:rPr lang="en-US" sz="1800"/>
              <a:t>(745 kg)(</a:t>
            </a:r>
            <a:r>
              <a:rPr lang="el-GR" sz="1800">
                <a:cs typeface="Times New Roman" charset="0"/>
              </a:rPr>
              <a:t>Δ</a:t>
            </a:r>
            <a:r>
              <a:rPr lang="en-US" sz="1800">
                <a:cs typeface="Times New Roman" charset="0"/>
              </a:rPr>
              <a:t>v) = (50 kg)(35,000 m/s)</a:t>
            </a:r>
            <a:endParaRPr lang="el-GR" sz="1800">
              <a:cs typeface="Times New Roman" charset="0"/>
            </a:endParaRPr>
          </a:p>
          <a:p>
            <a:r>
              <a:rPr lang="el-GR" sz="1800"/>
              <a:t>Δ</a:t>
            </a:r>
            <a:r>
              <a:rPr lang="en-US" sz="1800"/>
              <a:t>v </a:t>
            </a:r>
            <a:r>
              <a:rPr lang="en-US" sz="1800">
                <a:cs typeface="Times New Roman" charset="0"/>
              </a:rPr>
              <a:t>≈</a:t>
            </a:r>
            <a:r>
              <a:rPr lang="en-US" sz="1800"/>
              <a:t> 2350 m/s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717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7" name="Picture 3" descr="http://www.njipms.org/Features/Stennis/Stennis%2001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1" name="Picture 3" descr="http://www.njipms.org/Features/Stennis/Stennis%2000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52400" y="2514600"/>
            <a:ext cx="8626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OK – So let’s learn to be rocket scientists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pic>
        <p:nvPicPr>
          <p:cNvPr id="9219" name="Picture 26" descr="D:\Photos\rocket pics\so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181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  <p:sp>
        <p:nvSpPr>
          <p:cNvPr id="9221" name="Text Box 28"/>
          <p:cNvSpPr txBox="1">
            <a:spLocks noChangeArrowheads="1"/>
          </p:cNvSpPr>
          <p:nvPr/>
        </p:nvSpPr>
        <p:spPr bwMode="auto">
          <a:xfrm>
            <a:off x="533400" y="1524000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Solid Fuel Engine:</a:t>
            </a:r>
          </a:p>
        </p:txBody>
      </p:sp>
      <p:pic>
        <p:nvPicPr>
          <p:cNvPr id="20509" name="Picture 29" descr="D:\Photos\for lectures\spaceshu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2774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/>
              <a:t>Rocket Propulsion</a:t>
            </a:r>
          </a:p>
        </p:txBody>
      </p:sp>
      <p:pic>
        <p:nvPicPr>
          <p:cNvPr id="10243" name="Picture 3" descr="D:\Photos\rocket pics\solid.jpg"/>
          <p:cNvPicPr>
            <a:picLocks noChangeAspect="1" noChangeArrowheads="1"/>
          </p:cNvPicPr>
          <p:nvPr/>
        </p:nvPicPr>
        <p:blipFill>
          <a:blip r:embed="rId2" cstate="print"/>
          <a:srcRect r="48529"/>
          <a:stretch>
            <a:fillRect/>
          </a:stretch>
        </p:blipFill>
        <p:spPr bwMode="auto">
          <a:xfrm>
            <a:off x="304800" y="1905000"/>
            <a:ext cx="26670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467600" y="6477000"/>
            <a:ext cx="1446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Times New Roman" charset="0"/>
              </a:rPr>
              <a:t>© </a:t>
            </a:r>
            <a:r>
              <a:rPr lang="en-US" sz="1200"/>
              <a:t>Microsoft Encarta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Solid Fuel Engine: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124200" y="1219200"/>
            <a:ext cx="57912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Thrust of the Engine:</a:t>
            </a:r>
          </a:p>
          <a:p>
            <a:pPr lvl="1"/>
            <a:r>
              <a:rPr lang="en-US" sz="4400"/>
              <a:t>F = </a:t>
            </a:r>
            <a:r>
              <a:rPr lang="en-US" sz="4400" u="sng"/>
              <a:t>m</a:t>
            </a:r>
            <a:r>
              <a:rPr lang="en-US" sz="4400">
                <a:sym typeface="Symbol" pitchFamily="18" charset="2"/>
              </a:rPr>
              <a:t></a:t>
            </a:r>
            <a:r>
              <a:rPr lang="en-US" sz="4400"/>
              <a:t>v</a:t>
            </a:r>
          </a:p>
          <a:p>
            <a:pPr lvl="1"/>
            <a:r>
              <a:rPr lang="en-US" sz="4400">
                <a:sym typeface="Symbol" pitchFamily="18" charset="2"/>
              </a:rPr>
              <a:t>      </a:t>
            </a:r>
            <a:r>
              <a:rPr lang="en-US" sz="4400"/>
              <a:t>t</a:t>
            </a:r>
          </a:p>
          <a:p>
            <a:endParaRPr lang="en-US" sz="360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76600" y="3810000"/>
            <a:ext cx="579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4000"/>
              <a:t>Big </a:t>
            </a:r>
            <a:r>
              <a:rPr lang="en-US" sz="4000">
                <a:sym typeface="Symbol" pitchFamily="18" charset="2"/>
              </a:rPr>
              <a:t></a:t>
            </a:r>
            <a:r>
              <a:rPr lang="en-US" sz="4000"/>
              <a:t>v means big F</a:t>
            </a:r>
            <a:r>
              <a:rPr lang="en-US" sz="4400"/>
              <a:t> </a:t>
            </a:r>
          </a:p>
          <a:p>
            <a:pPr>
              <a:buFontTx/>
              <a:buChar char="•"/>
            </a:pPr>
            <a:r>
              <a:rPr lang="en-US" sz="4000"/>
              <a:t>Big </a:t>
            </a:r>
            <a:r>
              <a:rPr lang="en-US" sz="4000">
                <a:sym typeface="Symbol" pitchFamily="18" charset="2"/>
              </a:rPr>
              <a:t></a:t>
            </a:r>
            <a:r>
              <a:rPr lang="en-US" sz="4000"/>
              <a:t>v also means lots of pressure</a:t>
            </a:r>
          </a:p>
          <a:p>
            <a:pPr>
              <a:buFontTx/>
              <a:buChar char="•"/>
            </a:pPr>
            <a:r>
              <a:rPr lang="en-US" sz="4000"/>
              <a:t>Danger Will Robinson!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1742</Words>
  <Application>Microsoft Office PowerPoint</Application>
  <PresentationFormat>On-screen Show (4:3)</PresentationFormat>
  <Paragraphs>287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Times New Roman</vt:lpstr>
      <vt:lpstr>Arial</vt:lpstr>
      <vt:lpstr>Calibri</vt:lpstr>
      <vt:lpstr>Symbol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65</cp:revision>
  <dcterms:created xsi:type="dcterms:W3CDTF">2001-03-01T17:38:38Z</dcterms:created>
  <dcterms:modified xsi:type="dcterms:W3CDTF">2014-03-05T17:13:20Z</dcterms:modified>
</cp:coreProperties>
</file>