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7" r:id="rId5"/>
    <p:sldId id="268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3311E-11B7-4E5D-A8B4-86257C433B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AE1A2-A561-434F-BFA6-F13867CE1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308B9-9634-4881-8E54-1C2265F0B8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81EAE-8F33-4774-B1AD-D5F06BDA9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2744C-593D-4274-AE21-D215B780A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2B386-F95C-455B-BCD1-3F47124E7B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F3252-AD1A-4075-BBC7-B059A025F3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1EB58-79F7-4322-A0FE-185E78A96D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6CC50-00A4-472A-926D-3BE791B3F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4D299-6498-4E75-9588-E88296DD5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9ACF1-3593-4781-A6E9-88F52390E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B7B6AFC-D2B6-44D8-BB68-A70C7500A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517525" y="457200"/>
            <a:ext cx="8093075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u="sng"/>
              <a:t>Elastic Vs Inelastic</a:t>
            </a:r>
          </a:p>
          <a:p>
            <a:pPr lvl="1"/>
            <a:r>
              <a:rPr lang="en-US" sz="4400"/>
              <a:t>Contents:</a:t>
            </a:r>
          </a:p>
          <a:p>
            <a:pPr lvl="2">
              <a:buFontTx/>
              <a:buChar char="•"/>
            </a:pPr>
            <a:r>
              <a:rPr lang="en-US" sz="4400">
                <a:hlinkClick r:id="rId2" action="ppaction://hlinksldjump"/>
              </a:rPr>
              <a:t>Quandary</a:t>
            </a:r>
            <a:endParaRPr lang="en-US" sz="4400"/>
          </a:p>
          <a:p>
            <a:pPr lvl="2">
              <a:buFontTx/>
              <a:buChar char="•"/>
            </a:pPr>
            <a:r>
              <a:rPr lang="en-US" sz="4400">
                <a:hlinkClick r:id="rId3" action="ppaction://hlinksldjump"/>
              </a:rPr>
              <a:t>Elastic vs inelastic</a:t>
            </a:r>
            <a:endParaRPr lang="en-US" sz="4400"/>
          </a:p>
          <a:p>
            <a:pPr lvl="2">
              <a:buFontTx/>
              <a:buChar char="•"/>
            </a:pPr>
            <a:r>
              <a:rPr lang="en-US" sz="4400">
                <a:hlinkClick r:id="rId4" action="ppaction://hlinksldjump"/>
              </a:rPr>
              <a:t>Demos</a:t>
            </a:r>
            <a:endParaRPr lang="en-US" sz="4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0" y="147638"/>
            <a:ext cx="19669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Quandary</a:t>
            </a:r>
          </a:p>
        </p:txBody>
      </p:sp>
      <p:sp>
        <p:nvSpPr>
          <p:cNvPr id="3075" name="Line 26"/>
          <p:cNvSpPr>
            <a:spLocks noChangeShapeType="1"/>
          </p:cNvSpPr>
          <p:nvPr/>
        </p:nvSpPr>
        <p:spPr bwMode="auto">
          <a:xfrm>
            <a:off x="0" y="3048000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Text Box 27"/>
          <p:cNvSpPr txBox="1">
            <a:spLocks noChangeArrowheads="1"/>
          </p:cNvSpPr>
          <p:nvPr/>
        </p:nvSpPr>
        <p:spPr bwMode="auto">
          <a:xfrm>
            <a:off x="4191000" y="381000"/>
            <a:ext cx="1150938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Before</a:t>
            </a:r>
          </a:p>
        </p:txBody>
      </p:sp>
      <p:sp>
        <p:nvSpPr>
          <p:cNvPr id="3077" name="Rectangle 28"/>
          <p:cNvSpPr>
            <a:spLocks noChangeArrowheads="1"/>
          </p:cNvSpPr>
          <p:nvPr/>
        </p:nvSpPr>
        <p:spPr bwMode="auto">
          <a:xfrm>
            <a:off x="2209800" y="2133600"/>
            <a:ext cx="533400" cy="228600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Line 29"/>
          <p:cNvSpPr>
            <a:spLocks noChangeShapeType="1"/>
          </p:cNvSpPr>
          <p:nvPr/>
        </p:nvSpPr>
        <p:spPr bwMode="auto">
          <a:xfrm flipH="1">
            <a:off x="1676400" y="21336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Line 30"/>
          <p:cNvSpPr>
            <a:spLocks noChangeShapeType="1"/>
          </p:cNvSpPr>
          <p:nvPr/>
        </p:nvSpPr>
        <p:spPr bwMode="auto">
          <a:xfrm flipH="1">
            <a:off x="1524000" y="22860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Line 31"/>
          <p:cNvSpPr>
            <a:spLocks noChangeShapeType="1"/>
          </p:cNvSpPr>
          <p:nvPr/>
        </p:nvSpPr>
        <p:spPr bwMode="auto">
          <a:xfrm flipH="1">
            <a:off x="1371600" y="2438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Text Box 32"/>
          <p:cNvSpPr txBox="1">
            <a:spLocks noChangeArrowheads="1"/>
          </p:cNvSpPr>
          <p:nvPr/>
        </p:nvSpPr>
        <p:spPr bwMode="auto">
          <a:xfrm>
            <a:off x="0" y="990600"/>
            <a:ext cx="2738438" cy="1066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v = 560 m/s</a:t>
            </a:r>
          </a:p>
          <a:p>
            <a:r>
              <a:rPr lang="en-US" sz="3200"/>
              <a:t>m = 100. grams</a:t>
            </a:r>
          </a:p>
        </p:txBody>
      </p:sp>
      <p:sp>
        <p:nvSpPr>
          <p:cNvPr id="3082" name="Rectangle 33"/>
          <p:cNvSpPr>
            <a:spLocks noChangeArrowheads="1"/>
          </p:cNvSpPr>
          <p:nvPr/>
        </p:nvSpPr>
        <p:spPr bwMode="auto">
          <a:xfrm>
            <a:off x="3733800" y="1447800"/>
            <a:ext cx="1752600" cy="1600200"/>
          </a:xfrm>
          <a:prstGeom prst="rect">
            <a:avLst/>
          </a:prstGeom>
          <a:solidFill>
            <a:srgbClr val="808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Block O </a:t>
            </a:r>
          </a:p>
          <a:p>
            <a:pPr algn="ctr"/>
            <a:r>
              <a:rPr lang="en-US"/>
              <a:t>Wood</a:t>
            </a:r>
          </a:p>
        </p:txBody>
      </p:sp>
      <p:sp>
        <p:nvSpPr>
          <p:cNvPr id="3083" name="Text Box 34"/>
          <p:cNvSpPr txBox="1">
            <a:spLocks noChangeArrowheads="1"/>
          </p:cNvSpPr>
          <p:nvPr/>
        </p:nvSpPr>
        <p:spPr bwMode="auto">
          <a:xfrm>
            <a:off x="5715000" y="304800"/>
            <a:ext cx="2636838" cy="1066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v = 0 m/s</a:t>
            </a:r>
          </a:p>
          <a:p>
            <a:r>
              <a:rPr lang="en-US" sz="3200"/>
              <a:t>m = 845 grams</a:t>
            </a:r>
          </a:p>
        </p:txBody>
      </p:sp>
      <p:sp>
        <p:nvSpPr>
          <p:cNvPr id="3084" name="Line 35"/>
          <p:cNvSpPr>
            <a:spLocks noChangeShapeType="1"/>
          </p:cNvSpPr>
          <p:nvPr/>
        </p:nvSpPr>
        <p:spPr bwMode="auto">
          <a:xfrm>
            <a:off x="152400" y="6400800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Text Box 36"/>
          <p:cNvSpPr txBox="1">
            <a:spLocks noChangeArrowheads="1"/>
          </p:cNvSpPr>
          <p:nvPr/>
        </p:nvSpPr>
        <p:spPr bwMode="auto">
          <a:xfrm>
            <a:off x="4343400" y="3733800"/>
            <a:ext cx="935038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After</a:t>
            </a:r>
          </a:p>
        </p:txBody>
      </p:sp>
      <p:sp>
        <p:nvSpPr>
          <p:cNvPr id="3086" name="Line 38"/>
          <p:cNvSpPr>
            <a:spLocks noChangeShapeType="1"/>
          </p:cNvSpPr>
          <p:nvPr/>
        </p:nvSpPr>
        <p:spPr bwMode="auto">
          <a:xfrm flipH="1">
            <a:off x="5562600" y="50292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Line 39"/>
          <p:cNvSpPr>
            <a:spLocks noChangeShapeType="1"/>
          </p:cNvSpPr>
          <p:nvPr/>
        </p:nvSpPr>
        <p:spPr bwMode="auto">
          <a:xfrm flipH="1">
            <a:off x="5257800" y="55626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Line 40"/>
          <p:cNvSpPr>
            <a:spLocks noChangeShapeType="1"/>
          </p:cNvSpPr>
          <p:nvPr/>
        </p:nvSpPr>
        <p:spPr bwMode="auto">
          <a:xfrm flipH="1">
            <a:off x="4800600" y="59436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Rectangle 42"/>
          <p:cNvSpPr>
            <a:spLocks noChangeArrowheads="1"/>
          </p:cNvSpPr>
          <p:nvPr/>
        </p:nvSpPr>
        <p:spPr bwMode="auto">
          <a:xfrm>
            <a:off x="6248400" y="4800600"/>
            <a:ext cx="1752600" cy="1600200"/>
          </a:xfrm>
          <a:prstGeom prst="rect">
            <a:avLst/>
          </a:prstGeom>
          <a:solidFill>
            <a:srgbClr val="808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Bullet</a:t>
            </a:r>
          </a:p>
          <a:p>
            <a:pPr algn="ctr"/>
            <a:r>
              <a:rPr lang="en-US"/>
              <a:t>and</a:t>
            </a:r>
          </a:p>
          <a:p>
            <a:pPr algn="ctr"/>
            <a:r>
              <a:rPr lang="en-US"/>
              <a:t>Block combo</a:t>
            </a:r>
          </a:p>
        </p:txBody>
      </p:sp>
      <p:sp>
        <p:nvSpPr>
          <p:cNvPr id="3090" name="Text Box 43"/>
          <p:cNvSpPr txBox="1">
            <a:spLocks noChangeArrowheads="1"/>
          </p:cNvSpPr>
          <p:nvPr/>
        </p:nvSpPr>
        <p:spPr bwMode="auto">
          <a:xfrm>
            <a:off x="5867400" y="3657600"/>
            <a:ext cx="1362075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v = ???</a:t>
            </a:r>
          </a:p>
        </p:txBody>
      </p:sp>
      <p:sp>
        <p:nvSpPr>
          <p:cNvPr id="3091" name="Rectangle 37"/>
          <p:cNvSpPr>
            <a:spLocks noChangeArrowheads="1"/>
          </p:cNvSpPr>
          <p:nvPr/>
        </p:nvSpPr>
        <p:spPr bwMode="auto">
          <a:xfrm>
            <a:off x="6096000" y="5486400"/>
            <a:ext cx="533400" cy="228600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Text Box 44"/>
          <p:cNvSpPr txBox="1">
            <a:spLocks noChangeArrowheads="1"/>
          </p:cNvSpPr>
          <p:nvPr/>
        </p:nvSpPr>
        <p:spPr bwMode="auto">
          <a:xfrm>
            <a:off x="365125" y="3800475"/>
            <a:ext cx="3109913" cy="22272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Calculate:</a:t>
            </a:r>
          </a:p>
          <a:p>
            <a:pPr>
              <a:buFontTx/>
              <a:buChar char="•"/>
            </a:pPr>
            <a:r>
              <a:rPr lang="en-US" sz="2800"/>
              <a:t>Velocity after</a:t>
            </a:r>
          </a:p>
          <a:p>
            <a:pPr>
              <a:buFontTx/>
              <a:buChar char="•"/>
            </a:pPr>
            <a:r>
              <a:rPr lang="en-US" sz="2800"/>
              <a:t>Total energy before</a:t>
            </a:r>
          </a:p>
          <a:p>
            <a:pPr>
              <a:buFontTx/>
              <a:buChar char="•"/>
            </a:pPr>
            <a:r>
              <a:rPr lang="en-US" sz="2800"/>
              <a:t>Total energy after</a:t>
            </a:r>
          </a:p>
          <a:p>
            <a:pPr lvl="1"/>
            <a:r>
              <a:rPr lang="en-US" sz="2800"/>
              <a:t>(</a:t>
            </a:r>
            <a:r>
              <a:rPr lang="en-US" sz="2800" baseline="30000"/>
              <a:t>1</a:t>
            </a:r>
            <a:r>
              <a:rPr lang="en-US" sz="2800"/>
              <a:t>/</a:t>
            </a:r>
            <a:r>
              <a:rPr lang="en-US" sz="2800" baseline="-25000"/>
              <a:t>2</a:t>
            </a:r>
            <a:r>
              <a:rPr lang="en-US" sz="2800"/>
              <a:t>mv</a:t>
            </a:r>
            <a:r>
              <a:rPr lang="en-US" sz="2800" baseline="30000"/>
              <a:t>2</a:t>
            </a:r>
            <a:r>
              <a:rPr lang="en-US" sz="2800"/>
              <a:t>)</a:t>
            </a:r>
          </a:p>
        </p:txBody>
      </p:sp>
      <p:sp>
        <p:nvSpPr>
          <p:cNvPr id="3093" name="Text Box 46"/>
          <p:cNvSpPr txBox="1">
            <a:spLocks noChangeArrowheads="1"/>
          </p:cNvSpPr>
          <p:nvPr/>
        </p:nvSpPr>
        <p:spPr bwMode="auto">
          <a:xfrm>
            <a:off x="1431925" y="2479675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bullet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533400" y="1066800"/>
            <a:ext cx="8077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88925" y="247650"/>
            <a:ext cx="1290638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Elastic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086600" y="228600"/>
            <a:ext cx="1562100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Inelastic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457200" y="1419225"/>
            <a:ext cx="2452688" cy="22272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Bouncy</a:t>
            </a:r>
          </a:p>
          <a:p>
            <a:r>
              <a:rPr lang="en-US" sz="2800"/>
              <a:t>Ke is conserved</a:t>
            </a:r>
          </a:p>
          <a:p>
            <a:r>
              <a:rPr lang="en-US" sz="2800"/>
              <a:t>spring bumper</a:t>
            </a:r>
          </a:p>
          <a:p>
            <a:r>
              <a:rPr lang="en-US" sz="2800"/>
              <a:t>Molecules </a:t>
            </a:r>
          </a:p>
          <a:p>
            <a:r>
              <a:rPr lang="en-US" sz="2800"/>
              <a:t>reversible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5715000" y="1295400"/>
            <a:ext cx="3074988" cy="22272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Sticky</a:t>
            </a:r>
          </a:p>
          <a:p>
            <a:r>
              <a:rPr lang="en-US" sz="2800"/>
              <a:t>Ke is Not conserved</a:t>
            </a:r>
          </a:p>
          <a:p>
            <a:r>
              <a:rPr lang="en-US" sz="2800"/>
              <a:t>Bullet in wood</a:t>
            </a:r>
          </a:p>
          <a:p>
            <a:r>
              <a:rPr lang="en-US" sz="2800"/>
              <a:t>car bumper v&gt;5mph</a:t>
            </a:r>
          </a:p>
          <a:p>
            <a:r>
              <a:rPr lang="en-US" sz="2800"/>
              <a:t>irreversible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27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build="p" autoUpdateAnimBg="0"/>
      <p:bldP spid="3277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46125" y="498475"/>
            <a:ext cx="4664075" cy="41084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Demos:</a:t>
            </a:r>
          </a:p>
          <a:p>
            <a:pPr>
              <a:buFontTx/>
              <a:buChar char="•"/>
            </a:pPr>
            <a:r>
              <a:rPr lang="en-US"/>
              <a:t>Tunnel of transmogrification</a:t>
            </a:r>
          </a:p>
          <a:p>
            <a:pPr>
              <a:buFontTx/>
              <a:buChar char="•"/>
            </a:pPr>
            <a:r>
              <a:rPr lang="en-US"/>
              <a:t>Rubber Bullets</a:t>
            </a:r>
          </a:p>
          <a:p>
            <a:pPr>
              <a:buFontTx/>
              <a:buChar char="•"/>
            </a:pPr>
            <a:r>
              <a:rPr lang="en-US"/>
              <a:t>Pelton Wheel</a:t>
            </a:r>
          </a:p>
          <a:p>
            <a:pPr>
              <a:buFontTx/>
              <a:buChar char="•"/>
            </a:pPr>
            <a:r>
              <a:rPr lang="en-US"/>
              <a:t>Explosions</a:t>
            </a:r>
          </a:p>
          <a:p>
            <a:pPr>
              <a:buFontTx/>
              <a:buChar char="•"/>
            </a:pPr>
            <a:r>
              <a:rPr lang="en-US"/>
              <a:t>Murray Mobile # 1 - pend-u-mobile</a:t>
            </a:r>
          </a:p>
          <a:p>
            <a:pPr>
              <a:buFontTx/>
              <a:buChar char="•"/>
            </a:pPr>
            <a:r>
              <a:rPr lang="en-US"/>
              <a:t>Murray Mobile #2 - balloon rocket</a:t>
            </a:r>
          </a:p>
          <a:p>
            <a:pPr>
              <a:buFontTx/>
              <a:buChar char="•"/>
            </a:pPr>
            <a:r>
              <a:rPr lang="en-US"/>
              <a:t>Murray Mobile #3 - bang</a:t>
            </a:r>
          </a:p>
          <a:p>
            <a:pPr>
              <a:buFontTx/>
              <a:buChar char="•"/>
            </a:pPr>
            <a:r>
              <a:rPr lang="en-US"/>
              <a:t>Murray Mobile #4 - Meth Cannon</a:t>
            </a:r>
          </a:p>
          <a:p>
            <a:pPr>
              <a:buFontTx/>
              <a:buChar char="•"/>
            </a:pPr>
            <a:r>
              <a:rPr lang="en-US"/>
              <a:t>Murray Mobile #5 - the XZJ500</a:t>
            </a:r>
          </a:p>
          <a:p>
            <a:pPr>
              <a:buFontTx/>
              <a:buChar char="•"/>
            </a:pPr>
            <a:r>
              <a:rPr lang="en-US"/>
              <a:t>Match rockets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cmurray\AppData\Local\Microsoft\Windows\Temporary Internet Files\Content.Outlook\630KX0GZ\ph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143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 descr="C:\Users\cmurray\AppData\Local\Microsoft\Windows\Temporary Internet Files\Content.Outlook\630KX0GZ\photo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981200"/>
            <a:ext cx="3454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121</Words>
  <Application>Microsoft Office PowerPoint</Application>
  <PresentationFormat>On-screen Show (4:3)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Times New Roman</vt:lpstr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78</cp:revision>
  <dcterms:created xsi:type="dcterms:W3CDTF">2001-03-01T17:38:38Z</dcterms:created>
  <dcterms:modified xsi:type="dcterms:W3CDTF">2014-03-05T17:13:01Z</dcterms:modified>
</cp:coreProperties>
</file>