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76" r:id="rId4"/>
    <p:sldId id="269" r:id="rId5"/>
    <p:sldId id="270" r:id="rId6"/>
    <p:sldId id="271" r:id="rId7"/>
    <p:sldId id="272" r:id="rId8"/>
    <p:sldId id="266" r:id="rId9"/>
    <p:sldId id="274" r:id="rId10"/>
    <p:sldId id="273" r:id="rId11"/>
    <p:sldId id="275" r:id="rId12"/>
    <p:sldId id="288" r:id="rId13"/>
    <p:sldId id="289" r:id="rId14"/>
    <p:sldId id="290" r:id="rId15"/>
    <p:sldId id="291" r:id="rId16"/>
    <p:sldId id="293" r:id="rId17"/>
    <p:sldId id="292" r:id="rId18"/>
    <p:sldId id="277" r:id="rId19"/>
    <p:sldId id="278" r:id="rId20"/>
    <p:sldId id="280" r:id="rId21"/>
    <p:sldId id="257" r:id="rId22"/>
    <p:sldId id="279" r:id="rId23"/>
    <p:sldId id="281" r:id="rId24"/>
    <p:sldId id="282" r:id="rId25"/>
    <p:sldId id="283" r:id="rId26"/>
    <p:sldId id="284" r:id="rId27"/>
    <p:sldId id="285" r:id="rId28"/>
    <p:sldId id="286" r:id="rId29"/>
    <p:sldId id="287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0A23BF-A529-4AA4-85E9-73A5EDB0F6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FBCEF-A808-4B4E-976A-4926145BF6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7AEF0-FCE1-4A45-B50A-A760E18A17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7D8F8-7A18-465D-811C-E5ACB61A3F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A8C0C-AB8A-4E0C-8669-EBFC8FD3EC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FDD75-83E5-4CA3-AFD6-3C275782D3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DC1A5-39A1-4576-B821-2CA4EB1344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C6AAB-A06B-4431-A0FD-3D5723E1D7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DDF13F-D420-48B7-8423-84A1EB10E7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D09D7-0DF0-4BC6-9401-037759E4DA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567EDA-E1AD-4E77-842B-C6B84F035F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E50B1F7-B6E4-4901-B6C9-375C03D48E5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6.xml"/><Relationship Id="rId4" Type="http://schemas.openxmlformats.org/officeDocument/2006/relationships/slide" Target="slide2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17525" y="457200"/>
            <a:ext cx="8093075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/>
              <a:t>Conservation of Momentum</a:t>
            </a:r>
          </a:p>
          <a:p>
            <a:pPr lvl="1"/>
            <a:r>
              <a:rPr lang="en-US" sz="4400"/>
              <a:t>Contents:</a:t>
            </a:r>
          </a:p>
          <a:p>
            <a:pPr lvl="2">
              <a:buFontTx/>
              <a:buChar char="•"/>
            </a:pPr>
            <a:r>
              <a:rPr lang="en-US" sz="4400">
                <a:hlinkClick r:id="rId2" action="ppaction://hlinksldjump"/>
              </a:rPr>
              <a:t>New concept</a:t>
            </a:r>
            <a:endParaRPr lang="en-US" sz="4400"/>
          </a:p>
          <a:p>
            <a:pPr lvl="2">
              <a:buFontTx/>
              <a:buChar char="•"/>
            </a:pPr>
            <a:r>
              <a:rPr lang="en-US" sz="4400">
                <a:hlinkClick r:id="rId3" action="ppaction://hlinksldjump"/>
              </a:rPr>
              <a:t>Example</a:t>
            </a:r>
            <a:endParaRPr lang="en-US" sz="4400"/>
          </a:p>
          <a:p>
            <a:pPr lvl="2">
              <a:buFontTx/>
              <a:buChar char="•"/>
            </a:pPr>
            <a:r>
              <a:rPr lang="en-US" sz="4400">
                <a:hlinkClick r:id="rId4" action="ppaction://hlinksldjump"/>
              </a:rPr>
              <a:t>Whiteboards:</a:t>
            </a:r>
            <a:endParaRPr lang="en-US" sz="4400"/>
          </a:p>
          <a:p>
            <a:pPr lvl="2">
              <a:buFontTx/>
              <a:buChar char="•"/>
            </a:pPr>
            <a:r>
              <a:rPr lang="en-US" sz="4400">
                <a:hlinkClick r:id="rId5" action="ppaction://hlinksldjump"/>
              </a:rPr>
              <a:t>Brennen and the railcars</a:t>
            </a:r>
            <a:endParaRPr lang="en-US" sz="4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517525" y="4419600"/>
            <a:ext cx="8093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4400"/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4543425" y="914400"/>
            <a:ext cx="0" cy="213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228600" y="2209800"/>
            <a:ext cx="396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4876800" y="2209800"/>
            <a:ext cx="396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654175" y="304800"/>
            <a:ext cx="101282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Before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6335713" y="304800"/>
            <a:ext cx="8270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After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990600" y="1828800"/>
            <a:ext cx="7620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2057400" y="1828800"/>
            <a:ext cx="7620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490" name="Group 10"/>
          <p:cNvGrpSpPr>
            <a:grpSpLocks/>
          </p:cNvGrpSpPr>
          <p:nvPr/>
        </p:nvGrpSpPr>
        <p:grpSpPr bwMode="auto">
          <a:xfrm>
            <a:off x="4022725" y="171450"/>
            <a:ext cx="1082675" cy="579438"/>
            <a:chOff x="2390" y="108"/>
            <a:chExt cx="682" cy="365"/>
          </a:xfrm>
        </p:grpSpPr>
        <p:sp>
          <p:nvSpPr>
            <p:cNvPr id="20491" name="Line 11"/>
            <p:cNvSpPr>
              <a:spLocks noChangeShapeType="1"/>
            </p:cNvSpPr>
            <p:nvPr/>
          </p:nvSpPr>
          <p:spPr bwMode="auto">
            <a:xfrm>
              <a:off x="2640" y="288"/>
              <a:ext cx="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92" name="Text Box 12"/>
            <p:cNvSpPr txBox="1">
              <a:spLocks noChangeArrowheads="1"/>
            </p:cNvSpPr>
            <p:nvPr/>
          </p:nvSpPr>
          <p:spPr bwMode="auto">
            <a:xfrm>
              <a:off x="2390" y="108"/>
              <a:ext cx="262" cy="3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/>
                <a:t>+</a:t>
              </a:r>
            </a:p>
          </p:txBody>
        </p:sp>
      </p:grp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828675" y="704850"/>
            <a:ext cx="1076325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0 m/s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2057400" y="738188"/>
            <a:ext cx="1076325" cy="579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0 m/s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685800" y="2316163"/>
            <a:ext cx="1098550" cy="579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13 kg</a:t>
            </a: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2101850" y="2286000"/>
            <a:ext cx="1098550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17 kg</a:t>
            </a:r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5181600" y="1828800"/>
            <a:ext cx="7620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7620000" y="1828800"/>
            <a:ext cx="7620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5105400" y="838200"/>
            <a:ext cx="1000125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v = ?</a:t>
            </a:r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228600" y="3214688"/>
            <a:ext cx="8686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                                            0 = (13kg)v + (17kg)(3.6m/s)</a:t>
            </a:r>
          </a:p>
          <a:p>
            <a:r>
              <a:rPr lang="en-US" sz="2800"/>
              <a:t>                                            0 = (13kg)v + 61.2kgm/s</a:t>
            </a:r>
          </a:p>
          <a:p>
            <a:r>
              <a:rPr lang="en-US" sz="2800"/>
              <a:t>                            -61.2kgm/s = (13kg)v</a:t>
            </a:r>
          </a:p>
          <a:p>
            <a:r>
              <a:rPr lang="en-US" sz="2800"/>
              <a:t>              (-61.2kgm/s)/(13kg) = -4.7 m/s = v</a:t>
            </a:r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217488" y="6523038"/>
            <a:ext cx="684212" cy="274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-4.7 m/s</a:t>
            </a:r>
          </a:p>
        </p:txBody>
      </p:sp>
      <p:sp>
        <p:nvSpPr>
          <p:cNvPr id="20507" name="Freeform 27"/>
          <p:cNvSpPr>
            <a:spLocks/>
          </p:cNvSpPr>
          <p:nvPr/>
        </p:nvSpPr>
        <p:spPr bwMode="auto">
          <a:xfrm>
            <a:off x="1757363" y="1966913"/>
            <a:ext cx="271462" cy="176212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45" y="39"/>
              </a:cxn>
              <a:cxn ang="0">
                <a:pos x="36" y="3"/>
              </a:cxn>
              <a:cxn ang="0">
                <a:pos x="18" y="30"/>
              </a:cxn>
              <a:cxn ang="0">
                <a:pos x="90" y="84"/>
              </a:cxn>
              <a:cxn ang="0">
                <a:pos x="99" y="48"/>
              </a:cxn>
              <a:cxn ang="0">
                <a:pos x="72" y="30"/>
              </a:cxn>
              <a:cxn ang="0">
                <a:pos x="135" y="111"/>
              </a:cxn>
              <a:cxn ang="0">
                <a:pos x="126" y="48"/>
              </a:cxn>
              <a:cxn ang="0">
                <a:pos x="135" y="84"/>
              </a:cxn>
              <a:cxn ang="0">
                <a:pos x="162" y="93"/>
              </a:cxn>
              <a:cxn ang="0">
                <a:pos x="171" y="66"/>
              </a:cxn>
            </a:cxnLst>
            <a:rect l="0" t="0" r="r" b="b"/>
            <a:pathLst>
              <a:path w="171" h="111">
                <a:moveTo>
                  <a:pt x="0" y="48"/>
                </a:moveTo>
                <a:cubicBezTo>
                  <a:pt x="15" y="45"/>
                  <a:pt x="35" y="51"/>
                  <a:pt x="45" y="39"/>
                </a:cubicBezTo>
                <a:cubicBezTo>
                  <a:pt x="53" y="29"/>
                  <a:pt x="48" y="7"/>
                  <a:pt x="36" y="3"/>
                </a:cubicBezTo>
                <a:cubicBezTo>
                  <a:pt x="26" y="0"/>
                  <a:pt x="24" y="21"/>
                  <a:pt x="18" y="30"/>
                </a:cubicBezTo>
                <a:cubicBezTo>
                  <a:pt x="32" y="73"/>
                  <a:pt x="50" y="71"/>
                  <a:pt x="90" y="84"/>
                </a:cubicBezTo>
                <a:cubicBezTo>
                  <a:pt x="93" y="72"/>
                  <a:pt x="103" y="60"/>
                  <a:pt x="99" y="48"/>
                </a:cubicBezTo>
                <a:cubicBezTo>
                  <a:pt x="96" y="38"/>
                  <a:pt x="78" y="21"/>
                  <a:pt x="72" y="30"/>
                </a:cubicBezTo>
                <a:cubicBezTo>
                  <a:pt x="46" y="69"/>
                  <a:pt x="112" y="103"/>
                  <a:pt x="135" y="111"/>
                </a:cubicBezTo>
                <a:cubicBezTo>
                  <a:pt x="138" y="103"/>
                  <a:pt x="163" y="48"/>
                  <a:pt x="126" y="48"/>
                </a:cubicBezTo>
                <a:cubicBezTo>
                  <a:pt x="114" y="48"/>
                  <a:pt x="127" y="74"/>
                  <a:pt x="135" y="84"/>
                </a:cubicBezTo>
                <a:cubicBezTo>
                  <a:pt x="141" y="91"/>
                  <a:pt x="153" y="90"/>
                  <a:pt x="162" y="93"/>
                </a:cubicBezTo>
                <a:cubicBezTo>
                  <a:pt x="165" y="84"/>
                  <a:pt x="171" y="66"/>
                  <a:pt x="171" y="66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8" name="Line 28"/>
          <p:cNvSpPr>
            <a:spLocks noChangeShapeType="1"/>
          </p:cNvSpPr>
          <p:nvPr/>
        </p:nvSpPr>
        <p:spPr bwMode="auto">
          <a:xfrm>
            <a:off x="1752600" y="18288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9" name="Line 29"/>
          <p:cNvSpPr>
            <a:spLocks noChangeShapeType="1"/>
          </p:cNvSpPr>
          <p:nvPr/>
        </p:nvSpPr>
        <p:spPr bwMode="auto">
          <a:xfrm>
            <a:off x="7696200" y="1600200"/>
            <a:ext cx="838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7391400" y="838200"/>
            <a:ext cx="1381125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3.6 m/s</a:t>
            </a:r>
          </a:p>
        </p:txBody>
      </p:sp>
      <p:sp>
        <p:nvSpPr>
          <p:cNvPr id="20511" name="Freeform 31"/>
          <p:cNvSpPr>
            <a:spLocks/>
          </p:cNvSpPr>
          <p:nvPr/>
        </p:nvSpPr>
        <p:spPr bwMode="auto">
          <a:xfrm>
            <a:off x="5976938" y="1905000"/>
            <a:ext cx="652462" cy="176213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45" y="39"/>
              </a:cxn>
              <a:cxn ang="0">
                <a:pos x="36" y="3"/>
              </a:cxn>
              <a:cxn ang="0">
                <a:pos x="18" y="30"/>
              </a:cxn>
              <a:cxn ang="0">
                <a:pos x="90" y="84"/>
              </a:cxn>
              <a:cxn ang="0">
                <a:pos x="99" y="48"/>
              </a:cxn>
              <a:cxn ang="0">
                <a:pos x="72" y="30"/>
              </a:cxn>
              <a:cxn ang="0">
                <a:pos x="135" y="111"/>
              </a:cxn>
              <a:cxn ang="0">
                <a:pos x="126" y="48"/>
              </a:cxn>
              <a:cxn ang="0">
                <a:pos x="135" y="84"/>
              </a:cxn>
              <a:cxn ang="0">
                <a:pos x="162" y="93"/>
              </a:cxn>
              <a:cxn ang="0">
                <a:pos x="171" y="66"/>
              </a:cxn>
            </a:cxnLst>
            <a:rect l="0" t="0" r="r" b="b"/>
            <a:pathLst>
              <a:path w="171" h="111">
                <a:moveTo>
                  <a:pt x="0" y="48"/>
                </a:moveTo>
                <a:cubicBezTo>
                  <a:pt x="15" y="45"/>
                  <a:pt x="35" y="51"/>
                  <a:pt x="45" y="39"/>
                </a:cubicBezTo>
                <a:cubicBezTo>
                  <a:pt x="53" y="29"/>
                  <a:pt x="48" y="7"/>
                  <a:pt x="36" y="3"/>
                </a:cubicBezTo>
                <a:cubicBezTo>
                  <a:pt x="26" y="0"/>
                  <a:pt x="24" y="21"/>
                  <a:pt x="18" y="30"/>
                </a:cubicBezTo>
                <a:cubicBezTo>
                  <a:pt x="32" y="73"/>
                  <a:pt x="50" y="71"/>
                  <a:pt x="90" y="84"/>
                </a:cubicBezTo>
                <a:cubicBezTo>
                  <a:pt x="93" y="72"/>
                  <a:pt x="103" y="60"/>
                  <a:pt x="99" y="48"/>
                </a:cubicBezTo>
                <a:cubicBezTo>
                  <a:pt x="96" y="38"/>
                  <a:pt x="78" y="21"/>
                  <a:pt x="72" y="30"/>
                </a:cubicBezTo>
                <a:cubicBezTo>
                  <a:pt x="46" y="69"/>
                  <a:pt x="112" y="103"/>
                  <a:pt x="135" y="111"/>
                </a:cubicBezTo>
                <a:cubicBezTo>
                  <a:pt x="138" y="103"/>
                  <a:pt x="163" y="48"/>
                  <a:pt x="126" y="48"/>
                </a:cubicBezTo>
                <a:cubicBezTo>
                  <a:pt x="114" y="48"/>
                  <a:pt x="127" y="74"/>
                  <a:pt x="135" y="84"/>
                </a:cubicBezTo>
                <a:cubicBezTo>
                  <a:pt x="141" y="91"/>
                  <a:pt x="153" y="90"/>
                  <a:pt x="162" y="93"/>
                </a:cubicBezTo>
                <a:cubicBezTo>
                  <a:pt x="165" y="84"/>
                  <a:pt x="171" y="66"/>
                  <a:pt x="171" y="66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12" name="Line 32"/>
          <p:cNvSpPr>
            <a:spLocks noChangeShapeType="1"/>
          </p:cNvSpPr>
          <p:nvPr/>
        </p:nvSpPr>
        <p:spPr bwMode="auto">
          <a:xfrm>
            <a:off x="5943600" y="18288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5105400" y="2316163"/>
            <a:ext cx="1098550" cy="579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13 kg</a:t>
            </a:r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7512050" y="2286000"/>
            <a:ext cx="1098550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17 kg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 autoUpdateAnimBg="0"/>
      <p:bldP spid="2050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517525" y="4419600"/>
            <a:ext cx="8093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4400"/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4543425" y="914400"/>
            <a:ext cx="0" cy="213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228600" y="2209800"/>
            <a:ext cx="396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4876800" y="2209800"/>
            <a:ext cx="396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1654175" y="304800"/>
            <a:ext cx="101282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Before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6335713" y="304800"/>
            <a:ext cx="8270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After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990600" y="1828800"/>
            <a:ext cx="7620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2057400" y="1828800"/>
            <a:ext cx="7620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62" name="Group 10"/>
          <p:cNvGrpSpPr>
            <a:grpSpLocks/>
          </p:cNvGrpSpPr>
          <p:nvPr/>
        </p:nvGrpSpPr>
        <p:grpSpPr bwMode="auto">
          <a:xfrm>
            <a:off x="4022725" y="171450"/>
            <a:ext cx="1082675" cy="579438"/>
            <a:chOff x="2390" y="108"/>
            <a:chExt cx="682" cy="365"/>
          </a:xfrm>
        </p:grpSpPr>
        <p:sp>
          <p:nvSpPr>
            <p:cNvPr id="23563" name="Line 11"/>
            <p:cNvSpPr>
              <a:spLocks noChangeShapeType="1"/>
            </p:cNvSpPr>
            <p:nvPr/>
          </p:nvSpPr>
          <p:spPr bwMode="auto">
            <a:xfrm>
              <a:off x="2640" y="288"/>
              <a:ext cx="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64" name="Text Box 12"/>
            <p:cNvSpPr txBox="1">
              <a:spLocks noChangeArrowheads="1"/>
            </p:cNvSpPr>
            <p:nvPr/>
          </p:nvSpPr>
          <p:spPr bwMode="auto">
            <a:xfrm>
              <a:off x="2390" y="108"/>
              <a:ext cx="262" cy="3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/>
                <a:t>+</a:t>
              </a:r>
            </a:p>
          </p:txBody>
        </p:sp>
      </p:grp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1235075" y="704850"/>
            <a:ext cx="1482725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6.20m/s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685800" y="2316163"/>
            <a:ext cx="1403350" cy="579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13.0 kg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2101850" y="2286000"/>
            <a:ext cx="1403350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17.0 kg</a:t>
            </a: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5181600" y="1828800"/>
            <a:ext cx="7620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7620000" y="1828800"/>
            <a:ext cx="7620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7610475" y="838200"/>
            <a:ext cx="1000125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v = ?</a:t>
            </a:r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228600" y="3214688"/>
            <a:ext cx="8686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             (13kg+17kg)(6.2m/s) = (13kg)(-1.2m/s)+(17kg)v</a:t>
            </a:r>
          </a:p>
          <a:p>
            <a:r>
              <a:rPr lang="en-US" sz="2800"/>
              <a:t>                                186kgm/s = -15.6kgm/s+(17kg)v</a:t>
            </a:r>
          </a:p>
          <a:p>
            <a:r>
              <a:rPr lang="en-US" sz="2800"/>
              <a:t>                             201.6kgm/s = (17kg)v</a:t>
            </a:r>
          </a:p>
          <a:p>
            <a:r>
              <a:rPr lang="en-US" sz="2800"/>
              <a:t>              (201.6kgm/s)/(17kg) = 11.9 m/s = v</a:t>
            </a:r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217488" y="6523038"/>
            <a:ext cx="709612" cy="274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11.9 m/s</a:t>
            </a:r>
          </a:p>
        </p:txBody>
      </p:sp>
      <p:sp>
        <p:nvSpPr>
          <p:cNvPr id="23574" name="Freeform 22"/>
          <p:cNvSpPr>
            <a:spLocks/>
          </p:cNvSpPr>
          <p:nvPr/>
        </p:nvSpPr>
        <p:spPr bwMode="auto">
          <a:xfrm>
            <a:off x="1757363" y="1966913"/>
            <a:ext cx="271462" cy="176212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45" y="39"/>
              </a:cxn>
              <a:cxn ang="0">
                <a:pos x="36" y="3"/>
              </a:cxn>
              <a:cxn ang="0">
                <a:pos x="18" y="30"/>
              </a:cxn>
              <a:cxn ang="0">
                <a:pos x="90" y="84"/>
              </a:cxn>
              <a:cxn ang="0">
                <a:pos x="99" y="48"/>
              </a:cxn>
              <a:cxn ang="0">
                <a:pos x="72" y="30"/>
              </a:cxn>
              <a:cxn ang="0">
                <a:pos x="135" y="111"/>
              </a:cxn>
              <a:cxn ang="0">
                <a:pos x="126" y="48"/>
              </a:cxn>
              <a:cxn ang="0">
                <a:pos x="135" y="84"/>
              </a:cxn>
              <a:cxn ang="0">
                <a:pos x="162" y="93"/>
              </a:cxn>
              <a:cxn ang="0">
                <a:pos x="171" y="66"/>
              </a:cxn>
            </a:cxnLst>
            <a:rect l="0" t="0" r="r" b="b"/>
            <a:pathLst>
              <a:path w="171" h="111">
                <a:moveTo>
                  <a:pt x="0" y="48"/>
                </a:moveTo>
                <a:cubicBezTo>
                  <a:pt x="15" y="45"/>
                  <a:pt x="35" y="51"/>
                  <a:pt x="45" y="39"/>
                </a:cubicBezTo>
                <a:cubicBezTo>
                  <a:pt x="53" y="29"/>
                  <a:pt x="48" y="7"/>
                  <a:pt x="36" y="3"/>
                </a:cubicBezTo>
                <a:cubicBezTo>
                  <a:pt x="26" y="0"/>
                  <a:pt x="24" y="21"/>
                  <a:pt x="18" y="30"/>
                </a:cubicBezTo>
                <a:cubicBezTo>
                  <a:pt x="32" y="73"/>
                  <a:pt x="50" y="71"/>
                  <a:pt x="90" y="84"/>
                </a:cubicBezTo>
                <a:cubicBezTo>
                  <a:pt x="93" y="72"/>
                  <a:pt x="103" y="60"/>
                  <a:pt x="99" y="48"/>
                </a:cubicBezTo>
                <a:cubicBezTo>
                  <a:pt x="96" y="38"/>
                  <a:pt x="78" y="21"/>
                  <a:pt x="72" y="30"/>
                </a:cubicBezTo>
                <a:cubicBezTo>
                  <a:pt x="46" y="69"/>
                  <a:pt x="112" y="103"/>
                  <a:pt x="135" y="111"/>
                </a:cubicBezTo>
                <a:cubicBezTo>
                  <a:pt x="138" y="103"/>
                  <a:pt x="163" y="48"/>
                  <a:pt x="126" y="48"/>
                </a:cubicBezTo>
                <a:cubicBezTo>
                  <a:pt x="114" y="48"/>
                  <a:pt x="127" y="74"/>
                  <a:pt x="135" y="84"/>
                </a:cubicBezTo>
                <a:cubicBezTo>
                  <a:pt x="141" y="91"/>
                  <a:pt x="153" y="90"/>
                  <a:pt x="162" y="93"/>
                </a:cubicBezTo>
                <a:cubicBezTo>
                  <a:pt x="165" y="84"/>
                  <a:pt x="171" y="66"/>
                  <a:pt x="171" y="66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1752600" y="18288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7696200" y="1600200"/>
            <a:ext cx="838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5181600" y="792163"/>
            <a:ext cx="1584325" cy="579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1.20 m/s</a:t>
            </a:r>
          </a:p>
        </p:txBody>
      </p:sp>
      <p:sp>
        <p:nvSpPr>
          <p:cNvPr id="23578" name="Freeform 26"/>
          <p:cNvSpPr>
            <a:spLocks/>
          </p:cNvSpPr>
          <p:nvPr/>
        </p:nvSpPr>
        <p:spPr bwMode="auto">
          <a:xfrm>
            <a:off x="5976938" y="1905000"/>
            <a:ext cx="652462" cy="176213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45" y="39"/>
              </a:cxn>
              <a:cxn ang="0">
                <a:pos x="36" y="3"/>
              </a:cxn>
              <a:cxn ang="0">
                <a:pos x="18" y="30"/>
              </a:cxn>
              <a:cxn ang="0">
                <a:pos x="90" y="84"/>
              </a:cxn>
              <a:cxn ang="0">
                <a:pos x="99" y="48"/>
              </a:cxn>
              <a:cxn ang="0">
                <a:pos x="72" y="30"/>
              </a:cxn>
              <a:cxn ang="0">
                <a:pos x="135" y="111"/>
              </a:cxn>
              <a:cxn ang="0">
                <a:pos x="126" y="48"/>
              </a:cxn>
              <a:cxn ang="0">
                <a:pos x="135" y="84"/>
              </a:cxn>
              <a:cxn ang="0">
                <a:pos x="162" y="93"/>
              </a:cxn>
              <a:cxn ang="0">
                <a:pos x="171" y="66"/>
              </a:cxn>
            </a:cxnLst>
            <a:rect l="0" t="0" r="r" b="b"/>
            <a:pathLst>
              <a:path w="171" h="111">
                <a:moveTo>
                  <a:pt x="0" y="48"/>
                </a:moveTo>
                <a:cubicBezTo>
                  <a:pt x="15" y="45"/>
                  <a:pt x="35" y="51"/>
                  <a:pt x="45" y="39"/>
                </a:cubicBezTo>
                <a:cubicBezTo>
                  <a:pt x="53" y="29"/>
                  <a:pt x="48" y="7"/>
                  <a:pt x="36" y="3"/>
                </a:cubicBezTo>
                <a:cubicBezTo>
                  <a:pt x="26" y="0"/>
                  <a:pt x="24" y="21"/>
                  <a:pt x="18" y="30"/>
                </a:cubicBezTo>
                <a:cubicBezTo>
                  <a:pt x="32" y="73"/>
                  <a:pt x="50" y="71"/>
                  <a:pt x="90" y="84"/>
                </a:cubicBezTo>
                <a:cubicBezTo>
                  <a:pt x="93" y="72"/>
                  <a:pt x="103" y="60"/>
                  <a:pt x="99" y="48"/>
                </a:cubicBezTo>
                <a:cubicBezTo>
                  <a:pt x="96" y="38"/>
                  <a:pt x="78" y="21"/>
                  <a:pt x="72" y="30"/>
                </a:cubicBezTo>
                <a:cubicBezTo>
                  <a:pt x="46" y="69"/>
                  <a:pt x="112" y="103"/>
                  <a:pt x="135" y="111"/>
                </a:cubicBezTo>
                <a:cubicBezTo>
                  <a:pt x="138" y="103"/>
                  <a:pt x="163" y="48"/>
                  <a:pt x="126" y="48"/>
                </a:cubicBezTo>
                <a:cubicBezTo>
                  <a:pt x="114" y="48"/>
                  <a:pt x="127" y="74"/>
                  <a:pt x="135" y="84"/>
                </a:cubicBezTo>
                <a:cubicBezTo>
                  <a:pt x="141" y="91"/>
                  <a:pt x="153" y="90"/>
                  <a:pt x="162" y="93"/>
                </a:cubicBezTo>
                <a:cubicBezTo>
                  <a:pt x="165" y="84"/>
                  <a:pt x="171" y="66"/>
                  <a:pt x="171" y="66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>
            <a:off x="5943600" y="18288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5105400" y="2316163"/>
            <a:ext cx="1403350" cy="579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13.0 kg</a:t>
            </a: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7512050" y="2286000"/>
            <a:ext cx="1403350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17.0 kg</a:t>
            </a:r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>
            <a:off x="1524000" y="16002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 flipH="1">
            <a:off x="5334000" y="16002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 autoUpdateAnimBg="0"/>
      <p:bldP spid="2357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914399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800" dirty="0" smtClean="0"/>
              <a:t>A 4.30 gram (0.0043 kg) bullet going 459 m/s sticks into a 0.215 kg block of wood that is stationary.  What is the velocity of the bullet and block combo?</a:t>
            </a:r>
            <a:endParaRPr lang="en-US" sz="900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28600" y="6477000"/>
            <a:ext cx="71526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9.00 m/s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914399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800" dirty="0" smtClean="0"/>
              <a:t>72.0 kg Noah Fence is at rest on a 180. kg cart.  If </a:t>
            </a:r>
            <a:r>
              <a:rPr lang="en-US" sz="2800" dirty="0" smtClean="0"/>
              <a:t>he dives </a:t>
            </a:r>
            <a:r>
              <a:rPr lang="en-US" sz="2800" dirty="0" smtClean="0"/>
              <a:t>off the cart at 5.20 m/s to the right, what speed and in what direction is the cart moving?</a:t>
            </a:r>
            <a:endParaRPr lang="en-US" sz="900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28600" y="6477000"/>
            <a:ext cx="1346844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2.08 m/s to the left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9143999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800" dirty="0" smtClean="0"/>
              <a:t>Tyrone Shoelaces (62.0 kg) is running at 7.20 m/s, and jumps on a 34.0 kg cart that is already moving at 4.50 m/s in the same direction.  What velocity is he going after he is on the cart?</a:t>
            </a:r>
            <a:endParaRPr lang="en-US" sz="900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28600" y="6477000"/>
            <a:ext cx="71526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6.24 m/s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9143999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800" dirty="0" smtClean="0"/>
              <a:t>Player A has a mass of 65.0 kg and is running at 2.10 m/s to the East, and runs head on into player B with a mass of 72.0 kg.  Together they are going West at 1.70 m/s after the collision.  What was player B’s velocity before the collision?  (Speed and direction)</a:t>
            </a:r>
            <a:endParaRPr lang="en-US" sz="900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28600" y="6477000"/>
            <a:ext cx="1442383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5.13 m/s to the West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9143999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800" dirty="0" smtClean="0"/>
              <a:t>89.0 kg Thor is riding on a 35.0 kg cart holding a 5.20 kg hammer.  He is riding to the right at 2.40 m/s.  After he throws the hammer, he is going 3.70 m/s to the right.  What velocity did he give the hammer?  (speed and direction)</a:t>
            </a:r>
            <a:endParaRPr lang="en-US" sz="900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28600" y="6477000"/>
            <a:ext cx="1346844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28.6 m/s to the left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9143999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800" dirty="0" smtClean="0"/>
              <a:t>Bumper car A (215 kg) is going to the right at 2.30 m/s when it collides with the rear of bumper car B (189 kg) going 1.20 m/s to the right.  If bumper car A is going to the left at 0.800 m/s after the collision, what is the velocity of B after the collision?</a:t>
            </a:r>
          </a:p>
          <a:p>
            <a:pPr eaLnBrk="0" hangingPunct="0"/>
            <a:r>
              <a:rPr lang="en-US" sz="2800" dirty="0" smtClean="0"/>
              <a:t>(velocity = speed and direction)</a:t>
            </a:r>
            <a:endParaRPr lang="en-US" sz="900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28600" y="6477000"/>
            <a:ext cx="143180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4.73 m/s to the right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868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4000"/>
              <a:t>A 215 gram bullet going 542 m/s goes through a stationary 3.40 kg block of wood.  After this, the block is traveling at 12.0 m/s in the same direction, (a) what is the bullet’s velocity?</a:t>
            </a:r>
            <a:endParaRPr lang="en-US" sz="1000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28600" y="3717925"/>
            <a:ext cx="87630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(. 215kg)(542 m/s) = (3.4kg)(12m/s) + (.215kg)v</a:t>
            </a:r>
          </a:p>
          <a:p>
            <a:pPr eaLnBrk="0" hangingPunct="0"/>
            <a:r>
              <a:rPr lang="en-US" sz="3200"/>
              <a:t>          116.53kgm/s = 40.8kgm/s + (.215kg)v</a:t>
            </a:r>
          </a:p>
          <a:p>
            <a:pPr eaLnBrk="0" hangingPunct="0"/>
            <a:r>
              <a:rPr lang="en-US" sz="3200"/>
              <a:t>            75.73kgm/s = (.215kg)v</a:t>
            </a:r>
          </a:p>
          <a:p>
            <a:pPr eaLnBrk="0" hangingPunct="0"/>
            <a:r>
              <a:rPr lang="en-US" sz="3200"/>
              <a:t>(75.73kgm/s)/(.215kg) = 352 m/s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28600" y="6477000"/>
            <a:ext cx="6715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352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868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4000"/>
              <a:t>A 215 gram bullet going 542 m/s goes through a stationary 3.40 kg block of wood.  After this, the block is traveling at 12 m/s in the same direction, (b) if ripping through the block took .0250 s, what force did the bullet exert on the block?</a:t>
            </a:r>
            <a:endParaRPr lang="en-US" sz="1000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28600" y="4343400"/>
            <a:ext cx="87630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			use m</a:t>
            </a:r>
            <a:r>
              <a:rPr lang="en-US" sz="3200">
                <a:sym typeface="Symbol" pitchFamily="18" charset="2"/>
              </a:rPr>
              <a:t></a:t>
            </a:r>
            <a:r>
              <a:rPr lang="en-US" sz="3200"/>
              <a:t>v = F</a:t>
            </a:r>
            <a:r>
              <a:rPr lang="en-US" sz="3200">
                <a:sym typeface="Symbol" pitchFamily="18" charset="2"/>
              </a:rPr>
              <a:t></a:t>
            </a:r>
            <a:r>
              <a:rPr lang="en-US" sz="3200"/>
              <a:t>t:</a:t>
            </a:r>
          </a:p>
          <a:p>
            <a:pPr eaLnBrk="0" hangingPunct="0"/>
            <a:r>
              <a:rPr lang="en-US" sz="3200"/>
              <a:t>(3.4 kg)(12m/s) = (F)(.025 s)</a:t>
            </a:r>
          </a:p>
          <a:p>
            <a:pPr eaLnBrk="0" hangingPunct="0"/>
            <a:r>
              <a:rPr lang="en-US" sz="3200"/>
              <a:t>F = (3.4 kg)(12m/s)/(.025 s) = 1632 N = 1630 N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28600" y="6477000"/>
            <a:ext cx="6365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1630 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17525" y="1143000"/>
            <a:ext cx="8169275" cy="545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400">
                <a:sym typeface="Symbol" pitchFamily="18" charset="2"/>
              </a:rPr>
              <a:t>For a given interaction between objects, the </a:t>
            </a:r>
            <a:r>
              <a:rPr lang="en-US" sz="4400" u="sng">
                <a:sym typeface="Symbol" pitchFamily="18" charset="2"/>
              </a:rPr>
              <a:t>net</a:t>
            </a:r>
            <a:r>
              <a:rPr lang="en-US" sz="4400">
                <a:sym typeface="Symbol" pitchFamily="18" charset="2"/>
              </a:rPr>
              <a:t> change in momentum is Zero.</a:t>
            </a:r>
          </a:p>
          <a:p>
            <a:pPr algn="ctr"/>
            <a:endParaRPr lang="en-US" sz="4400"/>
          </a:p>
          <a:p>
            <a:pPr algn="ctr"/>
            <a:r>
              <a:rPr lang="en-US" sz="4400"/>
              <a:t>Or</a:t>
            </a:r>
          </a:p>
          <a:p>
            <a:pPr algn="ctr"/>
            <a:endParaRPr lang="en-US" sz="4400"/>
          </a:p>
          <a:p>
            <a:pPr algn="ctr"/>
            <a:r>
              <a:rPr lang="en-US" sz="4400"/>
              <a:t>Momentum is conserved.</a:t>
            </a:r>
          </a:p>
          <a:p>
            <a:pPr algn="ctr"/>
            <a:r>
              <a:rPr lang="en-US" sz="4400"/>
              <a:t>(It don’t change)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147638"/>
            <a:ext cx="70897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Conservation of Momentum</a:t>
            </a:r>
            <a:r>
              <a:rPr lang="en-US" sz="3200"/>
              <a:t> - Definition</a:t>
            </a:r>
            <a:endParaRPr lang="en-US" sz="3200" b="1" u="sn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868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4000"/>
              <a:t>A 2450. kg airplane (including ammunition) going 52.40 m/s fires a 5.120 kg shell forward at 890.0 m/s.  What is the velocity of the plane afterward?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28600" y="3276600"/>
            <a:ext cx="8763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(2450kg)(52.40m/s) = (2444.88 kg)v+(5.12kg)890m/s</a:t>
            </a:r>
          </a:p>
          <a:p>
            <a:pPr eaLnBrk="0" hangingPunct="0"/>
            <a:r>
              <a:rPr lang="en-US" sz="3200"/>
              <a:t>          128,380kgm/s = </a:t>
            </a:r>
            <a:r>
              <a:rPr lang="en-US" sz="2800"/>
              <a:t>(2444.88 kg)v</a:t>
            </a:r>
            <a:r>
              <a:rPr lang="en-US" sz="3200"/>
              <a:t>+4556.8kgm/s</a:t>
            </a:r>
          </a:p>
          <a:p>
            <a:pPr eaLnBrk="0" hangingPunct="0"/>
            <a:r>
              <a:rPr lang="en-US" sz="3200"/>
              <a:t>            123,823.2kgm/s = </a:t>
            </a:r>
            <a:r>
              <a:rPr lang="en-US" sz="2800"/>
              <a:t>(2444.88 kg)v</a:t>
            </a:r>
            <a:endParaRPr lang="en-US" sz="3200"/>
          </a:p>
          <a:p>
            <a:pPr eaLnBrk="0" hangingPunct="0"/>
            <a:r>
              <a:rPr lang="en-US" sz="3200"/>
              <a:t>(123,823.2kgm/s)/(</a:t>
            </a:r>
            <a:r>
              <a:rPr lang="en-US" sz="2800"/>
              <a:t>2444.88 kg</a:t>
            </a:r>
            <a:r>
              <a:rPr lang="en-US" sz="3200"/>
              <a:t>) = 50.65 m/s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28600" y="6477000"/>
            <a:ext cx="7858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50.65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17525" y="228600"/>
            <a:ext cx="809307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4400"/>
              <a:t>A 3452 kg truck going 23.0 m/s collides with a 1253 kg car at rest.  What is the velocity of the wreckage just after the collision?</a:t>
            </a:r>
            <a:endParaRPr lang="en-US" sz="1200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28600" y="3489325"/>
            <a:ext cx="8763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600"/>
              <a:t>(</a:t>
            </a:r>
            <a:r>
              <a:rPr lang="en-US" sz="4000"/>
              <a:t>3452kg</a:t>
            </a:r>
            <a:r>
              <a:rPr lang="en-US" sz="3600"/>
              <a:t>)(</a:t>
            </a:r>
            <a:r>
              <a:rPr lang="en-US" sz="4000"/>
              <a:t>23.0m/s)=(3452kg+1253kg)v</a:t>
            </a:r>
          </a:p>
          <a:p>
            <a:pPr eaLnBrk="0" hangingPunct="0"/>
            <a:r>
              <a:rPr lang="en-US" sz="4000"/>
              <a:t>         79396kgm/s = (4705kg)v</a:t>
            </a:r>
          </a:p>
          <a:p>
            <a:pPr eaLnBrk="0" hangingPunct="0"/>
            <a:r>
              <a:rPr lang="en-US" sz="4000"/>
              <a:t>(79396kgm/s)/(4705kg) = 16.9 m/s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28600" y="6477000"/>
            <a:ext cx="7096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16.9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868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4000"/>
              <a:t>A 153 gram bullet going 452 m/s goes through the first of two stationary 3.50 kg blocks of wood, and sticks in the second.  After this, the first block is traveling at 6.50 m/s in the same direction, what speed are the second block and bullet going?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28600" y="4419600"/>
            <a:ext cx="8763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(.153kg)(452m/s) = (3.5kg)(6.5m/s)+(.153kg+3.5kg)v</a:t>
            </a:r>
          </a:p>
          <a:p>
            <a:pPr eaLnBrk="0" hangingPunct="0"/>
            <a:r>
              <a:rPr lang="en-US" sz="3200"/>
              <a:t>          69.156kgm/s = 22.75kgm/s + (3.653kg)v</a:t>
            </a:r>
          </a:p>
          <a:p>
            <a:pPr eaLnBrk="0" hangingPunct="0"/>
            <a:r>
              <a:rPr lang="en-US" sz="3200"/>
              <a:t>            47.406kgm/s = (3.653kg)v</a:t>
            </a:r>
          </a:p>
          <a:p>
            <a:pPr eaLnBrk="0" hangingPunct="0"/>
            <a:r>
              <a:rPr lang="en-US" sz="3200"/>
              <a:t>(47.406kgm/s)/(3.653kg) = 12.7 m/s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28600" y="6477000"/>
            <a:ext cx="7096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12.7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868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4000"/>
              <a:t>A 153 gram bullet going 452 m/s goes through the first of two stationary 3.50 kg blocks of wood, and sticks in the second.  After this, the first block is traveling at 6.50 m/s in the same direction, What is the bullet’s velocity between the blocks?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28600" y="4114800"/>
            <a:ext cx="8763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(.153kg)(452m/s) = (3.5kg)(6.5m/s)+(.153kg)v</a:t>
            </a:r>
          </a:p>
          <a:p>
            <a:pPr eaLnBrk="0" hangingPunct="0"/>
            <a:r>
              <a:rPr lang="en-US" sz="3200"/>
              <a:t>    69.156kgm/s = 22.75kgm/s + (</a:t>
            </a:r>
            <a:r>
              <a:rPr lang="en-US" sz="2800"/>
              <a:t>.153kg</a:t>
            </a:r>
            <a:r>
              <a:rPr lang="en-US" sz="3200"/>
              <a:t>)v</a:t>
            </a:r>
          </a:p>
          <a:p>
            <a:pPr eaLnBrk="0" hangingPunct="0"/>
            <a:r>
              <a:rPr lang="en-US" sz="3200"/>
              <a:t>    46.406kgm/s = (</a:t>
            </a:r>
            <a:r>
              <a:rPr lang="en-US" sz="2800"/>
              <a:t>.153kg</a:t>
            </a:r>
            <a:r>
              <a:rPr lang="en-US" sz="3200"/>
              <a:t>)v</a:t>
            </a:r>
          </a:p>
          <a:p>
            <a:pPr eaLnBrk="0" hangingPunct="0"/>
            <a:r>
              <a:rPr lang="en-US" sz="3200"/>
              <a:t>(46.406kgm/s)/(</a:t>
            </a:r>
            <a:r>
              <a:rPr lang="en-US" sz="2800"/>
              <a:t>.153kg</a:t>
            </a:r>
            <a:r>
              <a:rPr lang="en-US" sz="3200"/>
              <a:t>) = 303.31 = </a:t>
            </a:r>
            <a:r>
              <a:rPr lang="en-US" sz="3200" u="sng"/>
              <a:t>303 m/s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28600" y="6477000"/>
            <a:ext cx="6715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303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868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4000"/>
              <a:t>A 153 gram bullet going 452 m/s goes through two stationary 3.50 kg blocks of wood.  After this, the first block is traveling at 6.50 m/s and the second is going 8.30 m/s in the same direction. What is the bullet’s velocity after this?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28600" y="4114800"/>
            <a:ext cx="8763000" cy="191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/>
              <a:t>(.153kg)(452m/s)= (3.5kg)(6.5m/s)+(3.5kg)(8.3m/s)+(.153kg)v</a:t>
            </a:r>
          </a:p>
          <a:p>
            <a:pPr eaLnBrk="0" hangingPunct="0"/>
            <a:r>
              <a:rPr lang="en-US" sz="3200"/>
              <a:t>69.156kgm/s = 22.75kgm/s+29.05kgm/s+(</a:t>
            </a:r>
            <a:r>
              <a:rPr lang="en-US" sz="2800"/>
              <a:t>.153kg</a:t>
            </a:r>
            <a:r>
              <a:rPr lang="en-US" sz="3200"/>
              <a:t>)v</a:t>
            </a:r>
          </a:p>
          <a:p>
            <a:pPr eaLnBrk="0" hangingPunct="0"/>
            <a:r>
              <a:rPr lang="en-US" sz="3200"/>
              <a:t>17.356kgm/s = (</a:t>
            </a:r>
            <a:r>
              <a:rPr lang="en-US" sz="2800"/>
              <a:t>.153kg</a:t>
            </a:r>
            <a:r>
              <a:rPr lang="en-US" sz="3200"/>
              <a:t>)v</a:t>
            </a:r>
          </a:p>
          <a:p>
            <a:pPr eaLnBrk="0" hangingPunct="0"/>
            <a:r>
              <a:rPr lang="en-US" sz="3200"/>
              <a:t>(17.356kgm/s)/(</a:t>
            </a:r>
            <a:r>
              <a:rPr lang="en-US" sz="2800"/>
              <a:t>.153kg</a:t>
            </a:r>
            <a:r>
              <a:rPr lang="en-US" sz="3200"/>
              <a:t>) = 113.44 = </a:t>
            </a:r>
            <a:r>
              <a:rPr lang="en-US" sz="3200" u="sng"/>
              <a:t>113 m/s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28600" y="6477000"/>
            <a:ext cx="6715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113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868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4000"/>
              <a:t>A 153 gram bullet going 452 m/s is heading toward two stationary 3.50 kg blocks of wood. What is the velocity if the bullet  sticks in the first block, and the two blocks then slide and stick together?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28600" y="4114800"/>
            <a:ext cx="8763000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(.153kg)(452m/s)= (3.5kg+3.5kg+.153kg)v</a:t>
            </a:r>
          </a:p>
          <a:p>
            <a:pPr eaLnBrk="0" hangingPunct="0"/>
            <a:r>
              <a:rPr lang="en-US" sz="3200"/>
              <a:t>69.156kgm/s = (7.153kg)v</a:t>
            </a:r>
          </a:p>
          <a:p>
            <a:pPr eaLnBrk="0" hangingPunct="0"/>
            <a:r>
              <a:rPr lang="en-US" sz="3200"/>
              <a:t>(69.156kgm/s)/(</a:t>
            </a:r>
            <a:r>
              <a:rPr lang="en-US" sz="2800"/>
              <a:t>.153kg</a:t>
            </a:r>
            <a:r>
              <a:rPr lang="en-US" sz="3200"/>
              <a:t>) = 9.668 = </a:t>
            </a:r>
            <a:r>
              <a:rPr lang="en-US" sz="3200" u="sng"/>
              <a:t>9.67 m/s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228600" y="6477000"/>
            <a:ext cx="7096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9.67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" y="1308100"/>
            <a:ext cx="89154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60. kg Brennen is playing on two flatbed rail cars initially at rest.  Car A has a mass of 560 kg and B 780 kg.  He reaches a velocity of +5.2 m/s on A, before jumping to B where he slows to +3.4 m/s before jumping off the other end.  The cars are uncoupled, and rest on a frictionless track</a:t>
            </a:r>
          </a:p>
          <a:p>
            <a:pPr eaLnBrk="0" hangingPunct="0"/>
            <a:r>
              <a:rPr lang="en-US" sz="2800"/>
              <a:t>1. What is the velocity of car A when he is in midair?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228600" y="4754563"/>
            <a:ext cx="8763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0 = (60kg)(+5.2 m/s) + (560 kg)v</a:t>
            </a:r>
          </a:p>
          <a:p>
            <a:pPr eaLnBrk="0" hangingPunct="0"/>
            <a:r>
              <a:rPr lang="en-US" sz="2800"/>
              <a:t>v = -.557 m/s</a:t>
            </a:r>
            <a:endParaRPr lang="en-US" sz="3200" u="sng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228600" y="6477000"/>
            <a:ext cx="6842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-.56 m/s</a:t>
            </a:r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2777" name="Group 9"/>
          <p:cNvGrpSpPr>
            <a:grpSpLocks/>
          </p:cNvGrpSpPr>
          <p:nvPr/>
        </p:nvGrpSpPr>
        <p:grpSpPr bwMode="auto">
          <a:xfrm>
            <a:off x="685800" y="914400"/>
            <a:ext cx="2057400" cy="304800"/>
            <a:chOff x="432" y="288"/>
            <a:chExt cx="1296" cy="192"/>
          </a:xfrm>
        </p:grpSpPr>
        <p:sp>
          <p:nvSpPr>
            <p:cNvPr id="32774" name="Rectangle 6"/>
            <p:cNvSpPr>
              <a:spLocks noChangeArrowheads="1"/>
            </p:cNvSpPr>
            <p:nvPr/>
          </p:nvSpPr>
          <p:spPr bwMode="auto">
            <a:xfrm>
              <a:off x="432" y="288"/>
              <a:ext cx="1296" cy="96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5" name="Oval 7"/>
            <p:cNvSpPr>
              <a:spLocks noChangeArrowheads="1"/>
            </p:cNvSpPr>
            <p:nvPr/>
          </p:nvSpPr>
          <p:spPr bwMode="auto">
            <a:xfrm>
              <a:off x="1440" y="336"/>
              <a:ext cx="144" cy="14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6" name="Oval 8"/>
            <p:cNvSpPr>
              <a:spLocks noChangeArrowheads="1"/>
            </p:cNvSpPr>
            <p:nvPr/>
          </p:nvSpPr>
          <p:spPr bwMode="auto">
            <a:xfrm>
              <a:off x="576" y="336"/>
              <a:ext cx="144" cy="14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778" name="Group 10"/>
          <p:cNvGrpSpPr>
            <a:grpSpLocks/>
          </p:cNvGrpSpPr>
          <p:nvPr/>
        </p:nvGrpSpPr>
        <p:grpSpPr bwMode="auto">
          <a:xfrm>
            <a:off x="3124200" y="914400"/>
            <a:ext cx="2057400" cy="304800"/>
            <a:chOff x="432" y="288"/>
            <a:chExt cx="1296" cy="192"/>
          </a:xfrm>
        </p:grpSpPr>
        <p:sp>
          <p:nvSpPr>
            <p:cNvPr id="32779" name="Rectangle 11"/>
            <p:cNvSpPr>
              <a:spLocks noChangeArrowheads="1"/>
            </p:cNvSpPr>
            <p:nvPr/>
          </p:nvSpPr>
          <p:spPr bwMode="auto">
            <a:xfrm>
              <a:off x="432" y="288"/>
              <a:ext cx="1296" cy="96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0" name="Oval 12"/>
            <p:cNvSpPr>
              <a:spLocks noChangeArrowheads="1"/>
            </p:cNvSpPr>
            <p:nvPr/>
          </p:nvSpPr>
          <p:spPr bwMode="auto">
            <a:xfrm>
              <a:off x="1440" y="336"/>
              <a:ext cx="144" cy="14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1" name="Oval 13"/>
            <p:cNvSpPr>
              <a:spLocks noChangeArrowheads="1"/>
            </p:cNvSpPr>
            <p:nvPr/>
          </p:nvSpPr>
          <p:spPr bwMode="auto">
            <a:xfrm>
              <a:off x="576" y="336"/>
              <a:ext cx="144" cy="14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790" name="Group 22"/>
          <p:cNvGrpSpPr>
            <a:grpSpLocks/>
          </p:cNvGrpSpPr>
          <p:nvPr/>
        </p:nvGrpSpPr>
        <p:grpSpPr bwMode="auto">
          <a:xfrm>
            <a:off x="1219200" y="76200"/>
            <a:ext cx="457200" cy="838200"/>
            <a:chOff x="768" y="48"/>
            <a:chExt cx="288" cy="528"/>
          </a:xfrm>
        </p:grpSpPr>
        <p:sp>
          <p:nvSpPr>
            <p:cNvPr id="32782" name="Line 14"/>
            <p:cNvSpPr>
              <a:spLocks noChangeShapeType="1"/>
            </p:cNvSpPr>
            <p:nvPr/>
          </p:nvSpPr>
          <p:spPr bwMode="auto">
            <a:xfrm flipV="1">
              <a:off x="864" y="384"/>
              <a:ext cx="48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83" name="Line 15"/>
            <p:cNvSpPr>
              <a:spLocks noChangeShapeType="1"/>
            </p:cNvSpPr>
            <p:nvPr/>
          </p:nvSpPr>
          <p:spPr bwMode="auto">
            <a:xfrm>
              <a:off x="912" y="384"/>
              <a:ext cx="96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86" name="Line 18"/>
            <p:cNvSpPr>
              <a:spLocks noChangeShapeType="1"/>
            </p:cNvSpPr>
            <p:nvPr/>
          </p:nvSpPr>
          <p:spPr bwMode="auto">
            <a:xfrm flipV="1">
              <a:off x="912" y="24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87" name="Oval 19"/>
            <p:cNvSpPr>
              <a:spLocks noChangeArrowheads="1"/>
            </p:cNvSpPr>
            <p:nvPr/>
          </p:nvSpPr>
          <p:spPr bwMode="auto">
            <a:xfrm>
              <a:off x="816" y="48"/>
              <a:ext cx="192" cy="192"/>
            </a:xfrm>
            <a:prstGeom prst="ellipse">
              <a:avLst/>
            </a:prstGeom>
            <a:solidFill>
              <a:srgbClr val="FFCC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8" name="Line 20"/>
            <p:cNvSpPr>
              <a:spLocks noChangeShapeType="1"/>
            </p:cNvSpPr>
            <p:nvPr/>
          </p:nvSpPr>
          <p:spPr bwMode="auto">
            <a:xfrm>
              <a:off x="912" y="288"/>
              <a:ext cx="1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89" name="Line 21"/>
            <p:cNvSpPr>
              <a:spLocks noChangeShapeType="1"/>
            </p:cNvSpPr>
            <p:nvPr/>
          </p:nvSpPr>
          <p:spPr bwMode="auto">
            <a:xfrm>
              <a:off x="768" y="288"/>
              <a:ext cx="1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1736725" y="323850"/>
            <a:ext cx="477838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A</a:t>
            </a:r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4170363" y="304800"/>
            <a:ext cx="455612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14300" y="1308100"/>
            <a:ext cx="89154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60. kg Brennen is playing on two flatbed rail cars initially at rest.  Car A has a mass of 560 kg and B 780 kg.  He reaches a velocity of +5.2 m/s on A, before jumping to B where he slows to +3.4 m/s before jumping off the other end.  The cars are uncoupled, and rest on a frictionless track</a:t>
            </a:r>
          </a:p>
          <a:p>
            <a:pPr eaLnBrk="0" hangingPunct="0"/>
            <a:r>
              <a:rPr lang="en-US" sz="2800"/>
              <a:t>2. What is the velocity of car B when he leaves it?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228600" y="4754563"/>
            <a:ext cx="8763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(60 kg)(5.2 m/s) + 0 = (60 kg)(3.4 m/s) + (780 kg)v</a:t>
            </a:r>
          </a:p>
          <a:p>
            <a:pPr eaLnBrk="0" hangingPunct="0"/>
            <a:r>
              <a:rPr lang="en-US" sz="2800"/>
              <a:t>v = +.138 m/s</a:t>
            </a:r>
            <a:endParaRPr lang="en-US" sz="3200" u="sng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228600" y="6477000"/>
            <a:ext cx="71913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+.14 m/s</a:t>
            </a:r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3798" name="Group 6"/>
          <p:cNvGrpSpPr>
            <a:grpSpLocks/>
          </p:cNvGrpSpPr>
          <p:nvPr/>
        </p:nvGrpSpPr>
        <p:grpSpPr bwMode="auto">
          <a:xfrm>
            <a:off x="685800" y="914400"/>
            <a:ext cx="2057400" cy="304800"/>
            <a:chOff x="432" y="288"/>
            <a:chExt cx="1296" cy="192"/>
          </a:xfrm>
        </p:grpSpPr>
        <p:sp>
          <p:nvSpPr>
            <p:cNvPr id="33799" name="Rectangle 7"/>
            <p:cNvSpPr>
              <a:spLocks noChangeArrowheads="1"/>
            </p:cNvSpPr>
            <p:nvPr/>
          </p:nvSpPr>
          <p:spPr bwMode="auto">
            <a:xfrm>
              <a:off x="432" y="288"/>
              <a:ext cx="1296" cy="96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0" name="Oval 8"/>
            <p:cNvSpPr>
              <a:spLocks noChangeArrowheads="1"/>
            </p:cNvSpPr>
            <p:nvPr/>
          </p:nvSpPr>
          <p:spPr bwMode="auto">
            <a:xfrm>
              <a:off x="1440" y="336"/>
              <a:ext cx="144" cy="14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1" name="Oval 9"/>
            <p:cNvSpPr>
              <a:spLocks noChangeArrowheads="1"/>
            </p:cNvSpPr>
            <p:nvPr/>
          </p:nvSpPr>
          <p:spPr bwMode="auto">
            <a:xfrm>
              <a:off x="576" y="336"/>
              <a:ext cx="144" cy="14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02" name="Group 10"/>
          <p:cNvGrpSpPr>
            <a:grpSpLocks/>
          </p:cNvGrpSpPr>
          <p:nvPr/>
        </p:nvGrpSpPr>
        <p:grpSpPr bwMode="auto">
          <a:xfrm>
            <a:off x="3124200" y="914400"/>
            <a:ext cx="2057400" cy="304800"/>
            <a:chOff x="432" y="288"/>
            <a:chExt cx="1296" cy="192"/>
          </a:xfrm>
        </p:grpSpPr>
        <p:sp>
          <p:nvSpPr>
            <p:cNvPr id="33803" name="Rectangle 11"/>
            <p:cNvSpPr>
              <a:spLocks noChangeArrowheads="1"/>
            </p:cNvSpPr>
            <p:nvPr/>
          </p:nvSpPr>
          <p:spPr bwMode="auto">
            <a:xfrm>
              <a:off x="432" y="288"/>
              <a:ext cx="1296" cy="96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4" name="Oval 12"/>
            <p:cNvSpPr>
              <a:spLocks noChangeArrowheads="1"/>
            </p:cNvSpPr>
            <p:nvPr/>
          </p:nvSpPr>
          <p:spPr bwMode="auto">
            <a:xfrm>
              <a:off x="1440" y="336"/>
              <a:ext cx="144" cy="14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5" name="Oval 13"/>
            <p:cNvSpPr>
              <a:spLocks noChangeArrowheads="1"/>
            </p:cNvSpPr>
            <p:nvPr/>
          </p:nvSpPr>
          <p:spPr bwMode="auto">
            <a:xfrm>
              <a:off x="576" y="336"/>
              <a:ext cx="144" cy="14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06" name="Group 14"/>
          <p:cNvGrpSpPr>
            <a:grpSpLocks/>
          </p:cNvGrpSpPr>
          <p:nvPr/>
        </p:nvGrpSpPr>
        <p:grpSpPr bwMode="auto">
          <a:xfrm>
            <a:off x="1219200" y="76200"/>
            <a:ext cx="457200" cy="838200"/>
            <a:chOff x="768" y="48"/>
            <a:chExt cx="288" cy="528"/>
          </a:xfrm>
        </p:grpSpPr>
        <p:sp>
          <p:nvSpPr>
            <p:cNvPr id="33807" name="Line 15"/>
            <p:cNvSpPr>
              <a:spLocks noChangeShapeType="1"/>
            </p:cNvSpPr>
            <p:nvPr/>
          </p:nvSpPr>
          <p:spPr bwMode="auto">
            <a:xfrm flipV="1">
              <a:off x="864" y="384"/>
              <a:ext cx="48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08" name="Line 16"/>
            <p:cNvSpPr>
              <a:spLocks noChangeShapeType="1"/>
            </p:cNvSpPr>
            <p:nvPr/>
          </p:nvSpPr>
          <p:spPr bwMode="auto">
            <a:xfrm>
              <a:off x="912" y="384"/>
              <a:ext cx="96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09" name="Line 17"/>
            <p:cNvSpPr>
              <a:spLocks noChangeShapeType="1"/>
            </p:cNvSpPr>
            <p:nvPr/>
          </p:nvSpPr>
          <p:spPr bwMode="auto">
            <a:xfrm flipV="1">
              <a:off x="912" y="24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10" name="Oval 18"/>
            <p:cNvSpPr>
              <a:spLocks noChangeArrowheads="1"/>
            </p:cNvSpPr>
            <p:nvPr/>
          </p:nvSpPr>
          <p:spPr bwMode="auto">
            <a:xfrm>
              <a:off x="816" y="48"/>
              <a:ext cx="192" cy="192"/>
            </a:xfrm>
            <a:prstGeom prst="ellipse">
              <a:avLst/>
            </a:prstGeom>
            <a:solidFill>
              <a:srgbClr val="FFCC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1" name="Line 19"/>
            <p:cNvSpPr>
              <a:spLocks noChangeShapeType="1"/>
            </p:cNvSpPr>
            <p:nvPr/>
          </p:nvSpPr>
          <p:spPr bwMode="auto">
            <a:xfrm>
              <a:off x="912" y="288"/>
              <a:ext cx="1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12" name="Line 20"/>
            <p:cNvSpPr>
              <a:spLocks noChangeShapeType="1"/>
            </p:cNvSpPr>
            <p:nvPr/>
          </p:nvSpPr>
          <p:spPr bwMode="auto">
            <a:xfrm>
              <a:off x="768" y="288"/>
              <a:ext cx="1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1736725" y="323850"/>
            <a:ext cx="477838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A</a:t>
            </a:r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4170363" y="304800"/>
            <a:ext cx="455612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14300" y="1308100"/>
            <a:ext cx="89154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60. kg Brennen is playing on two flatbed rail cars initially at rest.  Car A has a mass of 560 kg and B 780 kg.  He reaches a velocity of +5.2 m/s on A, before jumping to B where he slows to +3.4 m/s before jumping off the other end.  The cars are uncoupled, and rest on a frictionless track</a:t>
            </a:r>
          </a:p>
          <a:p>
            <a:pPr eaLnBrk="0" hangingPunct="0"/>
            <a:r>
              <a:rPr lang="en-US" sz="2800"/>
              <a:t>3. What would have been the velocity of car B had he remained there, and not jumped off?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228600" y="6477000"/>
            <a:ext cx="71913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+.37 m/s</a:t>
            </a:r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4822" name="Group 6"/>
          <p:cNvGrpSpPr>
            <a:grpSpLocks/>
          </p:cNvGrpSpPr>
          <p:nvPr/>
        </p:nvGrpSpPr>
        <p:grpSpPr bwMode="auto">
          <a:xfrm>
            <a:off x="685800" y="914400"/>
            <a:ext cx="2057400" cy="304800"/>
            <a:chOff x="432" y="288"/>
            <a:chExt cx="1296" cy="192"/>
          </a:xfrm>
        </p:grpSpPr>
        <p:sp>
          <p:nvSpPr>
            <p:cNvPr id="34823" name="Rectangle 7"/>
            <p:cNvSpPr>
              <a:spLocks noChangeArrowheads="1"/>
            </p:cNvSpPr>
            <p:nvPr/>
          </p:nvSpPr>
          <p:spPr bwMode="auto">
            <a:xfrm>
              <a:off x="432" y="288"/>
              <a:ext cx="1296" cy="96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4" name="Oval 8"/>
            <p:cNvSpPr>
              <a:spLocks noChangeArrowheads="1"/>
            </p:cNvSpPr>
            <p:nvPr/>
          </p:nvSpPr>
          <p:spPr bwMode="auto">
            <a:xfrm>
              <a:off x="1440" y="336"/>
              <a:ext cx="144" cy="14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5" name="Oval 9"/>
            <p:cNvSpPr>
              <a:spLocks noChangeArrowheads="1"/>
            </p:cNvSpPr>
            <p:nvPr/>
          </p:nvSpPr>
          <p:spPr bwMode="auto">
            <a:xfrm>
              <a:off x="576" y="336"/>
              <a:ext cx="144" cy="14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826" name="Group 10"/>
          <p:cNvGrpSpPr>
            <a:grpSpLocks/>
          </p:cNvGrpSpPr>
          <p:nvPr/>
        </p:nvGrpSpPr>
        <p:grpSpPr bwMode="auto">
          <a:xfrm>
            <a:off x="3124200" y="914400"/>
            <a:ext cx="2057400" cy="304800"/>
            <a:chOff x="432" y="288"/>
            <a:chExt cx="1296" cy="192"/>
          </a:xfrm>
        </p:grpSpPr>
        <p:sp>
          <p:nvSpPr>
            <p:cNvPr id="34827" name="Rectangle 11"/>
            <p:cNvSpPr>
              <a:spLocks noChangeArrowheads="1"/>
            </p:cNvSpPr>
            <p:nvPr/>
          </p:nvSpPr>
          <p:spPr bwMode="auto">
            <a:xfrm>
              <a:off x="432" y="288"/>
              <a:ext cx="1296" cy="96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8" name="Oval 12"/>
            <p:cNvSpPr>
              <a:spLocks noChangeArrowheads="1"/>
            </p:cNvSpPr>
            <p:nvPr/>
          </p:nvSpPr>
          <p:spPr bwMode="auto">
            <a:xfrm>
              <a:off x="1440" y="336"/>
              <a:ext cx="144" cy="14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9" name="Oval 13"/>
            <p:cNvSpPr>
              <a:spLocks noChangeArrowheads="1"/>
            </p:cNvSpPr>
            <p:nvPr/>
          </p:nvSpPr>
          <p:spPr bwMode="auto">
            <a:xfrm>
              <a:off x="576" y="336"/>
              <a:ext cx="144" cy="14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830" name="Group 14"/>
          <p:cNvGrpSpPr>
            <a:grpSpLocks/>
          </p:cNvGrpSpPr>
          <p:nvPr/>
        </p:nvGrpSpPr>
        <p:grpSpPr bwMode="auto">
          <a:xfrm>
            <a:off x="1219200" y="76200"/>
            <a:ext cx="457200" cy="838200"/>
            <a:chOff x="768" y="48"/>
            <a:chExt cx="288" cy="528"/>
          </a:xfrm>
        </p:grpSpPr>
        <p:sp>
          <p:nvSpPr>
            <p:cNvPr id="34831" name="Line 15"/>
            <p:cNvSpPr>
              <a:spLocks noChangeShapeType="1"/>
            </p:cNvSpPr>
            <p:nvPr/>
          </p:nvSpPr>
          <p:spPr bwMode="auto">
            <a:xfrm flipV="1">
              <a:off x="864" y="384"/>
              <a:ext cx="48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832" name="Line 16"/>
            <p:cNvSpPr>
              <a:spLocks noChangeShapeType="1"/>
            </p:cNvSpPr>
            <p:nvPr/>
          </p:nvSpPr>
          <p:spPr bwMode="auto">
            <a:xfrm>
              <a:off x="912" y="384"/>
              <a:ext cx="96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833" name="Line 17"/>
            <p:cNvSpPr>
              <a:spLocks noChangeShapeType="1"/>
            </p:cNvSpPr>
            <p:nvPr/>
          </p:nvSpPr>
          <p:spPr bwMode="auto">
            <a:xfrm flipV="1">
              <a:off x="912" y="24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834" name="Oval 18"/>
            <p:cNvSpPr>
              <a:spLocks noChangeArrowheads="1"/>
            </p:cNvSpPr>
            <p:nvPr/>
          </p:nvSpPr>
          <p:spPr bwMode="auto">
            <a:xfrm>
              <a:off x="816" y="48"/>
              <a:ext cx="192" cy="192"/>
            </a:xfrm>
            <a:prstGeom prst="ellipse">
              <a:avLst/>
            </a:prstGeom>
            <a:solidFill>
              <a:srgbClr val="FFCC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5" name="Line 19"/>
            <p:cNvSpPr>
              <a:spLocks noChangeShapeType="1"/>
            </p:cNvSpPr>
            <p:nvPr/>
          </p:nvSpPr>
          <p:spPr bwMode="auto">
            <a:xfrm>
              <a:off x="912" y="288"/>
              <a:ext cx="1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836" name="Line 20"/>
            <p:cNvSpPr>
              <a:spLocks noChangeShapeType="1"/>
            </p:cNvSpPr>
            <p:nvPr/>
          </p:nvSpPr>
          <p:spPr bwMode="auto">
            <a:xfrm>
              <a:off x="768" y="288"/>
              <a:ext cx="1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1736725" y="323850"/>
            <a:ext cx="477838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A</a:t>
            </a:r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4170363" y="304800"/>
            <a:ext cx="455612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B</a:t>
            </a:r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381000" y="4648200"/>
            <a:ext cx="8763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(60 kg)(5.2 m/s) + 0 = (60 kg+ 780 kg)v</a:t>
            </a:r>
          </a:p>
          <a:p>
            <a:pPr eaLnBrk="0" hangingPunct="0"/>
            <a:r>
              <a:rPr lang="en-US" sz="2800"/>
              <a:t>v = +.371 m/s</a:t>
            </a:r>
            <a:endParaRPr lang="en-US" sz="3200" u="sn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9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14300" y="1308100"/>
            <a:ext cx="89154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60. kg Brennen is playing on two flatbed rail cars initially at rest.  Car A has a mass of 560 kg and B 780 kg.  He reaches a velocity of +5.2 m/s on A, before jumping to B where he slows to +3.4 m/s before jumping off the other end.  The cars are uncoupled, and rest on a frictionless track</a:t>
            </a:r>
          </a:p>
          <a:p>
            <a:pPr eaLnBrk="0" hangingPunct="0"/>
            <a:r>
              <a:rPr lang="en-US" sz="2800"/>
              <a:t>4. What would the velocity of car B have been had he jumped off the back of it to give himself a velocity of zero?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28600" y="4754563"/>
            <a:ext cx="8763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(60 kg)(5.2 m/s) + 0 = (60 kg)(0 m/s)+ (780 kg)v</a:t>
            </a:r>
          </a:p>
          <a:p>
            <a:pPr eaLnBrk="0" hangingPunct="0"/>
            <a:r>
              <a:rPr lang="en-US" sz="2800"/>
              <a:t>v = +.40 m/s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228600" y="6477000"/>
            <a:ext cx="71913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+.40 m/s</a:t>
            </a:r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5846" name="Group 6"/>
          <p:cNvGrpSpPr>
            <a:grpSpLocks/>
          </p:cNvGrpSpPr>
          <p:nvPr/>
        </p:nvGrpSpPr>
        <p:grpSpPr bwMode="auto">
          <a:xfrm>
            <a:off x="685800" y="914400"/>
            <a:ext cx="2057400" cy="304800"/>
            <a:chOff x="432" y="288"/>
            <a:chExt cx="1296" cy="192"/>
          </a:xfrm>
        </p:grpSpPr>
        <p:sp>
          <p:nvSpPr>
            <p:cNvPr id="35847" name="Rectangle 7"/>
            <p:cNvSpPr>
              <a:spLocks noChangeArrowheads="1"/>
            </p:cNvSpPr>
            <p:nvPr/>
          </p:nvSpPr>
          <p:spPr bwMode="auto">
            <a:xfrm>
              <a:off x="432" y="288"/>
              <a:ext cx="1296" cy="96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8" name="Oval 8"/>
            <p:cNvSpPr>
              <a:spLocks noChangeArrowheads="1"/>
            </p:cNvSpPr>
            <p:nvPr/>
          </p:nvSpPr>
          <p:spPr bwMode="auto">
            <a:xfrm>
              <a:off x="1440" y="336"/>
              <a:ext cx="144" cy="14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9" name="Oval 9"/>
            <p:cNvSpPr>
              <a:spLocks noChangeArrowheads="1"/>
            </p:cNvSpPr>
            <p:nvPr/>
          </p:nvSpPr>
          <p:spPr bwMode="auto">
            <a:xfrm>
              <a:off x="576" y="336"/>
              <a:ext cx="144" cy="14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850" name="Group 10"/>
          <p:cNvGrpSpPr>
            <a:grpSpLocks/>
          </p:cNvGrpSpPr>
          <p:nvPr/>
        </p:nvGrpSpPr>
        <p:grpSpPr bwMode="auto">
          <a:xfrm>
            <a:off x="3124200" y="914400"/>
            <a:ext cx="2057400" cy="304800"/>
            <a:chOff x="432" y="288"/>
            <a:chExt cx="1296" cy="192"/>
          </a:xfrm>
        </p:grpSpPr>
        <p:sp>
          <p:nvSpPr>
            <p:cNvPr id="35851" name="Rectangle 11"/>
            <p:cNvSpPr>
              <a:spLocks noChangeArrowheads="1"/>
            </p:cNvSpPr>
            <p:nvPr/>
          </p:nvSpPr>
          <p:spPr bwMode="auto">
            <a:xfrm>
              <a:off x="432" y="288"/>
              <a:ext cx="1296" cy="96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2" name="Oval 12"/>
            <p:cNvSpPr>
              <a:spLocks noChangeArrowheads="1"/>
            </p:cNvSpPr>
            <p:nvPr/>
          </p:nvSpPr>
          <p:spPr bwMode="auto">
            <a:xfrm>
              <a:off x="1440" y="336"/>
              <a:ext cx="144" cy="14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3" name="Oval 13"/>
            <p:cNvSpPr>
              <a:spLocks noChangeArrowheads="1"/>
            </p:cNvSpPr>
            <p:nvPr/>
          </p:nvSpPr>
          <p:spPr bwMode="auto">
            <a:xfrm>
              <a:off x="576" y="336"/>
              <a:ext cx="144" cy="144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854" name="Group 14"/>
          <p:cNvGrpSpPr>
            <a:grpSpLocks/>
          </p:cNvGrpSpPr>
          <p:nvPr/>
        </p:nvGrpSpPr>
        <p:grpSpPr bwMode="auto">
          <a:xfrm>
            <a:off x="1219200" y="76200"/>
            <a:ext cx="457200" cy="838200"/>
            <a:chOff x="768" y="48"/>
            <a:chExt cx="288" cy="528"/>
          </a:xfrm>
        </p:grpSpPr>
        <p:sp>
          <p:nvSpPr>
            <p:cNvPr id="35855" name="Line 15"/>
            <p:cNvSpPr>
              <a:spLocks noChangeShapeType="1"/>
            </p:cNvSpPr>
            <p:nvPr/>
          </p:nvSpPr>
          <p:spPr bwMode="auto">
            <a:xfrm flipV="1">
              <a:off x="864" y="384"/>
              <a:ext cx="48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56" name="Line 16"/>
            <p:cNvSpPr>
              <a:spLocks noChangeShapeType="1"/>
            </p:cNvSpPr>
            <p:nvPr/>
          </p:nvSpPr>
          <p:spPr bwMode="auto">
            <a:xfrm>
              <a:off x="912" y="384"/>
              <a:ext cx="96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57" name="Line 17"/>
            <p:cNvSpPr>
              <a:spLocks noChangeShapeType="1"/>
            </p:cNvSpPr>
            <p:nvPr/>
          </p:nvSpPr>
          <p:spPr bwMode="auto">
            <a:xfrm flipV="1">
              <a:off x="912" y="24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58" name="Oval 18"/>
            <p:cNvSpPr>
              <a:spLocks noChangeArrowheads="1"/>
            </p:cNvSpPr>
            <p:nvPr/>
          </p:nvSpPr>
          <p:spPr bwMode="auto">
            <a:xfrm>
              <a:off x="816" y="48"/>
              <a:ext cx="192" cy="192"/>
            </a:xfrm>
            <a:prstGeom prst="ellipse">
              <a:avLst/>
            </a:prstGeom>
            <a:solidFill>
              <a:srgbClr val="FFCC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9" name="Line 19"/>
            <p:cNvSpPr>
              <a:spLocks noChangeShapeType="1"/>
            </p:cNvSpPr>
            <p:nvPr/>
          </p:nvSpPr>
          <p:spPr bwMode="auto">
            <a:xfrm>
              <a:off x="912" y="288"/>
              <a:ext cx="1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60" name="Line 20"/>
            <p:cNvSpPr>
              <a:spLocks noChangeShapeType="1"/>
            </p:cNvSpPr>
            <p:nvPr/>
          </p:nvSpPr>
          <p:spPr bwMode="auto">
            <a:xfrm>
              <a:off x="768" y="288"/>
              <a:ext cx="1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1736725" y="323850"/>
            <a:ext cx="477838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A</a:t>
            </a:r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4170363" y="304800"/>
            <a:ext cx="455612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517525" y="2590800"/>
            <a:ext cx="8169275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400">
                <a:sym typeface="Symbol" pitchFamily="18" charset="2"/>
              </a:rPr>
              <a:t></a:t>
            </a:r>
            <a:r>
              <a:rPr lang="en-US" sz="4400"/>
              <a:t>p</a:t>
            </a:r>
            <a:r>
              <a:rPr lang="en-US" sz="4400" baseline="-25000"/>
              <a:t>A</a:t>
            </a:r>
            <a:r>
              <a:rPr lang="en-US" sz="4400"/>
              <a:t> = F</a:t>
            </a:r>
            <a:r>
              <a:rPr lang="en-US" sz="4400" baseline="-25000"/>
              <a:t>B</a:t>
            </a:r>
            <a:r>
              <a:rPr lang="en-US" sz="4400">
                <a:sym typeface="Symbol" pitchFamily="18" charset="2"/>
              </a:rPr>
              <a:t></a:t>
            </a:r>
            <a:r>
              <a:rPr lang="en-US" sz="4400"/>
              <a:t>t               </a:t>
            </a:r>
            <a:r>
              <a:rPr lang="en-US" sz="4400">
                <a:sym typeface="Symbol" pitchFamily="18" charset="2"/>
              </a:rPr>
              <a:t></a:t>
            </a:r>
            <a:r>
              <a:rPr lang="en-US" sz="4400"/>
              <a:t>p</a:t>
            </a:r>
            <a:r>
              <a:rPr lang="en-US" sz="4400" baseline="-25000"/>
              <a:t>B</a:t>
            </a:r>
            <a:r>
              <a:rPr lang="en-US" sz="4400"/>
              <a:t> = F</a:t>
            </a:r>
            <a:r>
              <a:rPr lang="en-US" sz="4400" baseline="-25000"/>
              <a:t>A</a:t>
            </a:r>
            <a:r>
              <a:rPr lang="en-US" sz="4400">
                <a:sym typeface="Symbol" pitchFamily="18" charset="2"/>
              </a:rPr>
              <a:t></a:t>
            </a:r>
            <a:r>
              <a:rPr lang="en-US" sz="4400"/>
              <a:t>t</a:t>
            </a:r>
          </a:p>
          <a:p>
            <a:pPr algn="ctr"/>
            <a:r>
              <a:rPr lang="en-US" sz="4400"/>
              <a:t>F</a:t>
            </a:r>
            <a:r>
              <a:rPr lang="en-US" sz="4400" baseline="-25000"/>
              <a:t>B</a:t>
            </a:r>
            <a:r>
              <a:rPr lang="en-US" sz="4400"/>
              <a:t> = -F</a:t>
            </a:r>
            <a:r>
              <a:rPr lang="en-US" sz="4400" baseline="-25000"/>
              <a:t>A</a:t>
            </a:r>
          </a:p>
          <a:p>
            <a:pPr algn="ctr"/>
            <a:r>
              <a:rPr lang="en-US" sz="4400">
                <a:sym typeface="Symbol" pitchFamily="18" charset="2"/>
              </a:rPr>
              <a:t></a:t>
            </a:r>
            <a:r>
              <a:rPr lang="en-US" sz="4400"/>
              <a:t>t = </a:t>
            </a:r>
            <a:r>
              <a:rPr lang="en-US" sz="4400">
                <a:sym typeface="Symbol" pitchFamily="18" charset="2"/>
              </a:rPr>
              <a:t></a:t>
            </a:r>
            <a:r>
              <a:rPr lang="en-US" sz="4400"/>
              <a:t>t </a:t>
            </a:r>
          </a:p>
          <a:p>
            <a:pPr algn="ctr"/>
            <a:r>
              <a:rPr lang="en-US" sz="4400">
                <a:sym typeface="Symbol" pitchFamily="18" charset="2"/>
              </a:rPr>
              <a:t></a:t>
            </a:r>
            <a:r>
              <a:rPr lang="en-US" sz="4400"/>
              <a:t>p</a:t>
            </a:r>
            <a:r>
              <a:rPr lang="en-US" sz="4400" baseline="-25000"/>
              <a:t>A </a:t>
            </a:r>
            <a:r>
              <a:rPr lang="en-US" sz="4400"/>
              <a:t>= -</a:t>
            </a:r>
            <a:r>
              <a:rPr lang="en-US" sz="4400">
                <a:sym typeface="Symbol" pitchFamily="18" charset="2"/>
              </a:rPr>
              <a:t></a:t>
            </a:r>
            <a:r>
              <a:rPr lang="en-US" sz="4400"/>
              <a:t>p</a:t>
            </a:r>
            <a:r>
              <a:rPr lang="en-US" sz="4400" baseline="-25000"/>
              <a:t>B</a:t>
            </a:r>
          </a:p>
          <a:p>
            <a:pPr algn="ctr"/>
            <a:r>
              <a:rPr lang="en-US" sz="4400"/>
              <a:t>Total </a:t>
            </a:r>
            <a:r>
              <a:rPr lang="en-US" sz="4400">
                <a:sym typeface="Symbol" pitchFamily="18" charset="2"/>
              </a:rPr>
              <a:t></a:t>
            </a:r>
            <a:r>
              <a:rPr lang="en-US" sz="4400"/>
              <a:t>p = </a:t>
            </a:r>
            <a:r>
              <a:rPr lang="en-US" sz="4400">
                <a:sym typeface="Symbol" pitchFamily="18" charset="2"/>
              </a:rPr>
              <a:t></a:t>
            </a:r>
            <a:r>
              <a:rPr lang="en-US" sz="4400"/>
              <a:t>p</a:t>
            </a:r>
            <a:r>
              <a:rPr lang="en-US" sz="4400" baseline="-25000"/>
              <a:t>A</a:t>
            </a:r>
            <a:r>
              <a:rPr lang="en-US" sz="4400"/>
              <a:t>+ </a:t>
            </a:r>
            <a:r>
              <a:rPr lang="en-US" sz="4400">
                <a:sym typeface="Symbol" pitchFamily="18" charset="2"/>
              </a:rPr>
              <a:t></a:t>
            </a:r>
            <a:r>
              <a:rPr lang="en-US" sz="4400"/>
              <a:t>p</a:t>
            </a:r>
            <a:r>
              <a:rPr lang="en-US" sz="4400" baseline="-25000"/>
              <a:t>B</a:t>
            </a:r>
            <a:r>
              <a:rPr lang="en-US" sz="4400"/>
              <a:t> = 0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0" y="147638"/>
            <a:ext cx="88423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Conservation of Momentum</a:t>
            </a:r>
            <a:r>
              <a:rPr lang="en-US" sz="3200"/>
              <a:t> - Why is it conserved?</a:t>
            </a:r>
            <a:endParaRPr lang="en-US" sz="3200" b="1" u="sng"/>
          </a:p>
        </p:txBody>
      </p:sp>
      <p:grpSp>
        <p:nvGrpSpPr>
          <p:cNvPr id="24580" name="Group 4"/>
          <p:cNvGrpSpPr>
            <a:grpSpLocks/>
          </p:cNvGrpSpPr>
          <p:nvPr/>
        </p:nvGrpSpPr>
        <p:grpSpPr bwMode="auto">
          <a:xfrm>
            <a:off x="1676400" y="914400"/>
            <a:ext cx="2667000" cy="1260475"/>
            <a:chOff x="672" y="624"/>
            <a:chExt cx="1680" cy="794"/>
          </a:xfrm>
        </p:grpSpPr>
        <p:sp>
          <p:nvSpPr>
            <p:cNvPr id="24581" name="Oval 5"/>
            <p:cNvSpPr>
              <a:spLocks noChangeArrowheads="1"/>
            </p:cNvSpPr>
            <p:nvPr/>
          </p:nvSpPr>
          <p:spPr bwMode="auto">
            <a:xfrm>
              <a:off x="1871" y="817"/>
              <a:ext cx="242" cy="24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2" name="Line 6"/>
            <p:cNvSpPr>
              <a:spLocks noChangeShapeType="1"/>
            </p:cNvSpPr>
            <p:nvPr/>
          </p:nvSpPr>
          <p:spPr bwMode="auto">
            <a:xfrm flipH="1">
              <a:off x="1152" y="933"/>
              <a:ext cx="7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3" name="Line 7"/>
            <p:cNvSpPr>
              <a:spLocks noChangeShapeType="1"/>
            </p:cNvSpPr>
            <p:nvPr/>
          </p:nvSpPr>
          <p:spPr bwMode="auto">
            <a:xfrm flipH="1" flipV="1">
              <a:off x="672" y="816"/>
              <a:ext cx="48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4" name="Line 8"/>
            <p:cNvSpPr>
              <a:spLocks noChangeShapeType="1"/>
            </p:cNvSpPr>
            <p:nvPr/>
          </p:nvSpPr>
          <p:spPr bwMode="auto">
            <a:xfrm flipH="1">
              <a:off x="672" y="912"/>
              <a:ext cx="48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5" name="Line 9"/>
            <p:cNvSpPr>
              <a:spLocks noChangeShapeType="1"/>
            </p:cNvSpPr>
            <p:nvPr/>
          </p:nvSpPr>
          <p:spPr bwMode="auto">
            <a:xfrm flipV="1">
              <a:off x="1728" y="624"/>
              <a:ext cx="384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6" name="Line 10"/>
            <p:cNvSpPr>
              <a:spLocks noChangeShapeType="1"/>
            </p:cNvSpPr>
            <p:nvPr/>
          </p:nvSpPr>
          <p:spPr bwMode="auto">
            <a:xfrm>
              <a:off x="2112" y="624"/>
              <a:ext cx="24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7" name="Line 11"/>
            <p:cNvSpPr>
              <a:spLocks noChangeShapeType="1"/>
            </p:cNvSpPr>
            <p:nvPr/>
          </p:nvSpPr>
          <p:spPr bwMode="auto">
            <a:xfrm>
              <a:off x="1728" y="912"/>
              <a:ext cx="336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8" name="Line 12"/>
            <p:cNvSpPr>
              <a:spLocks noChangeShapeType="1"/>
            </p:cNvSpPr>
            <p:nvPr/>
          </p:nvSpPr>
          <p:spPr bwMode="auto">
            <a:xfrm flipV="1">
              <a:off x="2064" y="1056"/>
              <a:ext cx="288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9" name="Text Box 13"/>
            <p:cNvSpPr txBox="1">
              <a:spLocks noChangeArrowheads="1"/>
            </p:cNvSpPr>
            <p:nvPr/>
          </p:nvSpPr>
          <p:spPr bwMode="auto">
            <a:xfrm>
              <a:off x="1190" y="1130"/>
              <a:ext cx="255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</p:grpSp>
      <p:grpSp>
        <p:nvGrpSpPr>
          <p:cNvPr id="24590" name="Group 14"/>
          <p:cNvGrpSpPr>
            <a:grpSpLocks/>
          </p:cNvGrpSpPr>
          <p:nvPr/>
        </p:nvGrpSpPr>
        <p:grpSpPr bwMode="auto">
          <a:xfrm>
            <a:off x="4362450" y="909638"/>
            <a:ext cx="3200400" cy="1108075"/>
            <a:chOff x="2400" y="624"/>
            <a:chExt cx="2016" cy="698"/>
          </a:xfrm>
        </p:grpSpPr>
        <p:sp>
          <p:nvSpPr>
            <p:cNvPr id="24591" name="Oval 15"/>
            <p:cNvSpPr>
              <a:spLocks noChangeArrowheads="1"/>
            </p:cNvSpPr>
            <p:nvPr/>
          </p:nvSpPr>
          <p:spPr bwMode="auto">
            <a:xfrm>
              <a:off x="2784" y="816"/>
              <a:ext cx="242" cy="24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2" name="Line 16"/>
            <p:cNvSpPr>
              <a:spLocks noChangeShapeType="1"/>
            </p:cNvSpPr>
            <p:nvPr/>
          </p:nvSpPr>
          <p:spPr bwMode="auto">
            <a:xfrm>
              <a:off x="3024" y="924"/>
              <a:ext cx="7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93" name="Line 17"/>
            <p:cNvSpPr>
              <a:spLocks noChangeShapeType="1"/>
            </p:cNvSpPr>
            <p:nvPr/>
          </p:nvSpPr>
          <p:spPr bwMode="auto">
            <a:xfrm flipV="1">
              <a:off x="3792" y="768"/>
              <a:ext cx="624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94" name="Line 18"/>
            <p:cNvSpPr>
              <a:spLocks noChangeShapeType="1"/>
            </p:cNvSpPr>
            <p:nvPr/>
          </p:nvSpPr>
          <p:spPr bwMode="auto">
            <a:xfrm>
              <a:off x="3792" y="912"/>
              <a:ext cx="624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95" name="Line 19"/>
            <p:cNvSpPr>
              <a:spLocks noChangeShapeType="1"/>
            </p:cNvSpPr>
            <p:nvPr/>
          </p:nvSpPr>
          <p:spPr bwMode="auto">
            <a:xfrm flipH="1" flipV="1">
              <a:off x="2784" y="624"/>
              <a:ext cx="336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96" name="Line 20"/>
            <p:cNvSpPr>
              <a:spLocks noChangeShapeType="1"/>
            </p:cNvSpPr>
            <p:nvPr/>
          </p:nvSpPr>
          <p:spPr bwMode="auto">
            <a:xfrm flipH="1">
              <a:off x="2400" y="624"/>
              <a:ext cx="384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97" name="Line 21"/>
            <p:cNvSpPr>
              <a:spLocks noChangeShapeType="1"/>
            </p:cNvSpPr>
            <p:nvPr/>
          </p:nvSpPr>
          <p:spPr bwMode="auto">
            <a:xfrm flipH="1">
              <a:off x="2880" y="912"/>
              <a:ext cx="24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98" name="Line 22"/>
            <p:cNvSpPr>
              <a:spLocks noChangeShapeType="1"/>
            </p:cNvSpPr>
            <p:nvPr/>
          </p:nvSpPr>
          <p:spPr bwMode="auto">
            <a:xfrm flipH="1" flipV="1">
              <a:off x="2400" y="1056"/>
              <a:ext cx="48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99" name="Text Box 23"/>
            <p:cNvSpPr txBox="1">
              <a:spLocks noChangeArrowheads="1"/>
            </p:cNvSpPr>
            <p:nvPr/>
          </p:nvSpPr>
          <p:spPr bwMode="auto">
            <a:xfrm>
              <a:off x="3254" y="1034"/>
              <a:ext cx="244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0" y="147638"/>
            <a:ext cx="68199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Conservation of Momentum</a:t>
            </a:r>
            <a:r>
              <a:rPr lang="en-US" sz="3200"/>
              <a:t> - Using it.</a:t>
            </a:r>
            <a:endParaRPr lang="en-US" sz="3200" b="1" u="sng"/>
          </a:p>
        </p:txBody>
      </p:sp>
      <p:grpSp>
        <p:nvGrpSpPr>
          <p:cNvPr id="16423" name="Group 39"/>
          <p:cNvGrpSpPr>
            <a:grpSpLocks/>
          </p:cNvGrpSpPr>
          <p:nvPr/>
        </p:nvGrpSpPr>
        <p:grpSpPr bwMode="auto">
          <a:xfrm>
            <a:off x="3657600" y="914400"/>
            <a:ext cx="457200" cy="1371600"/>
            <a:chOff x="624" y="624"/>
            <a:chExt cx="288" cy="864"/>
          </a:xfrm>
        </p:grpSpPr>
        <p:sp>
          <p:nvSpPr>
            <p:cNvPr id="16408" name="Line 24"/>
            <p:cNvSpPr>
              <a:spLocks noChangeShapeType="1"/>
            </p:cNvSpPr>
            <p:nvPr/>
          </p:nvSpPr>
          <p:spPr bwMode="auto">
            <a:xfrm flipV="1">
              <a:off x="672" y="1152"/>
              <a:ext cx="96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11" name="Line 27"/>
            <p:cNvSpPr>
              <a:spLocks noChangeShapeType="1"/>
            </p:cNvSpPr>
            <p:nvPr/>
          </p:nvSpPr>
          <p:spPr bwMode="auto">
            <a:xfrm>
              <a:off x="768" y="1152"/>
              <a:ext cx="96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13" name="Line 29"/>
            <p:cNvSpPr>
              <a:spLocks noChangeShapeType="1"/>
            </p:cNvSpPr>
            <p:nvPr/>
          </p:nvSpPr>
          <p:spPr bwMode="auto">
            <a:xfrm flipV="1">
              <a:off x="768" y="816"/>
              <a:ext cx="0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15" name="Oval 31"/>
            <p:cNvSpPr>
              <a:spLocks noChangeArrowheads="1"/>
            </p:cNvSpPr>
            <p:nvPr/>
          </p:nvSpPr>
          <p:spPr bwMode="auto">
            <a:xfrm>
              <a:off x="690" y="624"/>
              <a:ext cx="144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7" name="Line 33"/>
            <p:cNvSpPr>
              <a:spLocks noChangeShapeType="1"/>
            </p:cNvSpPr>
            <p:nvPr/>
          </p:nvSpPr>
          <p:spPr bwMode="auto">
            <a:xfrm flipV="1">
              <a:off x="768" y="864"/>
              <a:ext cx="144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19" name="Line 35"/>
            <p:cNvSpPr>
              <a:spLocks noChangeShapeType="1"/>
            </p:cNvSpPr>
            <p:nvPr/>
          </p:nvSpPr>
          <p:spPr bwMode="auto">
            <a:xfrm flipH="1" flipV="1">
              <a:off x="624" y="864"/>
              <a:ext cx="144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424" name="Group 40"/>
          <p:cNvGrpSpPr>
            <a:grpSpLocks/>
          </p:cNvGrpSpPr>
          <p:nvPr/>
        </p:nvGrpSpPr>
        <p:grpSpPr bwMode="auto">
          <a:xfrm>
            <a:off x="4267200" y="842963"/>
            <a:ext cx="461963" cy="1447800"/>
            <a:chOff x="2685" y="576"/>
            <a:chExt cx="291" cy="912"/>
          </a:xfrm>
        </p:grpSpPr>
        <p:sp>
          <p:nvSpPr>
            <p:cNvPr id="16410" name="Line 26"/>
            <p:cNvSpPr>
              <a:spLocks noChangeShapeType="1"/>
            </p:cNvSpPr>
            <p:nvPr/>
          </p:nvSpPr>
          <p:spPr bwMode="auto">
            <a:xfrm flipV="1">
              <a:off x="2736" y="1152"/>
              <a:ext cx="96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12" name="Line 28"/>
            <p:cNvSpPr>
              <a:spLocks noChangeShapeType="1"/>
            </p:cNvSpPr>
            <p:nvPr/>
          </p:nvSpPr>
          <p:spPr bwMode="auto">
            <a:xfrm>
              <a:off x="2832" y="1152"/>
              <a:ext cx="96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14" name="Line 30"/>
            <p:cNvSpPr>
              <a:spLocks noChangeShapeType="1"/>
            </p:cNvSpPr>
            <p:nvPr/>
          </p:nvSpPr>
          <p:spPr bwMode="auto">
            <a:xfrm flipV="1">
              <a:off x="2832" y="777"/>
              <a:ext cx="0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16" name="Oval 32"/>
            <p:cNvSpPr>
              <a:spLocks noChangeArrowheads="1"/>
            </p:cNvSpPr>
            <p:nvPr/>
          </p:nvSpPr>
          <p:spPr bwMode="auto">
            <a:xfrm>
              <a:off x="2763" y="576"/>
              <a:ext cx="144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8" name="Line 34"/>
            <p:cNvSpPr>
              <a:spLocks noChangeShapeType="1"/>
            </p:cNvSpPr>
            <p:nvPr/>
          </p:nvSpPr>
          <p:spPr bwMode="auto">
            <a:xfrm flipV="1">
              <a:off x="2832" y="816"/>
              <a:ext cx="144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20" name="Line 36"/>
            <p:cNvSpPr>
              <a:spLocks noChangeShapeType="1"/>
            </p:cNvSpPr>
            <p:nvPr/>
          </p:nvSpPr>
          <p:spPr bwMode="auto">
            <a:xfrm flipH="1" flipV="1">
              <a:off x="2685" y="816"/>
              <a:ext cx="144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21" name="Line 37"/>
            <p:cNvSpPr>
              <a:spLocks noChangeShapeType="1"/>
            </p:cNvSpPr>
            <p:nvPr/>
          </p:nvSpPr>
          <p:spPr bwMode="auto">
            <a:xfrm>
              <a:off x="2880" y="576"/>
              <a:ext cx="96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22" name="Line 38"/>
            <p:cNvSpPr>
              <a:spLocks noChangeShapeType="1"/>
            </p:cNvSpPr>
            <p:nvPr/>
          </p:nvSpPr>
          <p:spPr bwMode="auto">
            <a:xfrm flipH="1">
              <a:off x="2688" y="576"/>
              <a:ext cx="96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25" name="Text Box 41"/>
          <p:cNvSpPr txBox="1">
            <a:spLocks noChangeArrowheads="1"/>
          </p:cNvSpPr>
          <p:nvPr/>
        </p:nvSpPr>
        <p:spPr bwMode="auto">
          <a:xfrm>
            <a:off x="533400" y="2774950"/>
            <a:ext cx="8093075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/>
              <a:t>Example: 60. kg Sally going 4.5 m/s collides head on with 80. kg Bob who is going 2.3 m/s. </a:t>
            </a:r>
          </a:p>
        </p:txBody>
      </p:sp>
      <p:sp>
        <p:nvSpPr>
          <p:cNvPr id="16426" name="Text Box 42"/>
          <p:cNvSpPr txBox="1">
            <a:spLocks noChangeArrowheads="1"/>
          </p:cNvSpPr>
          <p:nvPr/>
        </p:nvSpPr>
        <p:spPr bwMode="auto">
          <a:xfrm>
            <a:off x="533400" y="4984750"/>
            <a:ext cx="80930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/>
              <a:t>What is the velocity of their embracing bodies?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2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63" name="Text Box 55"/>
          <p:cNvSpPr txBox="1">
            <a:spLocks noChangeArrowheads="1"/>
          </p:cNvSpPr>
          <p:nvPr/>
        </p:nvSpPr>
        <p:spPr bwMode="auto">
          <a:xfrm>
            <a:off x="533400" y="2495550"/>
            <a:ext cx="8093075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(80. kg)(2.3 m/s) + (60. kg)(-4.5 m/s) = (140. kg)v</a:t>
            </a:r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r>
              <a:rPr lang="en-US" sz="3600"/>
              <a:t>Step 2: Write down the momentum of every object.  (p = mv)</a:t>
            </a: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147638"/>
            <a:ext cx="68199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Conservation of Momentum</a:t>
            </a:r>
            <a:r>
              <a:rPr lang="en-US" sz="3200"/>
              <a:t> - Using it.</a:t>
            </a:r>
            <a:endParaRPr lang="en-US" sz="3200" b="1" u="sng"/>
          </a:p>
        </p:txBody>
      </p:sp>
      <p:grpSp>
        <p:nvGrpSpPr>
          <p:cNvPr id="17411" name="Group 3"/>
          <p:cNvGrpSpPr>
            <a:grpSpLocks/>
          </p:cNvGrpSpPr>
          <p:nvPr/>
        </p:nvGrpSpPr>
        <p:grpSpPr bwMode="auto">
          <a:xfrm>
            <a:off x="5481638" y="914400"/>
            <a:ext cx="457200" cy="1371600"/>
            <a:chOff x="624" y="624"/>
            <a:chExt cx="288" cy="864"/>
          </a:xfrm>
        </p:grpSpPr>
        <p:sp>
          <p:nvSpPr>
            <p:cNvPr id="17412" name="Line 4"/>
            <p:cNvSpPr>
              <a:spLocks noChangeShapeType="1"/>
            </p:cNvSpPr>
            <p:nvPr/>
          </p:nvSpPr>
          <p:spPr bwMode="auto">
            <a:xfrm flipV="1">
              <a:off x="672" y="1152"/>
              <a:ext cx="96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13" name="Line 5"/>
            <p:cNvSpPr>
              <a:spLocks noChangeShapeType="1"/>
            </p:cNvSpPr>
            <p:nvPr/>
          </p:nvSpPr>
          <p:spPr bwMode="auto">
            <a:xfrm>
              <a:off x="768" y="1152"/>
              <a:ext cx="96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14" name="Line 6"/>
            <p:cNvSpPr>
              <a:spLocks noChangeShapeType="1"/>
            </p:cNvSpPr>
            <p:nvPr/>
          </p:nvSpPr>
          <p:spPr bwMode="auto">
            <a:xfrm flipV="1">
              <a:off x="768" y="816"/>
              <a:ext cx="0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15" name="Oval 7"/>
            <p:cNvSpPr>
              <a:spLocks noChangeArrowheads="1"/>
            </p:cNvSpPr>
            <p:nvPr/>
          </p:nvSpPr>
          <p:spPr bwMode="auto">
            <a:xfrm>
              <a:off x="690" y="624"/>
              <a:ext cx="144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6" name="Line 8"/>
            <p:cNvSpPr>
              <a:spLocks noChangeShapeType="1"/>
            </p:cNvSpPr>
            <p:nvPr/>
          </p:nvSpPr>
          <p:spPr bwMode="auto">
            <a:xfrm flipV="1">
              <a:off x="768" y="864"/>
              <a:ext cx="144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Line 9"/>
            <p:cNvSpPr>
              <a:spLocks noChangeShapeType="1"/>
            </p:cNvSpPr>
            <p:nvPr/>
          </p:nvSpPr>
          <p:spPr bwMode="auto">
            <a:xfrm flipH="1" flipV="1">
              <a:off x="624" y="864"/>
              <a:ext cx="144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18" name="Group 10"/>
          <p:cNvGrpSpPr>
            <a:grpSpLocks/>
          </p:cNvGrpSpPr>
          <p:nvPr/>
        </p:nvGrpSpPr>
        <p:grpSpPr bwMode="auto">
          <a:xfrm>
            <a:off x="5638800" y="842963"/>
            <a:ext cx="461963" cy="1447800"/>
            <a:chOff x="2685" y="576"/>
            <a:chExt cx="291" cy="912"/>
          </a:xfrm>
        </p:grpSpPr>
        <p:sp>
          <p:nvSpPr>
            <p:cNvPr id="17419" name="Line 11"/>
            <p:cNvSpPr>
              <a:spLocks noChangeShapeType="1"/>
            </p:cNvSpPr>
            <p:nvPr/>
          </p:nvSpPr>
          <p:spPr bwMode="auto">
            <a:xfrm flipV="1">
              <a:off x="2736" y="1152"/>
              <a:ext cx="96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20" name="Line 12"/>
            <p:cNvSpPr>
              <a:spLocks noChangeShapeType="1"/>
            </p:cNvSpPr>
            <p:nvPr/>
          </p:nvSpPr>
          <p:spPr bwMode="auto">
            <a:xfrm>
              <a:off x="2832" y="1152"/>
              <a:ext cx="96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21" name="Line 13"/>
            <p:cNvSpPr>
              <a:spLocks noChangeShapeType="1"/>
            </p:cNvSpPr>
            <p:nvPr/>
          </p:nvSpPr>
          <p:spPr bwMode="auto">
            <a:xfrm flipV="1">
              <a:off x="2832" y="777"/>
              <a:ext cx="0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22" name="Oval 14"/>
            <p:cNvSpPr>
              <a:spLocks noChangeArrowheads="1"/>
            </p:cNvSpPr>
            <p:nvPr/>
          </p:nvSpPr>
          <p:spPr bwMode="auto">
            <a:xfrm>
              <a:off x="2763" y="576"/>
              <a:ext cx="144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3" name="Line 15"/>
            <p:cNvSpPr>
              <a:spLocks noChangeShapeType="1"/>
            </p:cNvSpPr>
            <p:nvPr/>
          </p:nvSpPr>
          <p:spPr bwMode="auto">
            <a:xfrm flipV="1">
              <a:off x="2832" y="816"/>
              <a:ext cx="144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24" name="Line 16"/>
            <p:cNvSpPr>
              <a:spLocks noChangeShapeType="1"/>
            </p:cNvSpPr>
            <p:nvPr/>
          </p:nvSpPr>
          <p:spPr bwMode="auto">
            <a:xfrm flipH="1" flipV="1">
              <a:off x="2685" y="816"/>
              <a:ext cx="144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Line 17"/>
            <p:cNvSpPr>
              <a:spLocks noChangeShapeType="1"/>
            </p:cNvSpPr>
            <p:nvPr/>
          </p:nvSpPr>
          <p:spPr bwMode="auto">
            <a:xfrm>
              <a:off x="2880" y="576"/>
              <a:ext cx="96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26" name="Line 18"/>
            <p:cNvSpPr>
              <a:spLocks noChangeShapeType="1"/>
            </p:cNvSpPr>
            <p:nvPr/>
          </p:nvSpPr>
          <p:spPr bwMode="auto">
            <a:xfrm flipH="1">
              <a:off x="2688" y="576"/>
              <a:ext cx="96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29" name="Group 21"/>
          <p:cNvGrpSpPr>
            <a:grpSpLocks/>
          </p:cNvGrpSpPr>
          <p:nvPr/>
        </p:nvGrpSpPr>
        <p:grpSpPr bwMode="auto">
          <a:xfrm>
            <a:off x="838200" y="990600"/>
            <a:ext cx="457200" cy="1371600"/>
            <a:chOff x="624" y="624"/>
            <a:chExt cx="288" cy="864"/>
          </a:xfrm>
        </p:grpSpPr>
        <p:sp>
          <p:nvSpPr>
            <p:cNvPr id="17430" name="Line 22"/>
            <p:cNvSpPr>
              <a:spLocks noChangeShapeType="1"/>
            </p:cNvSpPr>
            <p:nvPr/>
          </p:nvSpPr>
          <p:spPr bwMode="auto">
            <a:xfrm flipV="1">
              <a:off x="672" y="1152"/>
              <a:ext cx="96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31" name="Line 23"/>
            <p:cNvSpPr>
              <a:spLocks noChangeShapeType="1"/>
            </p:cNvSpPr>
            <p:nvPr/>
          </p:nvSpPr>
          <p:spPr bwMode="auto">
            <a:xfrm>
              <a:off x="768" y="1152"/>
              <a:ext cx="96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24"/>
            <p:cNvSpPr>
              <a:spLocks noChangeShapeType="1"/>
            </p:cNvSpPr>
            <p:nvPr/>
          </p:nvSpPr>
          <p:spPr bwMode="auto">
            <a:xfrm flipV="1">
              <a:off x="768" y="816"/>
              <a:ext cx="0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Oval 25"/>
            <p:cNvSpPr>
              <a:spLocks noChangeArrowheads="1"/>
            </p:cNvSpPr>
            <p:nvPr/>
          </p:nvSpPr>
          <p:spPr bwMode="auto">
            <a:xfrm>
              <a:off x="690" y="624"/>
              <a:ext cx="144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4" name="Line 26"/>
            <p:cNvSpPr>
              <a:spLocks noChangeShapeType="1"/>
            </p:cNvSpPr>
            <p:nvPr/>
          </p:nvSpPr>
          <p:spPr bwMode="auto">
            <a:xfrm flipV="1">
              <a:off x="768" y="864"/>
              <a:ext cx="144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Line 27"/>
            <p:cNvSpPr>
              <a:spLocks noChangeShapeType="1"/>
            </p:cNvSpPr>
            <p:nvPr/>
          </p:nvSpPr>
          <p:spPr bwMode="auto">
            <a:xfrm flipH="1" flipV="1">
              <a:off x="624" y="864"/>
              <a:ext cx="144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36" name="Group 28"/>
          <p:cNvGrpSpPr>
            <a:grpSpLocks/>
          </p:cNvGrpSpPr>
          <p:nvPr/>
        </p:nvGrpSpPr>
        <p:grpSpPr bwMode="auto">
          <a:xfrm>
            <a:off x="2743200" y="838200"/>
            <a:ext cx="461963" cy="1447800"/>
            <a:chOff x="2685" y="576"/>
            <a:chExt cx="291" cy="912"/>
          </a:xfrm>
        </p:grpSpPr>
        <p:sp>
          <p:nvSpPr>
            <p:cNvPr id="17437" name="Line 29"/>
            <p:cNvSpPr>
              <a:spLocks noChangeShapeType="1"/>
            </p:cNvSpPr>
            <p:nvPr/>
          </p:nvSpPr>
          <p:spPr bwMode="auto">
            <a:xfrm flipV="1">
              <a:off x="2736" y="1152"/>
              <a:ext cx="96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Line 30"/>
            <p:cNvSpPr>
              <a:spLocks noChangeShapeType="1"/>
            </p:cNvSpPr>
            <p:nvPr/>
          </p:nvSpPr>
          <p:spPr bwMode="auto">
            <a:xfrm>
              <a:off x="2832" y="1152"/>
              <a:ext cx="96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39" name="Line 31"/>
            <p:cNvSpPr>
              <a:spLocks noChangeShapeType="1"/>
            </p:cNvSpPr>
            <p:nvPr/>
          </p:nvSpPr>
          <p:spPr bwMode="auto">
            <a:xfrm flipV="1">
              <a:off x="2832" y="777"/>
              <a:ext cx="0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Oval 32"/>
            <p:cNvSpPr>
              <a:spLocks noChangeArrowheads="1"/>
            </p:cNvSpPr>
            <p:nvPr/>
          </p:nvSpPr>
          <p:spPr bwMode="auto">
            <a:xfrm>
              <a:off x="2763" y="576"/>
              <a:ext cx="144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 flipV="1">
              <a:off x="2832" y="816"/>
              <a:ext cx="144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 flipH="1" flipV="1">
              <a:off x="2685" y="816"/>
              <a:ext cx="144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43" name="Line 35"/>
            <p:cNvSpPr>
              <a:spLocks noChangeShapeType="1"/>
            </p:cNvSpPr>
            <p:nvPr/>
          </p:nvSpPr>
          <p:spPr bwMode="auto">
            <a:xfrm>
              <a:off x="2880" y="576"/>
              <a:ext cx="96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44" name="Line 36"/>
            <p:cNvSpPr>
              <a:spLocks noChangeShapeType="1"/>
            </p:cNvSpPr>
            <p:nvPr/>
          </p:nvSpPr>
          <p:spPr bwMode="auto">
            <a:xfrm flipH="1">
              <a:off x="2688" y="576"/>
              <a:ext cx="96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45" name="Line 37"/>
          <p:cNvSpPr>
            <a:spLocks noChangeShapeType="1"/>
          </p:cNvSpPr>
          <p:nvPr/>
        </p:nvSpPr>
        <p:spPr bwMode="auto">
          <a:xfrm>
            <a:off x="0" y="2514600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46" name="Line 38"/>
          <p:cNvSpPr>
            <a:spLocks noChangeShapeType="1"/>
          </p:cNvSpPr>
          <p:nvPr/>
        </p:nvSpPr>
        <p:spPr bwMode="auto">
          <a:xfrm flipV="1">
            <a:off x="4419600" y="838200"/>
            <a:ext cx="0" cy="167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7468" name="Group 60"/>
          <p:cNvGrpSpPr>
            <a:grpSpLocks/>
          </p:cNvGrpSpPr>
          <p:nvPr/>
        </p:nvGrpSpPr>
        <p:grpSpPr bwMode="auto">
          <a:xfrm>
            <a:off x="533400" y="533400"/>
            <a:ext cx="8093075" cy="3200400"/>
            <a:chOff x="336" y="336"/>
            <a:chExt cx="5098" cy="2016"/>
          </a:xfrm>
        </p:grpSpPr>
        <p:sp>
          <p:nvSpPr>
            <p:cNvPr id="17427" name="Text Box 19"/>
            <p:cNvSpPr txBox="1">
              <a:spLocks noChangeArrowheads="1"/>
            </p:cNvSpPr>
            <p:nvPr/>
          </p:nvSpPr>
          <p:spPr bwMode="auto">
            <a:xfrm>
              <a:off x="336" y="1872"/>
              <a:ext cx="509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3600"/>
                <a:t>Step 1:</a:t>
              </a:r>
              <a:r>
                <a:rPr lang="en-US" sz="4400"/>
                <a:t> </a:t>
              </a:r>
              <a:r>
                <a:rPr lang="en-US" sz="3600"/>
                <a:t>Draw a picture (decide +/-)</a:t>
              </a:r>
              <a:r>
                <a:rPr lang="en-US" sz="4400"/>
                <a:t> </a:t>
              </a:r>
            </a:p>
          </p:txBody>
        </p:sp>
        <p:sp>
          <p:nvSpPr>
            <p:cNvPr id="17447" name="Line 39"/>
            <p:cNvSpPr>
              <a:spLocks noChangeShapeType="1"/>
            </p:cNvSpPr>
            <p:nvPr/>
          </p:nvSpPr>
          <p:spPr bwMode="auto">
            <a:xfrm>
              <a:off x="4752" y="645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48" name="Text Box 40"/>
            <p:cNvSpPr txBox="1">
              <a:spLocks noChangeArrowheads="1"/>
            </p:cNvSpPr>
            <p:nvPr/>
          </p:nvSpPr>
          <p:spPr bwMode="auto">
            <a:xfrm>
              <a:off x="4320" y="336"/>
              <a:ext cx="387" cy="63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000"/>
                <a:t>+</a:t>
              </a:r>
            </a:p>
          </p:txBody>
        </p:sp>
      </p:grpSp>
      <p:sp>
        <p:nvSpPr>
          <p:cNvPr id="17450" name="Line 42"/>
          <p:cNvSpPr>
            <a:spLocks noChangeShapeType="1"/>
          </p:cNvSpPr>
          <p:nvPr/>
        </p:nvSpPr>
        <p:spPr bwMode="auto">
          <a:xfrm>
            <a:off x="1219200" y="16002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51" name="Line 43"/>
          <p:cNvSpPr>
            <a:spLocks noChangeShapeType="1"/>
          </p:cNvSpPr>
          <p:nvPr/>
        </p:nvSpPr>
        <p:spPr bwMode="auto">
          <a:xfrm flipH="1">
            <a:off x="2133600" y="16002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52" name="Text Box 44"/>
          <p:cNvSpPr txBox="1">
            <a:spLocks noChangeArrowheads="1"/>
          </p:cNvSpPr>
          <p:nvPr/>
        </p:nvSpPr>
        <p:spPr bwMode="auto">
          <a:xfrm>
            <a:off x="3184525" y="1336675"/>
            <a:ext cx="1081088" cy="822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4.5 m/s</a:t>
            </a:r>
          </a:p>
          <a:p>
            <a:r>
              <a:rPr lang="en-US"/>
              <a:t>60 kg</a:t>
            </a:r>
          </a:p>
        </p:txBody>
      </p:sp>
      <p:sp>
        <p:nvSpPr>
          <p:cNvPr id="17453" name="Text Box 45"/>
          <p:cNvSpPr txBox="1">
            <a:spLocks noChangeArrowheads="1"/>
          </p:cNvSpPr>
          <p:nvPr/>
        </p:nvSpPr>
        <p:spPr bwMode="auto">
          <a:xfrm>
            <a:off x="-6350" y="1412875"/>
            <a:ext cx="1081088" cy="822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2.3 m/s</a:t>
            </a:r>
          </a:p>
          <a:p>
            <a:r>
              <a:rPr lang="en-US"/>
              <a:t>80 kg</a:t>
            </a:r>
          </a:p>
        </p:txBody>
      </p:sp>
      <p:sp>
        <p:nvSpPr>
          <p:cNvPr id="17464" name="Text Box 56"/>
          <p:cNvSpPr txBox="1">
            <a:spLocks noChangeArrowheads="1"/>
          </p:cNvSpPr>
          <p:nvPr/>
        </p:nvSpPr>
        <p:spPr bwMode="auto">
          <a:xfrm>
            <a:off x="6613525" y="1641475"/>
            <a:ext cx="7953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 = ?</a:t>
            </a:r>
          </a:p>
        </p:txBody>
      </p:sp>
      <p:sp>
        <p:nvSpPr>
          <p:cNvPr id="17465" name="Text Box 57"/>
          <p:cNvSpPr txBox="1">
            <a:spLocks noChangeArrowheads="1"/>
          </p:cNvSpPr>
          <p:nvPr/>
        </p:nvSpPr>
        <p:spPr bwMode="auto">
          <a:xfrm>
            <a:off x="528638" y="5029200"/>
            <a:ext cx="8093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600"/>
              <a:t>Step 3: Solve for the unknown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63" grpId="0" autoUpdateAnimBg="0"/>
      <p:bldP spid="1746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0" y="147638"/>
            <a:ext cx="68199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Conservation of Momentum</a:t>
            </a:r>
            <a:r>
              <a:rPr lang="en-US" sz="3200"/>
              <a:t> - Using it.</a:t>
            </a:r>
            <a:endParaRPr lang="en-US" sz="3200" b="1" u="sng"/>
          </a:p>
        </p:txBody>
      </p:sp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5481638" y="914400"/>
            <a:ext cx="457200" cy="1371600"/>
            <a:chOff x="624" y="624"/>
            <a:chExt cx="288" cy="864"/>
          </a:xfrm>
        </p:grpSpPr>
        <p:sp>
          <p:nvSpPr>
            <p:cNvPr id="18436" name="Line 4"/>
            <p:cNvSpPr>
              <a:spLocks noChangeShapeType="1"/>
            </p:cNvSpPr>
            <p:nvPr/>
          </p:nvSpPr>
          <p:spPr bwMode="auto">
            <a:xfrm flipV="1">
              <a:off x="672" y="1152"/>
              <a:ext cx="96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37" name="Line 5"/>
            <p:cNvSpPr>
              <a:spLocks noChangeShapeType="1"/>
            </p:cNvSpPr>
            <p:nvPr/>
          </p:nvSpPr>
          <p:spPr bwMode="auto">
            <a:xfrm>
              <a:off x="768" y="1152"/>
              <a:ext cx="96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38" name="Line 6"/>
            <p:cNvSpPr>
              <a:spLocks noChangeShapeType="1"/>
            </p:cNvSpPr>
            <p:nvPr/>
          </p:nvSpPr>
          <p:spPr bwMode="auto">
            <a:xfrm flipV="1">
              <a:off x="768" y="816"/>
              <a:ext cx="0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39" name="Oval 7"/>
            <p:cNvSpPr>
              <a:spLocks noChangeArrowheads="1"/>
            </p:cNvSpPr>
            <p:nvPr/>
          </p:nvSpPr>
          <p:spPr bwMode="auto">
            <a:xfrm>
              <a:off x="690" y="624"/>
              <a:ext cx="144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0" name="Line 8"/>
            <p:cNvSpPr>
              <a:spLocks noChangeShapeType="1"/>
            </p:cNvSpPr>
            <p:nvPr/>
          </p:nvSpPr>
          <p:spPr bwMode="auto">
            <a:xfrm flipV="1">
              <a:off x="768" y="864"/>
              <a:ext cx="144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41" name="Line 9"/>
            <p:cNvSpPr>
              <a:spLocks noChangeShapeType="1"/>
            </p:cNvSpPr>
            <p:nvPr/>
          </p:nvSpPr>
          <p:spPr bwMode="auto">
            <a:xfrm flipH="1" flipV="1">
              <a:off x="624" y="864"/>
              <a:ext cx="144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42" name="Group 10"/>
          <p:cNvGrpSpPr>
            <a:grpSpLocks/>
          </p:cNvGrpSpPr>
          <p:nvPr/>
        </p:nvGrpSpPr>
        <p:grpSpPr bwMode="auto">
          <a:xfrm>
            <a:off x="5638800" y="842963"/>
            <a:ext cx="461963" cy="1447800"/>
            <a:chOff x="2685" y="576"/>
            <a:chExt cx="291" cy="912"/>
          </a:xfrm>
        </p:grpSpPr>
        <p:sp>
          <p:nvSpPr>
            <p:cNvPr id="18443" name="Line 11"/>
            <p:cNvSpPr>
              <a:spLocks noChangeShapeType="1"/>
            </p:cNvSpPr>
            <p:nvPr/>
          </p:nvSpPr>
          <p:spPr bwMode="auto">
            <a:xfrm flipV="1">
              <a:off x="2736" y="1152"/>
              <a:ext cx="96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44" name="Line 12"/>
            <p:cNvSpPr>
              <a:spLocks noChangeShapeType="1"/>
            </p:cNvSpPr>
            <p:nvPr/>
          </p:nvSpPr>
          <p:spPr bwMode="auto">
            <a:xfrm>
              <a:off x="2832" y="1152"/>
              <a:ext cx="96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45" name="Line 13"/>
            <p:cNvSpPr>
              <a:spLocks noChangeShapeType="1"/>
            </p:cNvSpPr>
            <p:nvPr/>
          </p:nvSpPr>
          <p:spPr bwMode="auto">
            <a:xfrm flipV="1">
              <a:off x="2832" y="777"/>
              <a:ext cx="0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46" name="Oval 14"/>
            <p:cNvSpPr>
              <a:spLocks noChangeArrowheads="1"/>
            </p:cNvSpPr>
            <p:nvPr/>
          </p:nvSpPr>
          <p:spPr bwMode="auto">
            <a:xfrm>
              <a:off x="2763" y="576"/>
              <a:ext cx="144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7" name="Line 15"/>
            <p:cNvSpPr>
              <a:spLocks noChangeShapeType="1"/>
            </p:cNvSpPr>
            <p:nvPr/>
          </p:nvSpPr>
          <p:spPr bwMode="auto">
            <a:xfrm flipV="1">
              <a:off x="2832" y="816"/>
              <a:ext cx="144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48" name="Line 16"/>
            <p:cNvSpPr>
              <a:spLocks noChangeShapeType="1"/>
            </p:cNvSpPr>
            <p:nvPr/>
          </p:nvSpPr>
          <p:spPr bwMode="auto">
            <a:xfrm flipH="1" flipV="1">
              <a:off x="2685" y="816"/>
              <a:ext cx="144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49" name="Line 17"/>
            <p:cNvSpPr>
              <a:spLocks noChangeShapeType="1"/>
            </p:cNvSpPr>
            <p:nvPr/>
          </p:nvSpPr>
          <p:spPr bwMode="auto">
            <a:xfrm>
              <a:off x="2880" y="576"/>
              <a:ext cx="96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50" name="Line 18"/>
            <p:cNvSpPr>
              <a:spLocks noChangeShapeType="1"/>
            </p:cNvSpPr>
            <p:nvPr/>
          </p:nvSpPr>
          <p:spPr bwMode="auto">
            <a:xfrm flipH="1">
              <a:off x="2688" y="576"/>
              <a:ext cx="96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51" name="Group 19"/>
          <p:cNvGrpSpPr>
            <a:grpSpLocks/>
          </p:cNvGrpSpPr>
          <p:nvPr/>
        </p:nvGrpSpPr>
        <p:grpSpPr bwMode="auto">
          <a:xfrm>
            <a:off x="838200" y="990600"/>
            <a:ext cx="457200" cy="1371600"/>
            <a:chOff x="624" y="624"/>
            <a:chExt cx="288" cy="864"/>
          </a:xfrm>
        </p:grpSpPr>
        <p:sp>
          <p:nvSpPr>
            <p:cNvPr id="18452" name="Line 20"/>
            <p:cNvSpPr>
              <a:spLocks noChangeShapeType="1"/>
            </p:cNvSpPr>
            <p:nvPr/>
          </p:nvSpPr>
          <p:spPr bwMode="auto">
            <a:xfrm flipV="1">
              <a:off x="672" y="1152"/>
              <a:ext cx="96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53" name="Line 21"/>
            <p:cNvSpPr>
              <a:spLocks noChangeShapeType="1"/>
            </p:cNvSpPr>
            <p:nvPr/>
          </p:nvSpPr>
          <p:spPr bwMode="auto">
            <a:xfrm>
              <a:off x="768" y="1152"/>
              <a:ext cx="96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54" name="Line 22"/>
            <p:cNvSpPr>
              <a:spLocks noChangeShapeType="1"/>
            </p:cNvSpPr>
            <p:nvPr/>
          </p:nvSpPr>
          <p:spPr bwMode="auto">
            <a:xfrm flipV="1">
              <a:off x="768" y="816"/>
              <a:ext cx="0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55" name="Oval 23"/>
            <p:cNvSpPr>
              <a:spLocks noChangeArrowheads="1"/>
            </p:cNvSpPr>
            <p:nvPr/>
          </p:nvSpPr>
          <p:spPr bwMode="auto">
            <a:xfrm>
              <a:off x="690" y="624"/>
              <a:ext cx="144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6" name="Line 24"/>
            <p:cNvSpPr>
              <a:spLocks noChangeShapeType="1"/>
            </p:cNvSpPr>
            <p:nvPr/>
          </p:nvSpPr>
          <p:spPr bwMode="auto">
            <a:xfrm flipV="1">
              <a:off x="768" y="864"/>
              <a:ext cx="144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57" name="Line 25"/>
            <p:cNvSpPr>
              <a:spLocks noChangeShapeType="1"/>
            </p:cNvSpPr>
            <p:nvPr/>
          </p:nvSpPr>
          <p:spPr bwMode="auto">
            <a:xfrm flipH="1" flipV="1">
              <a:off x="624" y="864"/>
              <a:ext cx="144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58" name="Group 26"/>
          <p:cNvGrpSpPr>
            <a:grpSpLocks/>
          </p:cNvGrpSpPr>
          <p:nvPr/>
        </p:nvGrpSpPr>
        <p:grpSpPr bwMode="auto">
          <a:xfrm>
            <a:off x="2743200" y="838200"/>
            <a:ext cx="461963" cy="1447800"/>
            <a:chOff x="2685" y="576"/>
            <a:chExt cx="291" cy="912"/>
          </a:xfrm>
        </p:grpSpPr>
        <p:sp>
          <p:nvSpPr>
            <p:cNvPr id="18459" name="Line 27"/>
            <p:cNvSpPr>
              <a:spLocks noChangeShapeType="1"/>
            </p:cNvSpPr>
            <p:nvPr/>
          </p:nvSpPr>
          <p:spPr bwMode="auto">
            <a:xfrm flipV="1">
              <a:off x="2736" y="1152"/>
              <a:ext cx="96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60" name="Line 28"/>
            <p:cNvSpPr>
              <a:spLocks noChangeShapeType="1"/>
            </p:cNvSpPr>
            <p:nvPr/>
          </p:nvSpPr>
          <p:spPr bwMode="auto">
            <a:xfrm>
              <a:off x="2832" y="1152"/>
              <a:ext cx="96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61" name="Line 29"/>
            <p:cNvSpPr>
              <a:spLocks noChangeShapeType="1"/>
            </p:cNvSpPr>
            <p:nvPr/>
          </p:nvSpPr>
          <p:spPr bwMode="auto">
            <a:xfrm flipV="1">
              <a:off x="2832" y="777"/>
              <a:ext cx="0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62" name="Oval 30"/>
            <p:cNvSpPr>
              <a:spLocks noChangeArrowheads="1"/>
            </p:cNvSpPr>
            <p:nvPr/>
          </p:nvSpPr>
          <p:spPr bwMode="auto">
            <a:xfrm>
              <a:off x="2763" y="576"/>
              <a:ext cx="144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3" name="Line 31"/>
            <p:cNvSpPr>
              <a:spLocks noChangeShapeType="1"/>
            </p:cNvSpPr>
            <p:nvPr/>
          </p:nvSpPr>
          <p:spPr bwMode="auto">
            <a:xfrm flipV="1">
              <a:off x="2832" y="816"/>
              <a:ext cx="144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64" name="Line 32"/>
            <p:cNvSpPr>
              <a:spLocks noChangeShapeType="1"/>
            </p:cNvSpPr>
            <p:nvPr/>
          </p:nvSpPr>
          <p:spPr bwMode="auto">
            <a:xfrm flipH="1" flipV="1">
              <a:off x="2685" y="816"/>
              <a:ext cx="144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65" name="Line 33"/>
            <p:cNvSpPr>
              <a:spLocks noChangeShapeType="1"/>
            </p:cNvSpPr>
            <p:nvPr/>
          </p:nvSpPr>
          <p:spPr bwMode="auto">
            <a:xfrm>
              <a:off x="2880" y="576"/>
              <a:ext cx="96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66" name="Line 34"/>
            <p:cNvSpPr>
              <a:spLocks noChangeShapeType="1"/>
            </p:cNvSpPr>
            <p:nvPr/>
          </p:nvSpPr>
          <p:spPr bwMode="auto">
            <a:xfrm flipH="1">
              <a:off x="2688" y="576"/>
              <a:ext cx="96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67" name="Line 35"/>
          <p:cNvSpPr>
            <a:spLocks noChangeShapeType="1"/>
          </p:cNvSpPr>
          <p:nvPr/>
        </p:nvSpPr>
        <p:spPr bwMode="auto">
          <a:xfrm>
            <a:off x="0" y="2514600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68" name="Line 36"/>
          <p:cNvSpPr>
            <a:spLocks noChangeShapeType="1"/>
          </p:cNvSpPr>
          <p:nvPr/>
        </p:nvSpPr>
        <p:spPr bwMode="auto">
          <a:xfrm flipV="1">
            <a:off x="4419600" y="838200"/>
            <a:ext cx="0" cy="167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72" name="Text Box 40"/>
          <p:cNvSpPr txBox="1">
            <a:spLocks noChangeArrowheads="1"/>
          </p:cNvSpPr>
          <p:nvPr/>
        </p:nvSpPr>
        <p:spPr bwMode="auto">
          <a:xfrm>
            <a:off x="6858000" y="957263"/>
            <a:ext cx="614363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/>
              <a:t>+</a:t>
            </a:r>
          </a:p>
        </p:txBody>
      </p:sp>
      <p:sp>
        <p:nvSpPr>
          <p:cNvPr id="18473" name="Line 41"/>
          <p:cNvSpPr>
            <a:spLocks noChangeShapeType="1"/>
          </p:cNvSpPr>
          <p:nvPr/>
        </p:nvSpPr>
        <p:spPr bwMode="auto">
          <a:xfrm>
            <a:off x="1219200" y="16002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74" name="Line 42"/>
          <p:cNvSpPr>
            <a:spLocks noChangeShapeType="1"/>
          </p:cNvSpPr>
          <p:nvPr/>
        </p:nvSpPr>
        <p:spPr bwMode="auto">
          <a:xfrm flipH="1">
            <a:off x="2133600" y="16002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75" name="Text Box 43"/>
          <p:cNvSpPr txBox="1">
            <a:spLocks noChangeArrowheads="1"/>
          </p:cNvSpPr>
          <p:nvPr/>
        </p:nvSpPr>
        <p:spPr bwMode="auto">
          <a:xfrm>
            <a:off x="3184525" y="1336675"/>
            <a:ext cx="1081088" cy="822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4.5 m/s</a:t>
            </a:r>
          </a:p>
          <a:p>
            <a:r>
              <a:rPr lang="en-US"/>
              <a:t>60 kg</a:t>
            </a:r>
          </a:p>
        </p:txBody>
      </p:sp>
      <p:sp>
        <p:nvSpPr>
          <p:cNvPr id="18476" name="Text Box 44"/>
          <p:cNvSpPr txBox="1">
            <a:spLocks noChangeArrowheads="1"/>
          </p:cNvSpPr>
          <p:nvPr/>
        </p:nvSpPr>
        <p:spPr bwMode="auto">
          <a:xfrm>
            <a:off x="-6350" y="1412875"/>
            <a:ext cx="1081088" cy="822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2.3 m/s</a:t>
            </a:r>
          </a:p>
          <a:p>
            <a:r>
              <a:rPr lang="en-US"/>
              <a:t>80 kg</a:t>
            </a:r>
          </a:p>
        </p:txBody>
      </p:sp>
      <p:sp>
        <p:nvSpPr>
          <p:cNvPr id="18477" name="Text Box 45"/>
          <p:cNvSpPr txBox="1">
            <a:spLocks noChangeArrowheads="1"/>
          </p:cNvSpPr>
          <p:nvPr/>
        </p:nvSpPr>
        <p:spPr bwMode="auto">
          <a:xfrm>
            <a:off x="228600" y="2774950"/>
            <a:ext cx="86868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(80 kg)(2.3 m/s) + (60 kg)(-4.5 m/s) = (140 kg)v</a:t>
            </a:r>
          </a:p>
          <a:p>
            <a:r>
              <a:rPr lang="en-US" sz="2800"/>
              <a:t>184 kgm/s           +    -270kgm/s        = (140 kg)v</a:t>
            </a:r>
          </a:p>
          <a:p>
            <a:r>
              <a:rPr lang="en-US" sz="2800"/>
              <a:t>                                     -86kgm/s       = (140 kg)v</a:t>
            </a:r>
          </a:p>
          <a:p>
            <a:r>
              <a:rPr lang="en-US" sz="2800"/>
              <a:t>                          (-86kgm/s)/(140 kg) = -.61 m/s </a:t>
            </a:r>
          </a:p>
          <a:p>
            <a:endParaRPr lang="en-US" sz="2800"/>
          </a:p>
          <a:p>
            <a:r>
              <a:rPr lang="en-US" sz="2800"/>
              <a:t>They are moving in Sally’s direction (to the left) at .61 m/s</a:t>
            </a:r>
          </a:p>
          <a:p>
            <a:r>
              <a:rPr lang="en-US" sz="2800"/>
              <a:t>They live happily ever after</a:t>
            </a:r>
          </a:p>
        </p:txBody>
      </p:sp>
      <p:sp>
        <p:nvSpPr>
          <p:cNvPr id="18478" name="Text Box 46"/>
          <p:cNvSpPr txBox="1">
            <a:spLocks noChangeArrowheads="1"/>
          </p:cNvSpPr>
          <p:nvPr/>
        </p:nvSpPr>
        <p:spPr bwMode="auto">
          <a:xfrm>
            <a:off x="6613525" y="1641475"/>
            <a:ext cx="7953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 = ?</a:t>
            </a:r>
          </a:p>
        </p:txBody>
      </p:sp>
      <p:sp>
        <p:nvSpPr>
          <p:cNvPr id="18480" name="Line 48"/>
          <p:cNvSpPr>
            <a:spLocks noChangeShapeType="1"/>
          </p:cNvSpPr>
          <p:nvPr/>
        </p:nvSpPr>
        <p:spPr bwMode="auto">
          <a:xfrm>
            <a:off x="7558088" y="1462088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7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026"/>
          <p:cNvSpPr txBox="1">
            <a:spLocks noChangeArrowheads="1"/>
          </p:cNvSpPr>
          <p:nvPr/>
        </p:nvSpPr>
        <p:spPr bwMode="auto">
          <a:xfrm>
            <a:off x="2651125" y="2263775"/>
            <a:ext cx="3689350" cy="914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u="sng"/>
              <a:t>Whiteboards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517525" y="4419600"/>
            <a:ext cx="8093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4400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4543425" y="914400"/>
            <a:ext cx="0" cy="213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228600" y="2209800"/>
            <a:ext cx="396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4876800" y="2209800"/>
            <a:ext cx="396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654175" y="304800"/>
            <a:ext cx="101282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Before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335713" y="304800"/>
            <a:ext cx="8270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After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457200" y="1828800"/>
            <a:ext cx="7620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2590800" y="1828800"/>
            <a:ext cx="7620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302" name="Group 14"/>
          <p:cNvGrpSpPr>
            <a:grpSpLocks/>
          </p:cNvGrpSpPr>
          <p:nvPr/>
        </p:nvGrpSpPr>
        <p:grpSpPr bwMode="auto">
          <a:xfrm>
            <a:off x="4022725" y="171450"/>
            <a:ext cx="1082675" cy="579438"/>
            <a:chOff x="2390" y="108"/>
            <a:chExt cx="682" cy="365"/>
          </a:xfrm>
        </p:grpSpPr>
        <p:sp>
          <p:nvSpPr>
            <p:cNvPr id="12299" name="Line 11"/>
            <p:cNvSpPr>
              <a:spLocks noChangeShapeType="1"/>
            </p:cNvSpPr>
            <p:nvPr/>
          </p:nvSpPr>
          <p:spPr bwMode="auto">
            <a:xfrm>
              <a:off x="2640" y="288"/>
              <a:ext cx="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Text Box 13"/>
            <p:cNvSpPr txBox="1">
              <a:spLocks noChangeArrowheads="1"/>
            </p:cNvSpPr>
            <p:nvPr/>
          </p:nvSpPr>
          <p:spPr bwMode="auto">
            <a:xfrm>
              <a:off x="2390" y="108"/>
              <a:ext cx="262" cy="3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/>
                <a:t>+</a:t>
              </a:r>
            </a:p>
          </p:txBody>
        </p:sp>
      </p:grp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457200" y="15240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2590800" y="15240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288925" y="704850"/>
            <a:ext cx="1381125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3.2 m/s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2362200" y="738188"/>
            <a:ext cx="1381125" cy="579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1.2 m/s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304800" y="2316163"/>
            <a:ext cx="1200150" cy="579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5.0 kg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2381250" y="2286000"/>
            <a:ext cx="1200150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4.0 kg</a:t>
            </a:r>
          </a:p>
        </p:txBody>
      </p:sp>
      <p:sp>
        <p:nvSpPr>
          <p:cNvPr id="12309" name="Rectangle 21"/>
          <p:cNvSpPr>
            <a:spLocks noChangeArrowheads="1"/>
          </p:cNvSpPr>
          <p:nvPr/>
        </p:nvSpPr>
        <p:spPr bwMode="auto">
          <a:xfrm>
            <a:off x="6172200" y="1828800"/>
            <a:ext cx="7620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0" name="Rectangle 22"/>
          <p:cNvSpPr>
            <a:spLocks noChangeArrowheads="1"/>
          </p:cNvSpPr>
          <p:nvPr/>
        </p:nvSpPr>
        <p:spPr bwMode="auto">
          <a:xfrm>
            <a:off x="6934200" y="1828800"/>
            <a:ext cx="7620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6391275" y="838200"/>
            <a:ext cx="1000125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v = ?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5486400" y="2286000"/>
            <a:ext cx="2813050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(Stuck together)</a:t>
            </a: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228600" y="3214688"/>
            <a:ext cx="8686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(5.0kg)(3.2m/s) + (4.0kg)(1.2m/s) = (9.0kg)v</a:t>
            </a:r>
          </a:p>
          <a:p>
            <a:r>
              <a:rPr lang="en-US" sz="2800"/>
              <a:t>                                      20.8kgm/s = (9.0kg)v</a:t>
            </a:r>
          </a:p>
          <a:p>
            <a:endParaRPr lang="en-US" sz="2800"/>
          </a:p>
          <a:p>
            <a:r>
              <a:rPr lang="en-US" sz="2800"/>
              <a:t>v = (20.8kgm/s)/ (9.0kg) = 2.3 m/s</a:t>
            </a:r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217488" y="6523038"/>
            <a:ext cx="633412" cy="274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2.3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 autoUpdateAnimBg="0"/>
      <p:bldP spid="1231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517525" y="4419600"/>
            <a:ext cx="8093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4400"/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4543425" y="914400"/>
            <a:ext cx="0" cy="213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228600" y="2209800"/>
            <a:ext cx="396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4876800" y="2209800"/>
            <a:ext cx="396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654175" y="304800"/>
            <a:ext cx="101282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Before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6335713" y="304800"/>
            <a:ext cx="8270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After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457200" y="1828800"/>
            <a:ext cx="7620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2590800" y="1828800"/>
            <a:ext cx="7620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38" name="Group 10"/>
          <p:cNvGrpSpPr>
            <a:grpSpLocks/>
          </p:cNvGrpSpPr>
          <p:nvPr/>
        </p:nvGrpSpPr>
        <p:grpSpPr bwMode="auto">
          <a:xfrm>
            <a:off x="4022725" y="171450"/>
            <a:ext cx="1082675" cy="579438"/>
            <a:chOff x="2390" y="108"/>
            <a:chExt cx="682" cy="365"/>
          </a:xfrm>
        </p:grpSpPr>
        <p:sp>
          <p:nvSpPr>
            <p:cNvPr id="22539" name="Line 11"/>
            <p:cNvSpPr>
              <a:spLocks noChangeShapeType="1"/>
            </p:cNvSpPr>
            <p:nvPr/>
          </p:nvSpPr>
          <p:spPr bwMode="auto">
            <a:xfrm>
              <a:off x="2640" y="288"/>
              <a:ext cx="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40" name="Text Box 12"/>
            <p:cNvSpPr txBox="1">
              <a:spLocks noChangeArrowheads="1"/>
            </p:cNvSpPr>
            <p:nvPr/>
          </p:nvSpPr>
          <p:spPr bwMode="auto">
            <a:xfrm>
              <a:off x="2390" y="108"/>
              <a:ext cx="262" cy="3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/>
                <a:t>+</a:t>
              </a:r>
            </a:p>
          </p:txBody>
        </p:sp>
      </p:grp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457200" y="15240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288925" y="704850"/>
            <a:ext cx="1584325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16.0 m/s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2362200" y="738188"/>
            <a:ext cx="1584325" cy="579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10.0 m/s</a:t>
            </a: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304800" y="2316163"/>
            <a:ext cx="1098550" cy="579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231 g</a:t>
            </a: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2381250" y="2286000"/>
            <a:ext cx="1098550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281 g</a:t>
            </a:r>
          </a:p>
        </p:txBody>
      </p:sp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6172200" y="1828800"/>
            <a:ext cx="7620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6934200" y="1828800"/>
            <a:ext cx="7620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6391275" y="838200"/>
            <a:ext cx="1000125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v = ?</a:t>
            </a: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5486400" y="2286000"/>
            <a:ext cx="2813050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(Stuck together)</a:t>
            </a:r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228600" y="3214688"/>
            <a:ext cx="8686800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(.</a:t>
            </a:r>
            <a:r>
              <a:rPr lang="en-US" sz="3200"/>
              <a:t>231k</a:t>
            </a:r>
            <a:r>
              <a:rPr lang="en-US" sz="2800"/>
              <a:t>g)(16m/s) + (.281kg)(-10m/s) = (.512kg)v</a:t>
            </a:r>
          </a:p>
          <a:p>
            <a:r>
              <a:rPr lang="en-US" sz="2800"/>
              <a:t>                                         .886 kgm/s = (.512kg) v</a:t>
            </a:r>
          </a:p>
          <a:p>
            <a:r>
              <a:rPr lang="en-US" sz="2800"/>
              <a:t>                       (.886 kgm/s)/ (.512kg) = 1.73 m/s</a:t>
            </a:r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217488" y="6523038"/>
            <a:ext cx="709612" cy="274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1.73 m/s</a:t>
            </a:r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 flipH="1">
            <a:off x="2590800" y="15240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 autoUpdateAnimBg="0"/>
      <p:bldP spid="22551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Words>1859</Words>
  <Application>Microsoft Office PowerPoint</Application>
  <PresentationFormat>On-screen Show (4:3)</PresentationFormat>
  <Paragraphs>197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96</cp:revision>
  <dcterms:created xsi:type="dcterms:W3CDTF">2001-03-01T17:38:38Z</dcterms:created>
  <dcterms:modified xsi:type="dcterms:W3CDTF">2015-03-11T18:07:30Z</dcterms:modified>
</cp:coreProperties>
</file>