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99" r:id="rId3"/>
    <p:sldId id="300" r:id="rId4"/>
    <p:sldId id="301" r:id="rId5"/>
    <p:sldId id="279" r:id="rId6"/>
    <p:sldId id="274" r:id="rId7"/>
    <p:sldId id="275" r:id="rId8"/>
    <p:sldId id="270" r:id="rId9"/>
    <p:sldId id="276" r:id="rId10"/>
    <p:sldId id="278" r:id="rId11"/>
    <p:sldId id="306" r:id="rId12"/>
    <p:sldId id="307" r:id="rId13"/>
    <p:sldId id="304" r:id="rId14"/>
    <p:sldId id="30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5" autoAdjust="0"/>
  </p:normalViewPr>
  <p:slideViewPr>
    <p:cSldViewPr>
      <p:cViewPr>
        <p:scale>
          <a:sx n="75" d="100"/>
          <a:sy n="75" d="100"/>
        </p:scale>
        <p:origin x="-1008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FC78B-6E7D-470E-ACF1-B49628924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C9A36-7AA1-4442-B91A-DF9BB1649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C91A1-6E7F-4FFC-84A0-B2F6AE3F0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63C67-186C-4B70-807A-D2CCD0AB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7AFF2-F418-43A5-8138-62A20CC67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7C2C6-E857-41C2-8229-931323499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F35DE-6811-45D7-AD7B-D1F8D84B8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32744-D09C-45D4-AB6F-92D00F941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EABA9-A3C7-401C-8C83-F7F84DC58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A14C1-6A3C-4DFF-8577-0C3E41624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77969-A9FA-4666-A4D8-290A099F2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6521205-7CC6-4885-B8FA-93F36161E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file:///C:\Program%20Files\Internet%20Explorer\IEXPLORE.EX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xkcd.com/1133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www.njipms.org/Features/Stennis/Stennis%2001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njipms.org/Features/Stennis/Stennis%20005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517525" y="457200"/>
            <a:ext cx="8093075" cy="581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u="sng"/>
              <a:t>Rocket Propulsion</a:t>
            </a:r>
          </a:p>
          <a:p>
            <a:pPr lvl="1"/>
            <a:r>
              <a:rPr lang="en-US" sz="4400"/>
              <a:t>Contents:</a:t>
            </a:r>
          </a:p>
          <a:p>
            <a:pPr lvl="2">
              <a:buFontTx/>
              <a:buChar char="•"/>
            </a:pPr>
            <a:r>
              <a:rPr lang="en-US" sz="3200">
                <a:hlinkClick r:id="rId2" action="ppaction://hlinksldjump"/>
              </a:rPr>
              <a:t>Review</a:t>
            </a:r>
            <a:endParaRPr lang="en-US" sz="3200"/>
          </a:p>
          <a:p>
            <a:pPr lvl="2">
              <a:buFontTx/>
              <a:buChar char="•"/>
            </a:pPr>
            <a:r>
              <a:rPr lang="en-US" sz="3200">
                <a:hlinkClick r:id="rId3" action="ppaction://hlinksldjump"/>
              </a:rPr>
              <a:t>Types of Rockets</a:t>
            </a:r>
            <a:r>
              <a:rPr lang="en-US" sz="3200"/>
              <a:t> </a:t>
            </a:r>
          </a:p>
          <a:p>
            <a:pPr lvl="2">
              <a:buFontTx/>
              <a:buChar char="•"/>
            </a:pPr>
            <a:r>
              <a:rPr lang="en-US" sz="3200">
                <a:hlinkClick r:id="rId4" action="ppaction://hlinksldjump"/>
              </a:rPr>
              <a:t>New concept 1</a:t>
            </a:r>
            <a:endParaRPr lang="en-US" sz="3200"/>
          </a:p>
          <a:p>
            <a:pPr lvl="2">
              <a:buFontTx/>
              <a:buChar char="•"/>
            </a:pPr>
            <a:r>
              <a:rPr lang="en-US" sz="3200">
                <a:hlinkClick r:id="" action="ppaction://noaction"/>
              </a:rPr>
              <a:t>Example 1</a:t>
            </a:r>
            <a:endParaRPr lang="en-US" sz="3200"/>
          </a:p>
          <a:p>
            <a:pPr lvl="2">
              <a:buFontTx/>
              <a:buChar char="•"/>
            </a:pPr>
            <a:r>
              <a:rPr lang="en-US" sz="3200">
                <a:hlinkClick r:id="" action="ppaction://noaction"/>
              </a:rPr>
              <a:t>Whiteboards</a:t>
            </a:r>
            <a:r>
              <a:rPr lang="en-US" sz="3200"/>
              <a:t> </a:t>
            </a:r>
            <a:r>
              <a:rPr lang="en-US" sz="3200">
                <a:hlinkClick r:id="" action="ppaction://noaction"/>
              </a:rPr>
              <a:t>1</a:t>
            </a:r>
            <a:r>
              <a:rPr lang="en-US" sz="3200"/>
              <a:t>,</a:t>
            </a:r>
            <a:r>
              <a:rPr lang="en-US" sz="3200">
                <a:hlinkClick r:id="" action="ppaction://noaction"/>
              </a:rPr>
              <a:t>2</a:t>
            </a:r>
            <a:r>
              <a:rPr lang="en-US" sz="3200"/>
              <a:t>,</a:t>
            </a:r>
            <a:r>
              <a:rPr lang="en-US" sz="3200">
                <a:hlinkClick r:id="" action="ppaction://noaction"/>
              </a:rPr>
              <a:t>3</a:t>
            </a:r>
            <a:endParaRPr lang="en-US" sz="3200"/>
          </a:p>
          <a:p>
            <a:pPr lvl="2">
              <a:buFontTx/>
              <a:buChar char="•"/>
            </a:pPr>
            <a:r>
              <a:rPr lang="en-US" sz="3200">
                <a:hlinkClick r:id="" action="ppaction://noaction"/>
              </a:rPr>
              <a:t>Concept 2</a:t>
            </a:r>
            <a:r>
              <a:rPr lang="en-US" sz="3200"/>
              <a:t>, </a:t>
            </a:r>
            <a:r>
              <a:rPr lang="en-US" sz="3200">
                <a:hlinkClick r:id="" action="ppaction://noaction"/>
              </a:rPr>
              <a:t>Example 2</a:t>
            </a:r>
            <a:endParaRPr lang="en-US" sz="3200"/>
          </a:p>
          <a:p>
            <a:pPr lvl="2">
              <a:buFontTx/>
              <a:buChar char="•"/>
            </a:pPr>
            <a:r>
              <a:rPr lang="en-US" sz="3200">
                <a:hlinkClick r:id="" action="ppaction://noaction"/>
              </a:rPr>
              <a:t>Whiteboards:</a:t>
            </a:r>
            <a:r>
              <a:rPr lang="en-US" sz="3200"/>
              <a:t> </a:t>
            </a:r>
            <a:r>
              <a:rPr lang="en-US" sz="3200">
                <a:hlinkClick r:id="" action="ppaction://noaction"/>
              </a:rPr>
              <a:t>1</a:t>
            </a:r>
            <a:r>
              <a:rPr lang="en-US" sz="3200"/>
              <a:t>,</a:t>
            </a:r>
            <a:r>
              <a:rPr lang="en-US" sz="3200">
                <a:hlinkClick r:id="" action="ppaction://noaction"/>
              </a:rPr>
              <a:t>2</a:t>
            </a:r>
            <a:r>
              <a:rPr lang="en-US" sz="3200"/>
              <a:t>,</a:t>
            </a:r>
            <a:r>
              <a:rPr lang="en-US" sz="3200">
                <a:hlinkClick r:id="" action="ppaction://noaction"/>
              </a:rPr>
              <a:t>3</a:t>
            </a:r>
            <a:r>
              <a:rPr lang="en-US" sz="3200"/>
              <a:t>,</a:t>
            </a:r>
            <a:r>
              <a:rPr lang="en-US" sz="3200">
                <a:hlinkClick r:id="" action="ppaction://noaction"/>
              </a:rPr>
              <a:t>4</a:t>
            </a:r>
            <a:r>
              <a:rPr lang="en-US" sz="3200"/>
              <a:t>,</a:t>
            </a:r>
            <a:r>
              <a:rPr lang="en-US" sz="3200">
                <a:hlinkClick r:id="" action="ppaction://noaction"/>
              </a:rPr>
              <a:t>5</a:t>
            </a:r>
            <a:r>
              <a:rPr lang="en-US" sz="3200"/>
              <a:t>,</a:t>
            </a:r>
            <a:r>
              <a:rPr lang="en-US" sz="3200">
                <a:hlinkClick r:id="" action="ppaction://noaction"/>
              </a:rPr>
              <a:t>6</a:t>
            </a:r>
            <a:r>
              <a:rPr lang="en-US" sz="3200"/>
              <a:t>,</a:t>
            </a:r>
            <a:r>
              <a:rPr lang="en-US" sz="3200">
                <a:hlinkClick r:id="" action="ppaction://noaction"/>
              </a:rPr>
              <a:t>7</a:t>
            </a:r>
            <a:r>
              <a:rPr lang="en-US" sz="3200"/>
              <a:t>,</a:t>
            </a:r>
            <a:r>
              <a:rPr lang="en-US" sz="3200">
                <a:hlinkClick r:id="" action="ppaction://noaction"/>
              </a:rPr>
              <a:t>8</a:t>
            </a:r>
            <a:r>
              <a:rPr lang="en-US" sz="3200"/>
              <a:t>,</a:t>
            </a:r>
            <a:r>
              <a:rPr lang="en-US" sz="3200">
                <a:hlinkClick r:id="" action="ppaction://noaction"/>
              </a:rPr>
              <a:t>9</a:t>
            </a:r>
            <a:r>
              <a:rPr lang="en-US" sz="3200"/>
              <a:t>,</a:t>
            </a:r>
            <a:r>
              <a:rPr lang="en-US" sz="3200">
                <a:hlinkClick r:id="" action="ppaction://noaction"/>
              </a:rPr>
              <a:t>10</a:t>
            </a:r>
            <a:endParaRPr lang="en-US" sz="3200"/>
          </a:p>
          <a:p>
            <a:pPr lvl="2">
              <a:buFontTx/>
              <a:buChar char="•"/>
            </a:pPr>
            <a:r>
              <a:rPr lang="en-US" sz="3200">
                <a:hlinkClick r:id="" action="ppaction://noaction"/>
              </a:rPr>
              <a:t>Saturn V Apollo stuff</a:t>
            </a:r>
            <a:endParaRPr lang="en-US" sz="3200"/>
          </a:p>
          <a:p>
            <a:endParaRPr lang="en-US" sz="3200"/>
          </a:p>
        </p:txBody>
      </p:sp>
      <p:pic>
        <p:nvPicPr>
          <p:cNvPr id="2051" name="Picture 3" descr="D:\Photos\rocket pics\blastof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1700" y="0"/>
            <a:ext cx="31623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467600" y="6477000"/>
            <a:ext cx="14462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Times New Roman" charset="0"/>
              </a:rPr>
              <a:t>© </a:t>
            </a:r>
            <a:r>
              <a:rPr lang="en-US" sz="1200"/>
              <a:t>Microsoft Encarta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4608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u="sng"/>
              <a:t>Rocket Propulsion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7467600" y="6477000"/>
            <a:ext cx="14462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Times New Roman" charset="0"/>
              </a:rPr>
              <a:t>© </a:t>
            </a:r>
            <a:r>
              <a:rPr lang="en-US" sz="1200"/>
              <a:t>Microsoft Encarta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533400" y="1219200"/>
            <a:ext cx="263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Liquid Fuel Engine:</a:t>
            </a:r>
          </a:p>
        </p:txBody>
      </p:sp>
      <p:pic>
        <p:nvPicPr>
          <p:cNvPr id="13317" name="Picture 7" descr="D:\Photos\rocket pics\labels.jpg"/>
          <p:cNvPicPr>
            <a:picLocks noChangeAspect="1" noChangeArrowheads="1"/>
          </p:cNvPicPr>
          <p:nvPr/>
        </p:nvPicPr>
        <p:blipFill>
          <a:blip r:embed="rId2" cstate="print"/>
          <a:srcRect t="12070"/>
          <a:stretch>
            <a:fillRect/>
          </a:stretch>
        </p:blipFill>
        <p:spPr bwMode="auto">
          <a:xfrm>
            <a:off x="352425" y="1676400"/>
            <a:ext cx="40084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D:\Photos\rocket pics\blasto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95400"/>
            <a:ext cx="31623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4860925" y="5805488"/>
            <a:ext cx="3725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How do you keep it from tipping?</a:t>
            </a:r>
          </a:p>
          <a:p>
            <a:pPr>
              <a:buFontTx/>
              <a:buChar char="•"/>
            </a:pPr>
            <a:r>
              <a:rPr lang="en-US" sz="2000"/>
              <a:t>Why the “steam” coming off?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hlinkClick r:id="rId2" action="ppaction://program"/>
          </p:cNvPr>
          <p:cNvSpPr txBox="1">
            <a:spLocks noChangeArrowheads="1"/>
          </p:cNvSpPr>
          <p:nvPr/>
        </p:nvSpPr>
        <p:spPr bwMode="auto">
          <a:xfrm>
            <a:off x="381000" y="5943600"/>
            <a:ext cx="428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Saturn V Animation (Flash in IE)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93725" y="193675"/>
            <a:ext cx="445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Saturn V Rocket - Apollo missions</a:t>
            </a:r>
          </a:p>
        </p:txBody>
      </p:sp>
      <p:pic>
        <p:nvPicPr>
          <p:cNvPr id="33796" name="Picture 4" descr="C:\My Documents\My Pictures\sat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25488"/>
            <a:ext cx="390525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C:\My Documents\My Pictures\satvgen.gif"/>
          <p:cNvPicPr>
            <a:picLocks noChangeAspect="1" noChangeArrowheads="1"/>
          </p:cNvPicPr>
          <p:nvPr/>
        </p:nvPicPr>
        <p:blipFill>
          <a:blip r:embed="rId4" cstate="print"/>
          <a:srcRect r="87546"/>
          <a:stretch>
            <a:fillRect/>
          </a:stretch>
        </p:blipFill>
        <p:spPr bwMode="auto">
          <a:xfrm>
            <a:off x="7696200" y="685800"/>
            <a:ext cx="90963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334000" y="4648200"/>
            <a:ext cx="2819400" cy="609600"/>
            <a:chOff x="3360" y="2592"/>
            <a:chExt cx="1776" cy="384"/>
          </a:xfrm>
        </p:grpSpPr>
        <p:sp>
          <p:nvSpPr>
            <p:cNvPr id="33814" name="Text Box 6"/>
            <p:cNvSpPr txBox="1">
              <a:spLocks noChangeArrowheads="1"/>
            </p:cNvSpPr>
            <p:nvPr/>
          </p:nvSpPr>
          <p:spPr bwMode="auto">
            <a:xfrm>
              <a:off x="3360" y="2688"/>
              <a:ext cx="9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First stage</a:t>
              </a:r>
            </a:p>
          </p:txBody>
        </p:sp>
        <p:sp>
          <p:nvSpPr>
            <p:cNvPr id="33815" name="Line 7"/>
            <p:cNvSpPr>
              <a:spLocks noChangeShapeType="1"/>
            </p:cNvSpPr>
            <p:nvPr/>
          </p:nvSpPr>
          <p:spPr bwMode="auto">
            <a:xfrm flipV="1">
              <a:off x="4320" y="2592"/>
              <a:ext cx="816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105400" y="3124200"/>
            <a:ext cx="3048000" cy="609600"/>
            <a:chOff x="3216" y="1968"/>
            <a:chExt cx="1920" cy="384"/>
          </a:xfrm>
        </p:grpSpPr>
        <p:sp>
          <p:nvSpPr>
            <p:cNvPr id="33812" name="Text Box 10"/>
            <p:cNvSpPr txBox="1">
              <a:spLocks noChangeArrowheads="1"/>
            </p:cNvSpPr>
            <p:nvPr/>
          </p:nvSpPr>
          <p:spPr bwMode="auto">
            <a:xfrm>
              <a:off x="3216" y="2064"/>
              <a:ext cx="11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Second stage</a:t>
              </a:r>
            </a:p>
          </p:txBody>
        </p:sp>
        <p:sp>
          <p:nvSpPr>
            <p:cNvPr id="33813" name="Line 11"/>
            <p:cNvSpPr>
              <a:spLocks noChangeShapeType="1"/>
            </p:cNvSpPr>
            <p:nvPr/>
          </p:nvSpPr>
          <p:spPr bwMode="auto">
            <a:xfrm flipV="1">
              <a:off x="4320" y="1968"/>
              <a:ext cx="816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410200" y="2438400"/>
            <a:ext cx="2819400" cy="609600"/>
            <a:chOff x="3360" y="2592"/>
            <a:chExt cx="1776" cy="384"/>
          </a:xfrm>
        </p:grpSpPr>
        <p:sp>
          <p:nvSpPr>
            <p:cNvPr id="33810" name="Text Box 13"/>
            <p:cNvSpPr txBox="1">
              <a:spLocks noChangeArrowheads="1"/>
            </p:cNvSpPr>
            <p:nvPr/>
          </p:nvSpPr>
          <p:spPr bwMode="auto">
            <a:xfrm>
              <a:off x="3360" y="2688"/>
              <a:ext cx="9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Third stage</a:t>
              </a:r>
            </a:p>
          </p:txBody>
        </p:sp>
        <p:sp>
          <p:nvSpPr>
            <p:cNvPr id="33811" name="Line 14"/>
            <p:cNvSpPr>
              <a:spLocks noChangeShapeType="1"/>
            </p:cNvSpPr>
            <p:nvPr/>
          </p:nvSpPr>
          <p:spPr bwMode="auto">
            <a:xfrm flipV="1">
              <a:off x="4320" y="2592"/>
              <a:ext cx="816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5954713" y="1981200"/>
            <a:ext cx="2198687" cy="609600"/>
            <a:chOff x="3751" y="1248"/>
            <a:chExt cx="1385" cy="384"/>
          </a:xfrm>
        </p:grpSpPr>
        <p:sp>
          <p:nvSpPr>
            <p:cNvPr id="33808" name="Text Box 16"/>
            <p:cNvSpPr txBox="1">
              <a:spLocks noChangeArrowheads="1"/>
            </p:cNvSpPr>
            <p:nvPr/>
          </p:nvSpPr>
          <p:spPr bwMode="auto">
            <a:xfrm>
              <a:off x="3751" y="1344"/>
              <a:ext cx="6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L.E.M</a:t>
              </a:r>
            </a:p>
          </p:txBody>
        </p:sp>
        <p:sp>
          <p:nvSpPr>
            <p:cNvPr id="33809" name="Line 17"/>
            <p:cNvSpPr>
              <a:spLocks noChangeShapeType="1"/>
            </p:cNvSpPr>
            <p:nvPr/>
          </p:nvSpPr>
          <p:spPr bwMode="auto">
            <a:xfrm flipV="1">
              <a:off x="4320" y="1248"/>
              <a:ext cx="816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4533900" y="1600200"/>
            <a:ext cx="3695700" cy="609600"/>
            <a:chOff x="2856" y="1008"/>
            <a:chExt cx="2328" cy="384"/>
          </a:xfrm>
        </p:grpSpPr>
        <p:sp>
          <p:nvSpPr>
            <p:cNvPr id="33806" name="Text Box 20"/>
            <p:cNvSpPr txBox="1">
              <a:spLocks noChangeArrowheads="1"/>
            </p:cNvSpPr>
            <p:nvPr/>
          </p:nvSpPr>
          <p:spPr bwMode="auto">
            <a:xfrm>
              <a:off x="2856" y="1104"/>
              <a:ext cx="15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Command Module</a:t>
              </a:r>
            </a:p>
          </p:txBody>
        </p:sp>
        <p:sp>
          <p:nvSpPr>
            <p:cNvPr id="33807" name="Line 21"/>
            <p:cNvSpPr>
              <a:spLocks noChangeShapeType="1"/>
            </p:cNvSpPr>
            <p:nvPr/>
          </p:nvSpPr>
          <p:spPr bwMode="auto">
            <a:xfrm flipV="1">
              <a:off x="4368" y="1008"/>
              <a:ext cx="816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940300" y="1066800"/>
            <a:ext cx="3213100" cy="457200"/>
            <a:chOff x="3112" y="672"/>
            <a:chExt cx="2024" cy="288"/>
          </a:xfrm>
        </p:grpSpPr>
        <p:sp>
          <p:nvSpPr>
            <p:cNvPr id="33804" name="Text Box 25"/>
            <p:cNvSpPr txBox="1">
              <a:spLocks noChangeArrowheads="1"/>
            </p:cNvSpPr>
            <p:nvPr/>
          </p:nvSpPr>
          <p:spPr bwMode="auto">
            <a:xfrm>
              <a:off x="3112" y="672"/>
              <a:ext cx="12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Escape Tower</a:t>
              </a:r>
            </a:p>
          </p:txBody>
        </p:sp>
        <p:sp>
          <p:nvSpPr>
            <p:cNvPr id="33805" name="Line 26"/>
            <p:cNvSpPr>
              <a:spLocks noChangeShapeType="1"/>
            </p:cNvSpPr>
            <p:nvPr/>
          </p:nvSpPr>
          <p:spPr bwMode="auto">
            <a:xfrm>
              <a:off x="4344" y="816"/>
              <a:ext cx="792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Up Goer F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9600" y="152400"/>
            <a:ext cx="1219200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200400" y="6858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http://xkcd.com/1133/</a:t>
            </a:r>
            <a:r>
              <a:rPr lang="en-US"/>
              <a:t> - Up goer 5 – explanation using most common 1000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657600"/>
            <a:ext cx="48101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33400"/>
            <a:ext cx="381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1279525" y="41275"/>
            <a:ext cx="302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Ion Propulsion systems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5181600" y="228600"/>
            <a:ext cx="36599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Low thrust/high </a:t>
            </a:r>
            <a:r>
              <a:rPr lang="el-GR" dirty="0">
                <a:cs typeface="Times New Roman" charset="0"/>
              </a:rPr>
              <a:t>Δ</a:t>
            </a:r>
            <a:r>
              <a:rPr lang="en-US" dirty="0">
                <a:cs typeface="Times New Roman" charset="0"/>
              </a:rPr>
              <a:t>v</a:t>
            </a:r>
          </a:p>
          <a:p>
            <a:r>
              <a:rPr lang="en-US" dirty="0">
                <a:cs typeface="Times New Roman" charset="0"/>
              </a:rPr>
              <a:t>20-50 km/s exhaust velocity</a:t>
            </a:r>
          </a:p>
          <a:p>
            <a:r>
              <a:rPr lang="en-US" dirty="0">
                <a:cs typeface="Times New Roman" charset="0"/>
              </a:rPr>
              <a:t>Dawn </a:t>
            </a:r>
            <a:endParaRPr lang="en-US" dirty="0" smtClean="0">
              <a:cs typeface="Times New Roman" charset="0"/>
            </a:endParaRPr>
          </a:p>
          <a:p>
            <a:r>
              <a:rPr lang="en-US" dirty="0" smtClean="0">
                <a:cs typeface="Times New Roman" charset="0"/>
              </a:rPr>
              <a:t>Thrust = 0.094 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05000"/>
            <a:ext cx="69342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590800" y="6400800"/>
            <a:ext cx="5362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Gridded Xenon ion drive (Like Dawn has)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49720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5410200" y="41275"/>
            <a:ext cx="350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where’s the power come from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tugboats?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26"/>
          <p:cNvSpPr txBox="1">
            <a:spLocks noChangeArrowheads="1"/>
          </p:cNvSpPr>
          <p:nvPr/>
        </p:nvSpPr>
        <p:spPr bwMode="auto">
          <a:xfrm>
            <a:off x="533400" y="76200"/>
            <a:ext cx="8232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u="sng"/>
              <a:t>Which Rocket Accelerates faster?</a:t>
            </a:r>
          </a:p>
        </p:txBody>
      </p:sp>
      <p:sp>
        <p:nvSpPr>
          <p:cNvPr id="5123" name="Text Box 1027"/>
          <p:cNvSpPr txBox="1">
            <a:spLocks noChangeArrowheads="1"/>
          </p:cNvSpPr>
          <p:nvPr/>
        </p:nvSpPr>
        <p:spPr bwMode="auto">
          <a:xfrm>
            <a:off x="6613525" y="4765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5124" name="Group 1028"/>
          <p:cNvGrpSpPr>
            <a:grpSpLocks/>
          </p:cNvGrpSpPr>
          <p:nvPr/>
        </p:nvGrpSpPr>
        <p:grpSpPr bwMode="auto">
          <a:xfrm>
            <a:off x="1676400" y="1981200"/>
            <a:ext cx="990600" cy="3276600"/>
            <a:chOff x="2880" y="1008"/>
            <a:chExt cx="864" cy="3216"/>
          </a:xfrm>
        </p:grpSpPr>
        <p:sp>
          <p:nvSpPr>
            <p:cNvPr id="5148" name="Rectangle 1029"/>
            <p:cNvSpPr>
              <a:spLocks noChangeArrowheads="1"/>
            </p:cNvSpPr>
            <p:nvPr/>
          </p:nvSpPr>
          <p:spPr bwMode="auto">
            <a:xfrm>
              <a:off x="3216" y="1296"/>
              <a:ext cx="288" cy="1296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9" name="AutoShape 1030"/>
            <p:cNvSpPr>
              <a:spLocks noChangeArrowheads="1"/>
            </p:cNvSpPr>
            <p:nvPr/>
          </p:nvSpPr>
          <p:spPr bwMode="auto">
            <a:xfrm>
              <a:off x="3168" y="1008"/>
              <a:ext cx="384" cy="28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0" name="Line 1031"/>
            <p:cNvSpPr>
              <a:spLocks noChangeShapeType="1"/>
            </p:cNvSpPr>
            <p:nvPr/>
          </p:nvSpPr>
          <p:spPr bwMode="auto">
            <a:xfrm>
              <a:off x="3408" y="3024"/>
              <a:ext cx="192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Line 1032"/>
            <p:cNvSpPr>
              <a:spLocks noChangeShapeType="1"/>
            </p:cNvSpPr>
            <p:nvPr/>
          </p:nvSpPr>
          <p:spPr bwMode="auto">
            <a:xfrm flipH="1">
              <a:off x="2880" y="3024"/>
              <a:ext cx="288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Line 1033"/>
            <p:cNvSpPr>
              <a:spLocks noChangeShapeType="1"/>
            </p:cNvSpPr>
            <p:nvPr/>
          </p:nvSpPr>
          <p:spPr bwMode="auto">
            <a:xfrm>
              <a:off x="3456" y="2928"/>
              <a:ext cx="288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Line 1034"/>
            <p:cNvSpPr>
              <a:spLocks noChangeShapeType="1"/>
            </p:cNvSpPr>
            <p:nvPr/>
          </p:nvSpPr>
          <p:spPr bwMode="auto">
            <a:xfrm>
              <a:off x="3360" y="2784"/>
              <a:ext cx="48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Line 1035"/>
            <p:cNvSpPr>
              <a:spLocks noChangeShapeType="1"/>
            </p:cNvSpPr>
            <p:nvPr/>
          </p:nvSpPr>
          <p:spPr bwMode="auto">
            <a:xfrm flipH="1">
              <a:off x="3168" y="2688"/>
              <a:ext cx="96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Line 1036"/>
            <p:cNvSpPr>
              <a:spLocks noChangeShapeType="1"/>
            </p:cNvSpPr>
            <p:nvPr/>
          </p:nvSpPr>
          <p:spPr bwMode="auto">
            <a:xfrm>
              <a:off x="3408" y="2592"/>
              <a:ext cx="144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Line 1037"/>
            <p:cNvSpPr>
              <a:spLocks noChangeShapeType="1"/>
            </p:cNvSpPr>
            <p:nvPr/>
          </p:nvSpPr>
          <p:spPr bwMode="auto">
            <a:xfrm flipH="1">
              <a:off x="2976" y="2640"/>
              <a:ext cx="28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Line 1038"/>
            <p:cNvSpPr>
              <a:spLocks noChangeShapeType="1"/>
            </p:cNvSpPr>
            <p:nvPr/>
          </p:nvSpPr>
          <p:spPr bwMode="auto">
            <a:xfrm>
              <a:off x="3456" y="2640"/>
              <a:ext cx="28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Line 1039"/>
            <p:cNvSpPr>
              <a:spLocks noChangeShapeType="1"/>
            </p:cNvSpPr>
            <p:nvPr/>
          </p:nvSpPr>
          <p:spPr bwMode="auto">
            <a:xfrm>
              <a:off x="3312" y="2784"/>
              <a:ext cx="144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Line 1040"/>
            <p:cNvSpPr>
              <a:spLocks noChangeShapeType="1"/>
            </p:cNvSpPr>
            <p:nvPr/>
          </p:nvSpPr>
          <p:spPr bwMode="auto">
            <a:xfrm flipH="1">
              <a:off x="3216" y="2736"/>
              <a:ext cx="144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Line 1041"/>
            <p:cNvSpPr>
              <a:spLocks noChangeShapeType="1"/>
            </p:cNvSpPr>
            <p:nvPr/>
          </p:nvSpPr>
          <p:spPr bwMode="auto">
            <a:xfrm>
              <a:off x="3312" y="2832"/>
              <a:ext cx="192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" name="Group 1042"/>
          <p:cNvGrpSpPr>
            <a:grpSpLocks/>
          </p:cNvGrpSpPr>
          <p:nvPr/>
        </p:nvGrpSpPr>
        <p:grpSpPr bwMode="auto">
          <a:xfrm>
            <a:off x="5943600" y="1981200"/>
            <a:ext cx="990600" cy="3276600"/>
            <a:chOff x="2880" y="1008"/>
            <a:chExt cx="864" cy="3216"/>
          </a:xfrm>
        </p:grpSpPr>
        <p:sp>
          <p:nvSpPr>
            <p:cNvPr id="5135" name="Rectangle 1043"/>
            <p:cNvSpPr>
              <a:spLocks noChangeArrowheads="1"/>
            </p:cNvSpPr>
            <p:nvPr/>
          </p:nvSpPr>
          <p:spPr bwMode="auto">
            <a:xfrm>
              <a:off x="3216" y="1296"/>
              <a:ext cx="288" cy="1296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AutoShape 1044"/>
            <p:cNvSpPr>
              <a:spLocks noChangeArrowheads="1"/>
            </p:cNvSpPr>
            <p:nvPr/>
          </p:nvSpPr>
          <p:spPr bwMode="auto">
            <a:xfrm>
              <a:off x="3168" y="1008"/>
              <a:ext cx="384" cy="28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Line 1045"/>
            <p:cNvSpPr>
              <a:spLocks noChangeShapeType="1"/>
            </p:cNvSpPr>
            <p:nvPr/>
          </p:nvSpPr>
          <p:spPr bwMode="auto">
            <a:xfrm>
              <a:off x="3408" y="3024"/>
              <a:ext cx="192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Line 1046"/>
            <p:cNvSpPr>
              <a:spLocks noChangeShapeType="1"/>
            </p:cNvSpPr>
            <p:nvPr/>
          </p:nvSpPr>
          <p:spPr bwMode="auto">
            <a:xfrm flipH="1">
              <a:off x="2880" y="3024"/>
              <a:ext cx="288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Line 1047"/>
            <p:cNvSpPr>
              <a:spLocks noChangeShapeType="1"/>
            </p:cNvSpPr>
            <p:nvPr/>
          </p:nvSpPr>
          <p:spPr bwMode="auto">
            <a:xfrm>
              <a:off x="3456" y="2928"/>
              <a:ext cx="288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Line 1048"/>
            <p:cNvSpPr>
              <a:spLocks noChangeShapeType="1"/>
            </p:cNvSpPr>
            <p:nvPr/>
          </p:nvSpPr>
          <p:spPr bwMode="auto">
            <a:xfrm>
              <a:off x="3360" y="2784"/>
              <a:ext cx="48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Line 1049"/>
            <p:cNvSpPr>
              <a:spLocks noChangeShapeType="1"/>
            </p:cNvSpPr>
            <p:nvPr/>
          </p:nvSpPr>
          <p:spPr bwMode="auto">
            <a:xfrm flipH="1">
              <a:off x="3168" y="2688"/>
              <a:ext cx="96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Line 1050"/>
            <p:cNvSpPr>
              <a:spLocks noChangeShapeType="1"/>
            </p:cNvSpPr>
            <p:nvPr/>
          </p:nvSpPr>
          <p:spPr bwMode="auto">
            <a:xfrm>
              <a:off x="3408" y="2592"/>
              <a:ext cx="144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1051"/>
            <p:cNvSpPr>
              <a:spLocks noChangeShapeType="1"/>
            </p:cNvSpPr>
            <p:nvPr/>
          </p:nvSpPr>
          <p:spPr bwMode="auto">
            <a:xfrm flipH="1">
              <a:off x="2976" y="2640"/>
              <a:ext cx="28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1052"/>
            <p:cNvSpPr>
              <a:spLocks noChangeShapeType="1"/>
            </p:cNvSpPr>
            <p:nvPr/>
          </p:nvSpPr>
          <p:spPr bwMode="auto">
            <a:xfrm>
              <a:off x="3456" y="2640"/>
              <a:ext cx="28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1053"/>
            <p:cNvSpPr>
              <a:spLocks noChangeShapeType="1"/>
            </p:cNvSpPr>
            <p:nvPr/>
          </p:nvSpPr>
          <p:spPr bwMode="auto">
            <a:xfrm>
              <a:off x="3312" y="2784"/>
              <a:ext cx="144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1054"/>
            <p:cNvSpPr>
              <a:spLocks noChangeShapeType="1"/>
            </p:cNvSpPr>
            <p:nvPr/>
          </p:nvSpPr>
          <p:spPr bwMode="auto">
            <a:xfrm flipH="1">
              <a:off x="3216" y="2736"/>
              <a:ext cx="144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Line 1055"/>
            <p:cNvSpPr>
              <a:spLocks noChangeShapeType="1"/>
            </p:cNvSpPr>
            <p:nvPr/>
          </p:nvSpPr>
          <p:spPr bwMode="auto">
            <a:xfrm>
              <a:off x="3312" y="2832"/>
              <a:ext cx="192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6" name="Rectangle 1056"/>
          <p:cNvSpPr>
            <a:spLocks noChangeArrowheads="1"/>
          </p:cNvSpPr>
          <p:nvPr/>
        </p:nvSpPr>
        <p:spPr bwMode="auto">
          <a:xfrm>
            <a:off x="3048000" y="1981200"/>
            <a:ext cx="1524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Line 1057"/>
          <p:cNvSpPr>
            <a:spLocks noChangeShapeType="1"/>
          </p:cNvSpPr>
          <p:nvPr/>
        </p:nvSpPr>
        <p:spPr bwMode="auto">
          <a:xfrm>
            <a:off x="2438400" y="2590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1058"/>
          <p:cNvSpPr>
            <a:spLocks noChangeShapeType="1"/>
          </p:cNvSpPr>
          <p:nvPr/>
        </p:nvSpPr>
        <p:spPr bwMode="auto">
          <a:xfrm>
            <a:off x="24384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" name="Rectangle 1059"/>
          <p:cNvSpPr>
            <a:spLocks noChangeArrowheads="1"/>
          </p:cNvSpPr>
          <p:nvPr/>
        </p:nvSpPr>
        <p:spPr bwMode="auto">
          <a:xfrm>
            <a:off x="4648200" y="4038600"/>
            <a:ext cx="3505200" cy="2819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Rectangle 1060"/>
          <p:cNvSpPr>
            <a:spLocks noChangeArrowheads="1"/>
          </p:cNvSpPr>
          <p:nvPr/>
        </p:nvSpPr>
        <p:spPr bwMode="auto">
          <a:xfrm>
            <a:off x="7315200" y="1981200"/>
            <a:ext cx="1524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Line 1061"/>
          <p:cNvSpPr>
            <a:spLocks noChangeShapeType="1"/>
          </p:cNvSpPr>
          <p:nvPr/>
        </p:nvSpPr>
        <p:spPr bwMode="auto">
          <a:xfrm>
            <a:off x="6705600" y="2590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Line 1062"/>
          <p:cNvSpPr>
            <a:spLocks noChangeShapeType="1"/>
          </p:cNvSpPr>
          <p:nvPr/>
        </p:nvSpPr>
        <p:spPr bwMode="auto">
          <a:xfrm>
            <a:off x="67056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Text Box 1063"/>
          <p:cNvSpPr txBox="1">
            <a:spLocks noChangeArrowheads="1"/>
          </p:cNvSpPr>
          <p:nvPr/>
        </p:nvSpPr>
        <p:spPr bwMode="auto">
          <a:xfrm>
            <a:off x="1965325" y="889000"/>
            <a:ext cx="6238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/>
              <a:t>A</a:t>
            </a:r>
          </a:p>
        </p:txBody>
      </p:sp>
      <p:sp>
        <p:nvSpPr>
          <p:cNvPr id="5134" name="Text Box 1064"/>
          <p:cNvSpPr txBox="1">
            <a:spLocks noChangeArrowheads="1"/>
          </p:cNvSpPr>
          <p:nvPr/>
        </p:nvSpPr>
        <p:spPr bwMode="auto">
          <a:xfrm>
            <a:off x="6157913" y="876300"/>
            <a:ext cx="590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/>
              <a:t>B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17170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147" name="Picture 3" descr="http://www.njipms.org/Features/Stennis/Stennis%20012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163513"/>
            <a:ext cx="9144000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52400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171" name="Picture 3" descr="http://www.njipms.org/Features/Stennis/Stennis%20005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4608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u="sng"/>
              <a:t>Rocket Propulsion</a:t>
            </a: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152400" y="2514600"/>
            <a:ext cx="8626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OK – So let’s learn to be rocket scientists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4608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u="sng"/>
              <a:t>Rocket Propulsion</a:t>
            </a:r>
          </a:p>
        </p:txBody>
      </p:sp>
      <p:pic>
        <p:nvPicPr>
          <p:cNvPr id="9219" name="Picture 26" descr="D:\Photos\rocket pics\sol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51816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27"/>
          <p:cNvSpPr txBox="1">
            <a:spLocks noChangeArrowheads="1"/>
          </p:cNvSpPr>
          <p:nvPr/>
        </p:nvSpPr>
        <p:spPr bwMode="auto">
          <a:xfrm>
            <a:off x="7467600" y="6477000"/>
            <a:ext cx="14462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Times New Roman" charset="0"/>
              </a:rPr>
              <a:t>© </a:t>
            </a:r>
            <a:r>
              <a:rPr lang="en-US" sz="1200"/>
              <a:t>Microsoft Encarta</a:t>
            </a:r>
          </a:p>
        </p:txBody>
      </p:sp>
      <p:sp>
        <p:nvSpPr>
          <p:cNvPr id="9221" name="Text Box 28"/>
          <p:cNvSpPr txBox="1">
            <a:spLocks noChangeArrowheads="1"/>
          </p:cNvSpPr>
          <p:nvPr/>
        </p:nvSpPr>
        <p:spPr bwMode="auto">
          <a:xfrm>
            <a:off x="533400" y="1524000"/>
            <a:ext cx="246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Solid Fuel Engine:</a:t>
            </a:r>
          </a:p>
        </p:txBody>
      </p:sp>
      <p:pic>
        <p:nvPicPr>
          <p:cNvPr id="20509" name="Picture 29" descr="D:\Photos\for lectures\spaceshut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76400"/>
            <a:ext cx="27749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4608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u="sng"/>
              <a:t>Rocket Propulsion</a:t>
            </a:r>
          </a:p>
        </p:txBody>
      </p:sp>
      <p:pic>
        <p:nvPicPr>
          <p:cNvPr id="10243" name="Picture 3" descr="D:\Photos\rocket pics\solid.jpg"/>
          <p:cNvPicPr>
            <a:picLocks noChangeAspect="1" noChangeArrowheads="1"/>
          </p:cNvPicPr>
          <p:nvPr/>
        </p:nvPicPr>
        <p:blipFill>
          <a:blip r:embed="rId2" cstate="print"/>
          <a:srcRect r="48529"/>
          <a:stretch>
            <a:fillRect/>
          </a:stretch>
        </p:blipFill>
        <p:spPr bwMode="auto">
          <a:xfrm>
            <a:off x="304800" y="1905000"/>
            <a:ext cx="26670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467600" y="6477000"/>
            <a:ext cx="14462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Times New Roman" charset="0"/>
              </a:rPr>
              <a:t>© </a:t>
            </a:r>
            <a:r>
              <a:rPr lang="en-US" sz="1200"/>
              <a:t>Microsoft Encarta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3400" y="1524000"/>
            <a:ext cx="246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Solid Fuel Engine: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3124200" y="1219200"/>
            <a:ext cx="57912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/>
              <a:t>Thrust of the Engine:</a:t>
            </a:r>
          </a:p>
          <a:p>
            <a:pPr lvl="1"/>
            <a:r>
              <a:rPr lang="en-US" sz="4400"/>
              <a:t>F = </a:t>
            </a:r>
            <a:r>
              <a:rPr lang="en-US" sz="4400" u="sng"/>
              <a:t>m</a:t>
            </a:r>
            <a:r>
              <a:rPr lang="en-US" sz="4400">
                <a:sym typeface="Symbol" pitchFamily="18" charset="2"/>
              </a:rPr>
              <a:t></a:t>
            </a:r>
            <a:r>
              <a:rPr lang="en-US" sz="4400"/>
              <a:t>v</a:t>
            </a:r>
          </a:p>
          <a:p>
            <a:pPr lvl="1"/>
            <a:r>
              <a:rPr lang="en-US" sz="4400">
                <a:sym typeface="Symbol" pitchFamily="18" charset="2"/>
              </a:rPr>
              <a:t>      </a:t>
            </a:r>
            <a:r>
              <a:rPr lang="en-US" sz="4400"/>
              <a:t>t</a:t>
            </a:r>
          </a:p>
          <a:p>
            <a:endParaRPr lang="en-US" sz="3600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276600" y="3810000"/>
            <a:ext cx="579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4000"/>
              <a:t>Big </a:t>
            </a:r>
            <a:r>
              <a:rPr lang="en-US" sz="4000">
                <a:sym typeface="Symbol" pitchFamily="18" charset="2"/>
              </a:rPr>
              <a:t></a:t>
            </a:r>
            <a:r>
              <a:rPr lang="en-US" sz="4000"/>
              <a:t>v means big F</a:t>
            </a:r>
            <a:r>
              <a:rPr lang="en-US" sz="4400"/>
              <a:t> </a:t>
            </a:r>
          </a:p>
          <a:p>
            <a:pPr>
              <a:buFontTx/>
              <a:buChar char="•"/>
            </a:pPr>
            <a:r>
              <a:rPr lang="en-US" sz="4000"/>
              <a:t>Big </a:t>
            </a:r>
            <a:r>
              <a:rPr lang="en-US" sz="4000">
                <a:sym typeface="Symbol" pitchFamily="18" charset="2"/>
              </a:rPr>
              <a:t></a:t>
            </a:r>
            <a:r>
              <a:rPr lang="en-US" sz="4000"/>
              <a:t>v also means lots of pressure</a:t>
            </a:r>
          </a:p>
          <a:p>
            <a:pPr>
              <a:buFontTx/>
              <a:buChar char="•"/>
            </a:pPr>
            <a:r>
              <a:rPr lang="en-US" sz="4000"/>
              <a:t>Danger Will Robinson!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7467600" y="6477000"/>
            <a:ext cx="66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Times New Roman" charset="0"/>
              </a:rPr>
              <a:t>© </a:t>
            </a:r>
            <a:r>
              <a:rPr lang="en-US" sz="1200"/>
              <a:t>Estes</a:t>
            </a:r>
          </a:p>
        </p:txBody>
      </p:sp>
      <p:pic>
        <p:nvPicPr>
          <p:cNvPr id="11267" name="Picture 8" descr="E:\Photos\for lectures\rocket impulse cur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" y="639763"/>
            <a:ext cx="8991600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33" descr="E:\Photos\for lectures\impulse 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69850"/>
            <a:ext cx="89154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30"/>
          <p:cNvGrpSpPr>
            <a:grpSpLocks/>
          </p:cNvGrpSpPr>
          <p:nvPr/>
        </p:nvGrpSpPr>
        <p:grpSpPr bwMode="auto">
          <a:xfrm>
            <a:off x="1219200" y="3006725"/>
            <a:ext cx="1997075" cy="2251075"/>
            <a:chOff x="806" y="2160"/>
            <a:chExt cx="1258" cy="1418"/>
          </a:xfrm>
        </p:grpSpPr>
        <p:sp>
          <p:nvSpPr>
            <p:cNvPr id="12294" name="Line 1028"/>
            <p:cNvSpPr>
              <a:spLocks noChangeShapeType="1"/>
            </p:cNvSpPr>
            <p:nvPr/>
          </p:nvSpPr>
          <p:spPr bwMode="auto">
            <a:xfrm flipV="1">
              <a:off x="1392" y="2160"/>
              <a:ext cx="672" cy="1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5" name="Text Box 1029"/>
            <p:cNvSpPr txBox="1">
              <a:spLocks noChangeArrowheads="1"/>
            </p:cNvSpPr>
            <p:nvPr/>
          </p:nvSpPr>
          <p:spPr bwMode="auto">
            <a:xfrm>
              <a:off x="806" y="3290"/>
              <a:ext cx="8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Lookout!</a:t>
              </a:r>
            </a:p>
          </p:txBody>
        </p:sp>
      </p:grpSp>
      <p:sp>
        <p:nvSpPr>
          <p:cNvPr id="22535" name="Text Box 1031"/>
          <p:cNvSpPr txBox="1">
            <a:spLocks noChangeArrowheads="1"/>
          </p:cNvSpPr>
          <p:nvPr/>
        </p:nvSpPr>
        <p:spPr bwMode="auto">
          <a:xfrm>
            <a:off x="3413125" y="4202113"/>
            <a:ext cx="43402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m = .5 kg, F</a:t>
            </a:r>
            <a:r>
              <a:rPr lang="en-US" sz="3200">
                <a:sym typeface="Symbol" pitchFamily="18" charset="2"/>
              </a:rPr>
              <a:t></a:t>
            </a:r>
            <a:r>
              <a:rPr lang="en-US" sz="3200"/>
              <a:t>t = 20 Ns</a:t>
            </a:r>
          </a:p>
          <a:p>
            <a:r>
              <a:rPr lang="en-US" sz="3200"/>
              <a:t>F</a:t>
            </a:r>
            <a:r>
              <a:rPr lang="en-US" sz="3200">
                <a:sym typeface="Symbol" pitchFamily="18" charset="2"/>
              </a:rPr>
              <a:t></a:t>
            </a:r>
            <a:r>
              <a:rPr lang="en-US" sz="3200"/>
              <a:t>t = m </a:t>
            </a:r>
            <a:r>
              <a:rPr lang="en-US" sz="3200">
                <a:sym typeface="Symbol" pitchFamily="18" charset="2"/>
              </a:rPr>
              <a:t>v</a:t>
            </a:r>
          </a:p>
          <a:p>
            <a:r>
              <a:rPr lang="en-US" sz="3200">
                <a:sym typeface="Symbol" pitchFamily="18" charset="2"/>
              </a:rPr>
              <a:t>20 Ns = .5kg v</a:t>
            </a:r>
          </a:p>
          <a:p>
            <a:r>
              <a:rPr lang="en-US" sz="3200">
                <a:sym typeface="Symbol" pitchFamily="18" charset="2"/>
              </a:rPr>
              <a:t>v = ?  (x 2.237 for mph)</a:t>
            </a:r>
          </a:p>
        </p:txBody>
      </p:sp>
      <p:sp>
        <p:nvSpPr>
          <p:cNvPr id="12293" name="Text Box 1032"/>
          <p:cNvSpPr txBox="1">
            <a:spLocks noChangeArrowheads="1"/>
          </p:cNvSpPr>
          <p:nvPr/>
        </p:nvSpPr>
        <p:spPr bwMode="auto">
          <a:xfrm>
            <a:off x="7467600" y="6477000"/>
            <a:ext cx="66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Times New Roman" charset="0"/>
              </a:rPr>
              <a:t>© </a:t>
            </a:r>
            <a:r>
              <a:rPr lang="en-US" sz="1200"/>
              <a:t>Estes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237</Words>
  <Application>Microsoft Office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Tualatin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Murray</dc:creator>
  <cp:lastModifiedBy>Chris Murray</cp:lastModifiedBy>
  <cp:revision>69</cp:revision>
  <dcterms:created xsi:type="dcterms:W3CDTF">2001-03-01T17:38:38Z</dcterms:created>
  <dcterms:modified xsi:type="dcterms:W3CDTF">2017-03-15T03:48:35Z</dcterms:modified>
</cp:coreProperties>
</file>