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112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AAF2-30E4-434D-B2A5-AFD7335E30F4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23A74-D301-42DB-9D64-D697CCD95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8AAF2-30E4-434D-B2A5-AFD7335E30F4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23A74-D301-42DB-9D64-D697CCD95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QL 5.1 </a:t>
            </a:r>
            <a:r>
              <a:rPr lang="en-US" dirty="0" err="1" smtClean="0"/>
              <a:t>Jambalette</a:t>
            </a:r>
            <a:r>
              <a:rPr lang="en-US" dirty="0" smtClean="0"/>
              <a:t>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667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9) Sled dogs do 11,300 J of work dragging a 117 kg sled 75.8 m.  What is the </a:t>
            </a:r>
            <a:r>
              <a:rPr lang="en-US" sz="2400" b="1" dirty="0" smtClean="0"/>
              <a:t>coefficient of friction</a:t>
            </a:r>
            <a:r>
              <a:rPr lang="en-US" sz="2400" dirty="0" smtClean="0"/>
              <a:t>?</a:t>
            </a:r>
          </a:p>
          <a:p>
            <a:endParaRPr lang="en-US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287" y="4686300"/>
            <a:ext cx="9002713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245287" y="3811481"/>
            <a:ext cx="315332" cy="2805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1219200" y="1333500"/>
            <a:ext cx="31242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dirty="0"/>
              <a:t>Work (J): </a:t>
            </a:r>
            <a:r>
              <a:rPr lang="en-US" sz="3200" dirty="0"/>
              <a:t>W</a:t>
            </a:r>
            <a:endParaRPr lang="en-US" sz="2400" dirty="0"/>
          </a:p>
          <a:p>
            <a:pPr algn="r"/>
            <a:r>
              <a:rPr lang="en-US" dirty="0"/>
              <a:t>Force (N): </a:t>
            </a:r>
            <a:r>
              <a:rPr lang="en-US" sz="3200" dirty="0"/>
              <a:t>F</a:t>
            </a:r>
            <a:endParaRPr lang="en-US" sz="2400" dirty="0"/>
          </a:p>
          <a:p>
            <a:pPr algn="r"/>
            <a:r>
              <a:rPr lang="en-US" dirty="0"/>
              <a:t>Distance (m)</a:t>
            </a:r>
            <a:r>
              <a:rPr lang="en-US" sz="2400" dirty="0"/>
              <a:t>: </a:t>
            </a:r>
            <a:r>
              <a:rPr lang="en-US" sz="3200" dirty="0"/>
              <a:t>d</a:t>
            </a:r>
            <a:endParaRPr lang="en-US" sz="2400" dirty="0"/>
          </a:p>
          <a:p>
            <a:pPr algn="r"/>
            <a:r>
              <a:rPr lang="en-US" dirty="0"/>
              <a:t>Mass (kg): </a:t>
            </a:r>
            <a:r>
              <a:rPr lang="en-US" sz="3200" dirty="0"/>
              <a:t>m</a:t>
            </a:r>
            <a:endParaRPr lang="en-US" sz="2400" dirty="0"/>
          </a:p>
          <a:p>
            <a:pPr algn="r"/>
            <a:r>
              <a:rPr lang="en-US" sz="1400" dirty="0" err="1"/>
              <a:t>Coeff</a:t>
            </a:r>
            <a:r>
              <a:rPr lang="en-US" sz="1400" dirty="0"/>
              <a:t>. of Friction</a:t>
            </a:r>
            <a:r>
              <a:rPr lang="en-US" dirty="0"/>
              <a:t>:</a:t>
            </a:r>
            <a:r>
              <a:rPr lang="en-US" sz="2400" dirty="0"/>
              <a:t> </a:t>
            </a:r>
            <a:r>
              <a:rPr lang="en-US" sz="3200" dirty="0"/>
              <a:t>μ</a:t>
            </a:r>
            <a:endParaRPr lang="en-US" sz="2400" dirty="0"/>
          </a:p>
          <a:p>
            <a:pPr algn="r"/>
            <a:r>
              <a:rPr lang="en-US" dirty="0"/>
              <a:t>Power (W) : </a:t>
            </a:r>
            <a:r>
              <a:rPr lang="en-US" sz="3200" dirty="0"/>
              <a:t>P</a:t>
            </a:r>
            <a:endParaRPr lang="en-US" sz="2400" dirty="0"/>
          </a:p>
          <a:p>
            <a:pPr algn="r"/>
            <a:r>
              <a:rPr lang="en-US" dirty="0"/>
              <a:t>Time (s): </a:t>
            </a:r>
            <a:r>
              <a:rPr lang="en-US" sz="3200" dirty="0"/>
              <a:t>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667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10) A survivor contestant drags a 125 kg box 214 m across a surface with a coefficient of friction of </a:t>
            </a:r>
            <a:r>
              <a:rPr lang="en-US" sz="2400" dirty="0" smtClean="0"/>
              <a:t> 0.170 </a:t>
            </a:r>
            <a:r>
              <a:rPr lang="en-US" sz="2400" dirty="0" smtClean="0"/>
              <a:t>in 145 s.  What is their </a:t>
            </a:r>
            <a:r>
              <a:rPr lang="en-US" sz="2400" b="1" dirty="0" smtClean="0"/>
              <a:t>power</a:t>
            </a:r>
            <a:r>
              <a:rPr lang="en-US" sz="2400" dirty="0" smtClean="0"/>
              <a:t> output?</a:t>
            </a:r>
          </a:p>
          <a:p>
            <a:endParaRPr lang="en-US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34826"/>
          <a:stretch>
            <a:fillRect/>
          </a:stretch>
        </p:blipFill>
        <p:spPr bwMode="auto">
          <a:xfrm>
            <a:off x="3276600" y="4686300"/>
            <a:ext cx="5867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245287" y="4116281"/>
            <a:ext cx="315332" cy="2805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1219200" y="1542514"/>
            <a:ext cx="31242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dirty="0"/>
              <a:t>Work (J): </a:t>
            </a:r>
            <a:r>
              <a:rPr lang="en-US" sz="3200" dirty="0"/>
              <a:t>W</a:t>
            </a:r>
            <a:endParaRPr lang="en-US" sz="2400" dirty="0"/>
          </a:p>
          <a:p>
            <a:pPr algn="r"/>
            <a:r>
              <a:rPr lang="en-US" dirty="0"/>
              <a:t>Force (N): </a:t>
            </a:r>
            <a:r>
              <a:rPr lang="en-US" sz="3200" dirty="0"/>
              <a:t>F</a:t>
            </a:r>
            <a:endParaRPr lang="en-US" sz="2400" dirty="0"/>
          </a:p>
          <a:p>
            <a:pPr algn="r"/>
            <a:r>
              <a:rPr lang="en-US" dirty="0"/>
              <a:t>Distance (m)</a:t>
            </a:r>
            <a:r>
              <a:rPr lang="en-US" sz="2400" dirty="0"/>
              <a:t>: </a:t>
            </a:r>
            <a:r>
              <a:rPr lang="en-US" sz="3200" dirty="0"/>
              <a:t>d</a:t>
            </a:r>
            <a:endParaRPr lang="en-US" sz="2400" dirty="0"/>
          </a:p>
          <a:p>
            <a:pPr algn="r"/>
            <a:r>
              <a:rPr lang="en-US" dirty="0"/>
              <a:t>Mass (kg): </a:t>
            </a:r>
            <a:r>
              <a:rPr lang="en-US" sz="3200" dirty="0"/>
              <a:t>m</a:t>
            </a:r>
            <a:endParaRPr lang="en-US" sz="2400" dirty="0"/>
          </a:p>
          <a:p>
            <a:pPr algn="r"/>
            <a:r>
              <a:rPr lang="en-US" sz="1400" dirty="0" err="1"/>
              <a:t>Coeff</a:t>
            </a:r>
            <a:r>
              <a:rPr lang="en-US" sz="1400" dirty="0"/>
              <a:t>. of Friction</a:t>
            </a:r>
            <a:r>
              <a:rPr lang="en-US" dirty="0"/>
              <a:t>:</a:t>
            </a:r>
            <a:r>
              <a:rPr lang="en-US" sz="2400" dirty="0"/>
              <a:t> </a:t>
            </a:r>
            <a:r>
              <a:rPr lang="en-US" sz="3200" dirty="0"/>
              <a:t>μ</a:t>
            </a:r>
            <a:endParaRPr lang="en-US" sz="2400" dirty="0"/>
          </a:p>
          <a:p>
            <a:pPr algn="r"/>
            <a:r>
              <a:rPr lang="en-US" dirty="0"/>
              <a:t>Power (W) : </a:t>
            </a:r>
            <a:r>
              <a:rPr lang="en-US" sz="3200" dirty="0"/>
              <a:t>P</a:t>
            </a:r>
            <a:endParaRPr lang="en-US" sz="2400" dirty="0"/>
          </a:p>
          <a:p>
            <a:pPr algn="r"/>
            <a:r>
              <a:rPr lang="en-US" dirty="0"/>
              <a:t>Time (s): </a:t>
            </a:r>
            <a:r>
              <a:rPr lang="en-US" sz="3200" dirty="0"/>
              <a:t>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667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11) What is the minimum </a:t>
            </a:r>
            <a:r>
              <a:rPr lang="en-US" sz="2400" b="1" dirty="0" smtClean="0"/>
              <a:t>time</a:t>
            </a:r>
            <a:r>
              <a:rPr lang="en-US" sz="2400" dirty="0" smtClean="0"/>
              <a:t> a 746 W motor can lift a 2130 kg Land Rover 3.20 m?</a:t>
            </a:r>
          </a:p>
          <a:p>
            <a:endParaRPr lang="en-US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34826"/>
          <a:stretch>
            <a:fillRect/>
          </a:stretch>
        </p:blipFill>
        <p:spPr bwMode="auto">
          <a:xfrm>
            <a:off x="3276600" y="4686300"/>
            <a:ext cx="5867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245287" y="4116281"/>
            <a:ext cx="315332" cy="2805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1219200" y="1542514"/>
            <a:ext cx="31242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dirty="0"/>
              <a:t>Work (J): </a:t>
            </a:r>
            <a:r>
              <a:rPr lang="en-US" sz="3200" dirty="0"/>
              <a:t>W</a:t>
            </a:r>
            <a:endParaRPr lang="en-US" sz="2400" dirty="0"/>
          </a:p>
          <a:p>
            <a:pPr algn="r"/>
            <a:r>
              <a:rPr lang="en-US" dirty="0"/>
              <a:t>Force (N): </a:t>
            </a:r>
            <a:r>
              <a:rPr lang="en-US" sz="3200" dirty="0"/>
              <a:t>F</a:t>
            </a:r>
            <a:endParaRPr lang="en-US" sz="2400" dirty="0"/>
          </a:p>
          <a:p>
            <a:pPr algn="r"/>
            <a:r>
              <a:rPr lang="en-US" dirty="0"/>
              <a:t>Distance (m)</a:t>
            </a:r>
            <a:r>
              <a:rPr lang="en-US" sz="2400" dirty="0"/>
              <a:t>: </a:t>
            </a:r>
            <a:r>
              <a:rPr lang="en-US" sz="3200" dirty="0"/>
              <a:t>d</a:t>
            </a:r>
            <a:endParaRPr lang="en-US" sz="2400" dirty="0"/>
          </a:p>
          <a:p>
            <a:pPr algn="r"/>
            <a:r>
              <a:rPr lang="en-US" dirty="0"/>
              <a:t>Mass (kg): </a:t>
            </a:r>
            <a:r>
              <a:rPr lang="en-US" sz="3200" dirty="0"/>
              <a:t>m</a:t>
            </a:r>
            <a:endParaRPr lang="en-US" sz="2400" dirty="0"/>
          </a:p>
          <a:p>
            <a:pPr algn="r"/>
            <a:r>
              <a:rPr lang="en-US" sz="1400" dirty="0" err="1"/>
              <a:t>Coeff</a:t>
            </a:r>
            <a:r>
              <a:rPr lang="en-US" sz="1400" dirty="0"/>
              <a:t>. of Friction</a:t>
            </a:r>
            <a:r>
              <a:rPr lang="en-US" dirty="0"/>
              <a:t>:</a:t>
            </a:r>
            <a:r>
              <a:rPr lang="en-US" sz="2400" dirty="0"/>
              <a:t> </a:t>
            </a:r>
            <a:r>
              <a:rPr lang="en-US" sz="3200" dirty="0"/>
              <a:t>μ</a:t>
            </a:r>
            <a:endParaRPr lang="en-US" sz="2400" dirty="0"/>
          </a:p>
          <a:p>
            <a:pPr algn="r"/>
            <a:r>
              <a:rPr lang="en-US" dirty="0"/>
              <a:t>Power (W) : </a:t>
            </a:r>
            <a:r>
              <a:rPr lang="en-US" sz="3200" dirty="0"/>
              <a:t>P</a:t>
            </a:r>
            <a:endParaRPr lang="en-US" sz="2400" dirty="0"/>
          </a:p>
          <a:p>
            <a:pPr algn="r"/>
            <a:r>
              <a:rPr lang="en-US" dirty="0"/>
              <a:t>Time (s): </a:t>
            </a:r>
            <a:r>
              <a:rPr lang="en-US" sz="3200" dirty="0"/>
              <a:t>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667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12) A sled dog team has a power output of  895. W.  In what </a:t>
            </a:r>
            <a:r>
              <a:rPr lang="en-US" sz="2400" b="1" dirty="0" smtClean="0"/>
              <a:t>time</a:t>
            </a:r>
            <a:r>
              <a:rPr lang="en-US" sz="2400" dirty="0" smtClean="0"/>
              <a:t> can it drag a 141 kg sled 1,320 m </a:t>
            </a:r>
            <a:r>
              <a:rPr lang="en-US" sz="2400" dirty="0" smtClean="0"/>
              <a:t>across </a:t>
            </a:r>
            <a:r>
              <a:rPr lang="en-US" sz="2400" dirty="0" smtClean="0"/>
              <a:t>a frozen lake where the coefficient of friction is 0.110?</a:t>
            </a:r>
          </a:p>
          <a:p>
            <a:endParaRPr lang="en-US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34826"/>
          <a:stretch>
            <a:fillRect/>
          </a:stretch>
        </p:blipFill>
        <p:spPr bwMode="auto">
          <a:xfrm>
            <a:off x="3276600" y="4686300"/>
            <a:ext cx="5867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245287" y="4116281"/>
            <a:ext cx="315332" cy="2805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1219200" y="1542514"/>
            <a:ext cx="31242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dirty="0"/>
              <a:t>Work (J): </a:t>
            </a:r>
            <a:r>
              <a:rPr lang="en-US" sz="3200" dirty="0"/>
              <a:t>W</a:t>
            </a:r>
            <a:endParaRPr lang="en-US" sz="2400" dirty="0"/>
          </a:p>
          <a:p>
            <a:pPr algn="r"/>
            <a:r>
              <a:rPr lang="en-US" dirty="0"/>
              <a:t>Force (N): </a:t>
            </a:r>
            <a:r>
              <a:rPr lang="en-US" sz="3200" dirty="0"/>
              <a:t>F</a:t>
            </a:r>
            <a:endParaRPr lang="en-US" sz="2400" dirty="0"/>
          </a:p>
          <a:p>
            <a:pPr algn="r"/>
            <a:r>
              <a:rPr lang="en-US" dirty="0"/>
              <a:t>Distance (m)</a:t>
            </a:r>
            <a:r>
              <a:rPr lang="en-US" sz="2400" dirty="0"/>
              <a:t>: </a:t>
            </a:r>
            <a:r>
              <a:rPr lang="en-US" sz="3200" dirty="0"/>
              <a:t>d</a:t>
            </a:r>
            <a:endParaRPr lang="en-US" sz="2400" dirty="0"/>
          </a:p>
          <a:p>
            <a:pPr algn="r"/>
            <a:r>
              <a:rPr lang="en-US" dirty="0"/>
              <a:t>Mass (kg): </a:t>
            </a:r>
            <a:r>
              <a:rPr lang="en-US" sz="3200" dirty="0"/>
              <a:t>m</a:t>
            </a:r>
            <a:endParaRPr lang="en-US" sz="2400" dirty="0"/>
          </a:p>
          <a:p>
            <a:pPr algn="r"/>
            <a:r>
              <a:rPr lang="en-US" sz="1400" dirty="0" err="1"/>
              <a:t>Coeff</a:t>
            </a:r>
            <a:r>
              <a:rPr lang="en-US" sz="1400" dirty="0"/>
              <a:t>. of Friction</a:t>
            </a:r>
            <a:r>
              <a:rPr lang="en-US" dirty="0"/>
              <a:t>:</a:t>
            </a:r>
            <a:r>
              <a:rPr lang="en-US" sz="2400" dirty="0"/>
              <a:t> </a:t>
            </a:r>
            <a:r>
              <a:rPr lang="en-US" sz="3200" dirty="0"/>
              <a:t>μ</a:t>
            </a:r>
            <a:endParaRPr lang="en-US" sz="2400" dirty="0"/>
          </a:p>
          <a:p>
            <a:pPr algn="r"/>
            <a:r>
              <a:rPr lang="en-US" dirty="0"/>
              <a:t>Power (W) : </a:t>
            </a:r>
            <a:r>
              <a:rPr lang="en-US" sz="3200" dirty="0"/>
              <a:t>P</a:t>
            </a:r>
            <a:endParaRPr lang="en-US" sz="2400" dirty="0"/>
          </a:p>
          <a:p>
            <a:pPr algn="r"/>
            <a:r>
              <a:rPr lang="en-US" dirty="0"/>
              <a:t>Time (s): </a:t>
            </a:r>
            <a:r>
              <a:rPr lang="en-US" sz="3200" dirty="0"/>
              <a:t>t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667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13) An elevator motor must lift a 3,210 kg elevator 18.3 m in 13.0 s.  What is its minimum </a:t>
            </a:r>
            <a:r>
              <a:rPr lang="en-US" sz="2400" b="1" dirty="0" smtClean="0"/>
              <a:t>power</a:t>
            </a:r>
            <a:r>
              <a:rPr lang="en-US" sz="2400" dirty="0" smtClean="0"/>
              <a:t> rating?</a:t>
            </a:r>
          </a:p>
          <a:p>
            <a:endParaRPr lang="en-US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34826"/>
          <a:stretch>
            <a:fillRect/>
          </a:stretch>
        </p:blipFill>
        <p:spPr bwMode="auto">
          <a:xfrm>
            <a:off x="3276600" y="4686300"/>
            <a:ext cx="5867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245287" y="4040081"/>
            <a:ext cx="315332" cy="2805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1219200" y="1390114"/>
            <a:ext cx="31242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dirty="0"/>
              <a:t>Work (J): </a:t>
            </a:r>
            <a:r>
              <a:rPr lang="en-US" sz="3200" dirty="0"/>
              <a:t>W</a:t>
            </a:r>
            <a:endParaRPr lang="en-US" sz="2400" dirty="0"/>
          </a:p>
          <a:p>
            <a:pPr algn="r"/>
            <a:r>
              <a:rPr lang="en-US" dirty="0"/>
              <a:t>Force (N): </a:t>
            </a:r>
            <a:r>
              <a:rPr lang="en-US" sz="3200" dirty="0"/>
              <a:t>F</a:t>
            </a:r>
            <a:endParaRPr lang="en-US" sz="2400" dirty="0"/>
          </a:p>
          <a:p>
            <a:pPr algn="r"/>
            <a:r>
              <a:rPr lang="en-US" dirty="0"/>
              <a:t>Distance (m)</a:t>
            </a:r>
            <a:r>
              <a:rPr lang="en-US" sz="2400" dirty="0"/>
              <a:t>: </a:t>
            </a:r>
            <a:r>
              <a:rPr lang="en-US" sz="3200" dirty="0"/>
              <a:t>d</a:t>
            </a:r>
            <a:endParaRPr lang="en-US" sz="2400" dirty="0"/>
          </a:p>
          <a:p>
            <a:pPr algn="r"/>
            <a:r>
              <a:rPr lang="en-US" dirty="0"/>
              <a:t>Mass (kg): </a:t>
            </a:r>
            <a:r>
              <a:rPr lang="en-US" sz="3200" dirty="0"/>
              <a:t>m</a:t>
            </a:r>
            <a:endParaRPr lang="en-US" sz="2400" dirty="0"/>
          </a:p>
          <a:p>
            <a:pPr algn="r"/>
            <a:r>
              <a:rPr lang="en-US" sz="1400" dirty="0" err="1"/>
              <a:t>Coeff</a:t>
            </a:r>
            <a:r>
              <a:rPr lang="en-US" sz="1400" dirty="0"/>
              <a:t>. of Friction</a:t>
            </a:r>
            <a:r>
              <a:rPr lang="en-US" dirty="0"/>
              <a:t>:</a:t>
            </a:r>
            <a:r>
              <a:rPr lang="en-US" sz="2400" dirty="0"/>
              <a:t> </a:t>
            </a:r>
            <a:r>
              <a:rPr lang="en-US" sz="3200" dirty="0"/>
              <a:t>μ</a:t>
            </a:r>
            <a:endParaRPr lang="en-US" sz="2400" dirty="0"/>
          </a:p>
          <a:p>
            <a:pPr algn="r"/>
            <a:r>
              <a:rPr lang="en-US" dirty="0"/>
              <a:t>Power (W) : </a:t>
            </a:r>
            <a:r>
              <a:rPr lang="en-US" sz="3200" dirty="0"/>
              <a:t>P</a:t>
            </a:r>
            <a:endParaRPr lang="en-US" sz="2400" dirty="0"/>
          </a:p>
          <a:p>
            <a:pPr algn="r"/>
            <a:r>
              <a:rPr lang="en-US" dirty="0"/>
              <a:t>Time (s): </a:t>
            </a:r>
            <a:r>
              <a:rPr lang="en-US" sz="3200" dirty="0"/>
              <a:t>t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667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1) A heater consumes 1210 J of energy from natural gas, and puts out  1150 J of heat into the home.  What is its </a:t>
            </a:r>
            <a:r>
              <a:rPr lang="en-US" sz="2400" b="1" dirty="0" smtClean="0"/>
              <a:t>efficiency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1075" y="4686300"/>
            <a:ext cx="43529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481534" y="3857229"/>
            <a:ext cx="376237" cy="3339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667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2) An electric motor is 91.0 % efficient.  What is its </a:t>
            </a:r>
            <a:r>
              <a:rPr lang="en-US" sz="2400" b="1" dirty="0" smtClean="0"/>
              <a:t>power output</a:t>
            </a:r>
            <a:r>
              <a:rPr lang="en-US" sz="2400" dirty="0" smtClean="0"/>
              <a:t> if it consumes 832 W of electrical power?  </a:t>
            </a:r>
          </a:p>
          <a:p>
            <a:r>
              <a:rPr lang="en-US" sz="2400" dirty="0" smtClean="0"/>
              <a:t> </a:t>
            </a:r>
          </a:p>
          <a:p>
            <a:endParaRPr lang="en-US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1075" y="4686300"/>
            <a:ext cx="43529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481534" y="3857229"/>
            <a:ext cx="376237" cy="3339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667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3) A car is 23.0 % efficient.  If it does 13,200 J of work, what </a:t>
            </a:r>
            <a:r>
              <a:rPr lang="en-US" sz="2400" b="1" dirty="0" smtClean="0"/>
              <a:t>energy</a:t>
            </a:r>
            <a:r>
              <a:rPr lang="en-US" sz="2400" dirty="0" smtClean="0"/>
              <a:t> in fuel does it consume?  If it consumes 4,230 J of fuel, what </a:t>
            </a:r>
            <a:r>
              <a:rPr lang="en-US" sz="2400" b="1" dirty="0" smtClean="0"/>
              <a:t>work</a:t>
            </a:r>
            <a:r>
              <a:rPr lang="en-US" sz="2400" dirty="0" smtClean="0"/>
              <a:t> does it do?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1075" y="4686300"/>
            <a:ext cx="43529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481534" y="3857229"/>
            <a:ext cx="376237" cy="3339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667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4) A heater puts out 340. J of heat in 2.40 s.  What is its </a:t>
            </a:r>
            <a:r>
              <a:rPr lang="en-US" sz="2400" b="1" dirty="0" smtClean="0"/>
              <a:t>power</a:t>
            </a:r>
            <a:r>
              <a:rPr lang="en-US" sz="2400" dirty="0" smtClean="0"/>
              <a:t>?  </a:t>
            </a:r>
          </a:p>
          <a:p>
            <a:r>
              <a:rPr lang="en-US" sz="2400" dirty="0" smtClean="0"/>
              <a:t> </a:t>
            </a:r>
          </a:p>
          <a:p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5875" y="4610100"/>
            <a:ext cx="40481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481534" y="3857229"/>
            <a:ext cx="376237" cy="3339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667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5) A 210. W motor does 4,520 J of work in what </a:t>
            </a:r>
            <a:r>
              <a:rPr lang="en-US" sz="2400" b="1" dirty="0" smtClean="0"/>
              <a:t>time</a:t>
            </a:r>
            <a:r>
              <a:rPr lang="en-US" sz="2400" dirty="0" smtClean="0"/>
              <a:t>?  </a:t>
            </a:r>
          </a:p>
          <a:p>
            <a:r>
              <a:rPr lang="en-US" sz="2400" dirty="0" smtClean="0"/>
              <a:t> </a:t>
            </a:r>
          </a:p>
          <a:p>
            <a:endParaRPr lang="en-US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5875" y="4610100"/>
            <a:ext cx="40481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481534" y="3857229"/>
            <a:ext cx="376237" cy="3339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667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6) A 40.0 W light bulb consumes what </a:t>
            </a:r>
            <a:r>
              <a:rPr lang="en-US" sz="2400" b="1" dirty="0" smtClean="0"/>
              <a:t>energy</a:t>
            </a:r>
            <a:r>
              <a:rPr lang="en-US" sz="2400" dirty="0" smtClean="0"/>
              <a:t> in a minute (60 s)?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5875" y="4610100"/>
            <a:ext cx="40481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481534" y="3857229"/>
            <a:ext cx="376237" cy="3339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667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7) What </a:t>
            </a:r>
            <a:r>
              <a:rPr lang="en-US" sz="2400" b="1" dirty="0" smtClean="0"/>
              <a:t>work</a:t>
            </a:r>
            <a:r>
              <a:rPr lang="en-US" sz="2400" dirty="0" smtClean="0"/>
              <a:t> is it to drag a 12.0 kg box 17.0 m across the floor where the coefficient of friction is 0.210?</a:t>
            </a:r>
          </a:p>
          <a:p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287" y="4686300"/>
            <a:ext cx="9002713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245287" y="3735281"/>
            <a:ext cx="315332" cy="2805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1219200" y="1181100"/>
            <a:ext cx="31242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dirty="0"/>
              <a:t>Work (J): </a:t>
            </a:r>
            <a:r>
              <a:rPr lang="en-US" sz="3200" dirty="0"/>
              <a:t>W</a:t>
            </a:r>
            <a:endParaRPr lang="en-US" sz="2400" dirty="0"/>
          </a:p>
          <a:p>
            <a:pPr algn="r"/>
            <a:r>
              <a:rPr lang="en-US" dirty="0"/>
              <a:t>Force (N): </a:t>
            </a:r>
            <a:r>
              <a:rPr lang="en-US" sz="3200" dirty="0"/>
              <a:t>F</a:t>
            </a:r>
            <a:endParaRPr lang="en-US" sz="2400" dirty="0"/>
          </a:p>
          <a:p>
            <a:pPr algn="r"/>
            <a:r>
              <a:rPr lang="en-US" dirty="0"/>
              <a:t>Distance (m)</a:t>
            </a:r>
            <a:r>
              <a:rPr lang="en-US" sz="2400" dirty="0"/>
              <a:t>: </a:t>
            </a:r>
            <a:r>
              <a:rPr lang="en-US" sz="3200" dirty="0"/>
              <a:t>d</a:t>
            </a:r>
            <a:endParaRPr lang="en-US" sz="2400" dirty="0"/>
          </a:p>
          <a:p>
            <a:pPr algn="r"/>
            <a:r>
              <a:rPr lang="en-US" dirty="0"/>
              <a:t>Mass (kg): </a:t>
            </a:r>
            <a:r>
              <a:rPr lang="en-US" sz="3200" dirty="0"/>
              <a:t>m</a:t>
            </a:r>
            <a:endParaRPr lang="en-US" sz="2400" dirty="0"/>
          </a:p>
          <a:p>
            <a:pPr algn="r"/>
            <a:r>
              <a:rPr lang="en-US" sz="1400" dirty="0" err="1"/>
              <a:t>Coeff</a:t>
            </a:r>
            <a:r>
              <a:rPr lang="en-US" sz="1400" dirty="0"/>
              <a:t>. of Friction</a:t>
            </a:r>
            <a:r>
              <a:rPr lang="en-US" dirty="0"/>
              <a:t>:</a:t>
            </a:r>
            <a:r>
              <a:rPr lang="en-US" sz="2400" dirty="0"/>
              <a:t> </a:t>
            </a:r>
            <a:r>
              <a:rPr lang="en-US" sz="3200" dirty="0"/>
              <a:t>μ</a:t>
            </a:r>
            <a:endParaRPr lang="en-US" sz="2400" dirty="0"/>
          </a:p>
          <a:p>
            <a:pPr algn="r"/>
            <a:r>
              <a:rPr lang="en-US" dirty="0"/>
              <a:t>Power (W) : </a:t>
            </a:r>
            <a:r>
              <a:rPr lang="en-US" sz="3200" dirty="0"/>
              <a:t>P</a:t>
            </a:r>
            <a:endParaRPr lang="en-US" sz="2400" dirty="0"/>
          </a:p>
          <a:p>
            <a:pPr algn="r"/>
            <a:r>
              <a:rPr lang="en-US" dirty="0"/>
              <a:t>Time (s): </a:t>
            </a:r>
            <a:r>
              <a:rPr lang="en-US" sz="3200" dirty="0"/>
              <a:t>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667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8) A winch does 732 J of work lifting what </a:t>
            </a:r>
            <a:r>
              <a:rPr lang="en-US" sz="2400" b="1" dirty="0" smtClean="0"/>
              <a:t>mass</a:t>
            </a:r>
            <a:r>
              <a:rPr lang="en-US" sz="2400" dirty="0" smtClean="0"/>
              <a:t> to a height of 3.20 m?</a:t>
            </a:r>
          </a:p>
          <a:p>
            <a:endParaRPr lang="en-US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287" y="4686300"/>
            <a:ext cx="9002713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245287" y="3735281"/>
            <a:ext cx="315332" cy="2805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1219200" y="1181100"/>
            <a:ext cx="31242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dirty="0"/>
              <a:t>Work (J): </a:t>
            </a:r>
            <a:r>
              <a:rPr lang="en-US" sz="3200" dirty="0"/>
              <a:t>W</a:t>
            </a:r>
            <a:endParaRPr lang="en-US" sz="2400" dirty="0"/>
          </a:p>
          <a:p>
            <a:pPr algn="r"/>
            <a:r>
              <a:rPr lang="en-US" dirty="0"/>
              <a:t>Force (N): </a:t>
            </a:r>
            <a:r>
              <a:rPr lang="en-US" sz="3200" dirty="0"/>
              <a:t>F</a:t>
            </a:r>
            <a:endParaRPr lang="en-US" sz="2400" dirty="0"/>
          </a:p>
          <a:p>
            <a:pPr algn="r"/>
            <a:r>
              <a:rPr lang="en-US" dirty="0"/>
              <a:t>Distance (m)</a:t>
            </a:r>
            <a:r>
              <a:rPr lang="en-US" sz="2400" dirty="0"/>
              <a:t>: </a:t>
            </a:r>
            <a:r>
              <a:rPr lang="en-US" sz="3200" dirty="0"/>
              <a:t>d</a:t>
            </a:r>
            <a:endParaRPr lang="en-US" sz="2400" dirty="0"/>
          </a:p>
          <a:p>
            <a:pPr algn="r"/>
            <a:r>
              <a:rPr lang="en-US" dirty="0"/>
              <a:t>Mass (kg): </a:t>
            </a:r>
            <a:r>
              <a:rPr lang="en-US" sz="3200" dirty="0"/>
              <a:t>m</a:t>
            </a:r>
            <a:endParaRPr lang="en-US" sz="2400" dirty="0"/>
          </a:p>
          <a:p>
            <a:pPr algn="r"/>
            <a:r>
              <a:rPr lang="en-US" sz="1400" dirty="0" err="1"/>
              <a:t>Coeff</a:t>
            </a:r>
            <a:r>
              <a:rPr lang="en-US" sz="1400" dirty="0"/>
              <a:t>. of Friction</a:t>
            </a:r>
            <a:r>
              <a:rPr lang="en-US" dirty="0"/>
              <a:t>:</a:t>
            </a:r>
            <a:r>
              <a:rPr lang="en-US" sz="2400" dirty="0"/>
              <a:t> </a:t>
            </a:r>
            <a:r>
              <a:rPr lang="en-US" sz="3200" dirty="0"/>
              <a:t>μ</a:t>
            </a:r>
            <a:endParaRPr lang="en-US" sz="2400" dirty="0"/>
          </a:p>
          <a:p>
            <a:pPr algn="r"/>
            <a:r>
              <a:rPr lang="en-US" dirty="0"/>
              <a:t>Power (W) : </a:t>
            </a:r>
            <a:r>
              <a:rPr lang="en-US" sz="3200" dirty="0"/>
              <a:t>P</a:t>
            </a:r>
            <a:endParaRPr lang="en-US" sz="2400" dirty="0"/>
          </a:p>
          <a:p>
            <a:pPr algn="r"/>
            <a:r>
              <a:rPr lang="en-US" dirty="0"/>
              <a:t>Time (s): </a:t>
            </a:r>
            <a:r>
              <a:rPr lang="en-US" sz="3200" dirty="0"/>
              <a:t>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592</Words>
  <Application>Microsoft Office PowerPoint</Application>
  <PresentationFormat>On-screen Show (16:10)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QL 5.1 Jambalette!!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QL 5.2.1 and QL 5.2.2</dc:title>
  <dc:creator>physics</dc:creator>
  <cp:lastModifiedBy>Chris Murray</cp:lastModifiedBy>
  <cp:revision>6</cp:revision>
  <dcterms:created xsi:type="dcterms:W3CDTF">2020-04-13T17:11:17Z</dcterms:created>
  <dcterms:modified xsi:type="dcterms:W3CDTF">2021-01-06T01:21:42Z</dcterms:modified>
</cp:coreProperties>
</file>