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9" r:id="rId2"/>
    <p:sldId id="331" r:id="rId3"/>
    <p:sldId id="333" r:id="rId4"/>
    <p:sldId id="332" r:id="rId5"/>
    <p:sldId id="330" r:id="rId6"/>
    <p:sldId id="346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317AC-A55B-4629-A817-43C80768E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A980A-06E1-423E-9C80-041420D4F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64280-A3E2-431E-B5B3-1CCDF1449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1A983-9A72-461C-BC5F-F0C1AEEA6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0B7E0-9B43-4B18-A938-BE325A670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54260-D831-46DA-9929-15AE4263A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6B6B6-9CE0-405B-945E-58F04B972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794FD-E86F-40C0-97D8-7EE427C15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A3B19-6AC2-4444-8729-8907F6632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223C3-3EF4-43F4-89F2-55A21E396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F8CD4-85DA-4CB6-B453-928656FFE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8193B8-3EBB-47EA-A99D-4B9A8CC40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3"/>
          <p:cNvSpPr txBox="1">
            <a:spLocks noChangeArrowheads="1"/>
          </p:cNvSpPr>
          <p:nvPr/>
        </p:nvSpPr>
        <p:spPr bwMode="auto">
          <a:xfrm>
            <a:off x="304800" y="114300"/>
            <a:ext cx="853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Practice for FA5.1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d. What is your power output if you drag a 87.0 kg sled a level distance of 43.0 m in 19.0 s where the coefficient of dynamic friction is 0.210</a:t>
            </a:r>
            <a:r>
              <a:rPr lang="en-US" dirty="0" smtClean="0"/>
              <a:t>? </a:t>
            </a:r>
            <a:r>
              <a:rPr lang="en-US" dirty="0"/>
              <a:t>406 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1200" y="2001947"/>
            <a:ext cx="3240824" cy="337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 - Power (W</a:t>
            </a:r>
            <a:r>
              <a:rPr lang="en-US" dirty="0" smtClean="0"/>
              <a:t>)</a:t>
            </a:r>
          </a:p>
          <a:p>
            <a:endParaRPr lang="en-US" sz="500" dirty="0"/>
          </a:p>
          <a:p>
            <a:r>
              <a:rPr lang="en-US" dirty="0"/>
              <a:t>W - Work (J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F - Force (N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d - distance (m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t - time (s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m - mass (kg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>
                <a:sym typeface="Symbol"/>
              </a:rPr>
              <a:t></a:t>
            </a:r>
            <a:r>
              <a:rPr lang="en-US" dirty="0"/>
              <a:t> - coefficient of </a:t>
            </a:r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5143500"/>
            <a:ext cx="3944413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F </a:t>
            </a:r>
            <a:r>
              <a:rPr lang="en-US" sz="2000" dirty="0"/>
              <a:t>= mg </a:t>
            </a:r>
            <a:r>
              <a:rPr lang="en-US" sz="2000" dirty="0" smtClean="0"/>
              <a:t>or </a:t>
            </a:r>
            <a:r>
              <a:rPr lang="en-US" sz="2000" dirty="0" smtClean="0">
                <a:sym typeface="Symbol" charset="2"/>
              </a:rPr>
              <a:t></a:t>
            </a:r>
            <a:r>
              <a:rPr lang="en-US" sz="2000" dirty="0" smtClean="0"/>
              <a:t>mg,    P </a:t>
            </a:r>
            <a:r>
              <a:rPr lang="en-US" sz="2000" dirty="0"/>
              <a:t>= </a:t>
            </a:r>
            <a:r>
              <a:rPr lang="en-US" sz="2000" dirty="0" smtClean="0"/>
              <a:t>W/t,    W </a:t>
            </a:r>
            <a:r>
              <a:rPr lang="en-US" sz="2000" dirty="0"/>
              <a:t>= </a:t>
            </a:r>
            <a:r>
              <a:rPr lang="en-US" sz="2000" dirty="0" err="1" smtClean="0"/>
              <a:t>Fd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3</a:t>
            </a:r>
            <a:r>
              <a:rPr lang="en-US" dirty="0"/>
              <a:t> c. You do 850. J of work raising what mass a vertical distance of 8.70 m</a:t>
            </a:r>
            <a:r>
              <a:rPr lang="en-US" dirty="0" smtClean="0"/>
              <a:t>? </a:t>
            </a:r>
            <a:r>
              <a:rPr lang="en-US" dirty="0"/>
              <a:t>9.96 kg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5143500"/>
            <a:ext cx="2903744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F </a:t>
            </a:r>
            <a:r>
              <a:rPr lang="en-US" sz="2000" dirty="0"/>
              <a:t>= mg </a:t>
            </a:r>
            <a:r>
              <a:rPr lang="en-US" sz="2000" dirty="0" smtClean="0"/>
              <a:t>or </a:t>
            </a:r>
            <a:r>
              <a:rPr lang="en-US" sz="2000" dirty="0" smtClean="0">
                <a:sym typeface="Symbol" charset="2"/>
              </a:rPr>
              <a:t></a:t>
            </a:r>
            <a:r>
              <a:rPr lang="en-US" sz="2000" dirty="0" smtClean="0"/>
              <a:t>mg,     W </a:t>
            </a:r>
            <a:r>
              <a:rPr lang="en-US" sz="2000" dirty="0"/>
              <a:t>= </a:t>
            </a:r>
            <a:r>
              <a:rPr lang="en-US" sz="2000" dirty="0" err="1" smtClean="0"/>
              <a:t>Fd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2001947"/>
            <a:ext cx="3240824" cy="337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 - Power (W</a:t>
            </a:r>
            <a:r>
              <a:rPr lang="en-US" dirty="0" smtClean="0"/>
              <a:t>)</a:t>
            </a:r>
          </a:p>
          <a:p>
            <a:endParaRPr lang="en-US" sz="500" dirty="0"/>
          </a:p>
          <a:p>
            <a:r>
              <a:rPr lang="en-US" dirty="0"/>
              <a:t>W - Work (J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F - Force (N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d - distance (m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t - time (s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m - mass (kg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>
                <a:sym typeface="Symbol"/>
              </a:rPr>
              <a:t></a:t>
            </a:r>
            <a:r>
              <a:rPr lang="en-US" dirty="0"/>
              <a:t> - coefficient of </a:t>
            </a:r>
            <a:r>
              <a:rPr lang="en-US" dirty="0" smtClean="0"/>
              <a:t>friction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4</a:t>
            </a:r>
            <a:r>
              <a:rPr lang="en-US" dirty="0"/>
              <a:t> c. You do 381 J of work dragging a box 23.5 m over a level floor (at a constant low speed) where the coefficient of dynamic friction is 0.110.  What is the mass of the box</a:t>
            </a:r>
            <a:r>
              <a:rPr lang="en-US" dirty="0" smtClean="0"/>
              <a:t>? </a:t>
            </a:r>
            <a:r>
              <a:rPr lang="en-US" dirty="0"/>
              <a:t>15.0 kg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5143500"/>
            <a:ext cx="2903744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F </a:t>
            </a:r>
            <a:r>
              <a:rPr lang="en-US" sz="2000" dirty="0"/>
              <a:t>= mg </a:t>
            </a:r>
            <a:r>
              <a:rPr lang="en-US" sz="2000" dirty="0" smtClean="0"/>
              <a:t>or </a:t>
            </a:r>
            <a:r>
              <a:rPr lang="en-US" sz="2000" dirty="0" smtClean="0">
                <a:sym typeface="Symbol" charset="2"/>
              </a:rPr>
              <a:t></a:t>
            </a:r>
            <a:r>
              <a:rPr lang="en-US" sz="2000" dirty="0" smtClean="0"/>
              <a:t>mg,     W </a:t>
            </a:r>
            <a:r>
              <a:rPr lang="en-US" sz="2000" dirty="0"/>
              <a:t>= </a:t>
            </a:r>
            <a:r>
              <a:rPr lang="en-US" sz="2000" dirty="0" err="1" smtClean="0"/>
              <a:t>Fd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2001947"/>
            <a:ext cx="3240824" cy="337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 - Power (W</a:t>
            </a:r>
            <a:r>
              <a:rPr lang="en-US" dirty="0" smtClean="0"/>
              <a:t>)</a:t>
            </a:r>
          </a:p>
          <a:p>
            <a:endParaRPr lang="en-US" sz="500" dirty="0"/>
          </a:p>
          <a:p>
            <a:r>
              <a:rPr lang="en-US" dirty="0"/>
              <a:t>W - Work (J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F - Force (N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d - distance (m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t - time (s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m - mass (kg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>
                <a:sym typeface="Symbol"/>
              </a:rPr>
              <a:t></a:t>
            </a:r>
            <a:r>
              <a:rPr lang="en-US" dirty="0"/>
              <a:t> - coefficient of </a:t>
            </a:r>
            <a:r>
              <a:rPr lang="en-US" dirty="0" smtClean="0"/>
              <a:t>friction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5</a:t>
            </a:r>
            <a:r>
              <a:rPr lang="en-US" dirty="0"/>
              <a:t> c. You do 645 J of work dragging a 15.0 kg box over a level floor (at a constant low speed) a distance of 32.0 m.  What was the dynamic coefficient of friction</a:t>
            </a:r>
            <a:r>
              <a:rPr lang="en-US" dirty="0" smtClean="0"/>
              <a:t>? </a:t>
            </a:r>
            <a:r>
              <a:rPr lang="en-US" dirty="0"/>
              <a:t>0.137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5143500"/>
            <a:ext cx="2903744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F </a:t>
            </a:r>
            <a:r>
              <a:rPr lang="en-US" sz="2000" dirty="0"/>
              <a:t>= mg </a:t>
            </a:r>
            <a:r>
              <a:rPr lang="en-US" sz="2000" dirty="0" smtClean="0"/>
              <a:t>or </a:t>
            </a:r>
            <a:r>
              <a:rPr lang="en-US" sz="2000" dirty="0" smtClean="0">
                <a:sym typeface="Symbol" charset="2"/>
              </a:rPr>
              <a:t></a:t>
            </a:r>
            <a:r>
              <a:rPr lang="en-US" sz="2000" dirty="0" smtClean="0"/>
              <a:t>mg,     W </a:t>
            </a:r>
            <a:r>
              <a:rPr lang="en-US" sz="2000" dirty="0"/>
              <a:t>= </a:t>
            </a:r>
            <a:r>
              <a:rPr lang="en-US" sz="2000" dirty="0" err="1" smtClean="0"/>
              <a:t>Fd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2001947"/>
            <a:ext cx="3240824" cy="337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 - Power (W</a:t>
            </a:r>
            <a:r>
              <a:rPr lang="en-US" dirty="0" smtClean="0"/>
              <a:t>)</a:t>
            </a:r>
          </a:p>
          <a:p>
            <a:endParaRPr lang="en-US" sz="500" dirty="0"/>
          </a:p>
          <a:p>
            <a:r>
              <a:rPr lang="en-US" dirty="0"/>
              <a:t>W - Work (J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F - Force (N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d - distance (m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t - time (s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m - mass (kg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>
                <a:sym typeface="Symbol"/>
              </a:rPr>
              <a:t></a:t>
            </a:r>
            <a:r>
              <a:rPr lang="en-US" dirty="0"/>
              <a:t> - coefficient of </a:t>
            </a:r>
            <a:r>
              <a:rPr lang="en-US" dirty="0" smtClean="0"/>
              <a:t>friction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3</a:t>
            </a:r>
            <a:r>
              <a:rPr lang="en-US" dirty="0"/>
              <a:t> d. A sled dog has a power output of 310. W.  In what time can it drag a 112 kg sled 95.0 m across a frozen lake where the coefficient of friction is 0.130</a:t>
            </a:r>
            <a:r>
              <a:rPr lang="en-US" dirty="0" smtClean="0"/>
              <a:t>? </a:t>
            </a:r>
            <a:r>
              <a:rPr lang="en-US" dirty="0"/>
              <a:t>43.8 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1200" y="2001947"/>
            <a:ext cx="3240824" cy="337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 - Power (W</a:t>
            </a:r>
            <a:r>
              <a:rPr lang="en-US" dirty="0" smtClean="0"/>
              <a:t>)</a:t>
            </a:r>
          </a:p>
          <a:p>
            <a:endParaRPr lang="en-US" sz="500" dirty="0"/>
          </a:p>
          <a:p>
            <a:r>
              <a:rPr lang="en-US" dirty="0"/>
              <a:t>W - Work (J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F - Force (N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d - distance (m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t - time (s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m - mass (kg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>
                <a:sym typeface="Symbol"/>
              </a:rPr>
              <a:t></a:t>
            </a:r>
            <a:r>
              <a:rPr lang="en-US" dirty="0"/>
              <a:t> - coefficient of </a:t>
            </a:r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5143500"/>
            <a:ext cx="3944413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F </a:t>
            </a:r>
            <a:r>
              <a:rPr lang="en-US" sz="2000" dirty="0"/>
              <a:t>= mg </a:t>
            </a:r>
            <a:r>
              <a:rPr lang="en-US" sz="2000" dirty="0" smtClean="0"/>
              <a:t>or </a:t>
            </a:r>
            <a:r>
              <a:rPr lang="en-US" sz="2000" dirty="0" smtClean="0">
                <a:sym typeface="Symbol" charset="2"/>
              </a:rPr>
              <a:t></a:t>
            </a:r>
            <a:r>
              <a:rPr lang="en-US" sz="2000" dirty="0" smtClean="0"/>
              <a:t>mg,    P </a:t>
            </a:r>
            <a:r>
              <a:rPr lang="en-US" sz="2000" dirty="0"/>
              <a:t>= </a:t>
            </a:r>
            <a:r>
              <a:rPr lang="en-US" sz="2000" dirty="0" smtClean="0"/>
              <a:t>W/t,    W </a:t>
            </a:r>
            <a:r>
              <a:rPr lang="en-US" sz="2000" dirty="0"/>
              <a:t>= </a:t>
            </a:r>
            <a:r>
              <a:rPr lang="en-US" sz="2000" dirty="0" err="1" smtClean="0"/>
              <a:t>Fd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4</a:t>
            </a:r>
            <a:r>
              <a:rPr lang="en-US" dirty="0"/>
              <a:t> d. What is the minimum power rating a motor can have if it needs to lift a 2350 kg SUV a vertical distance of 4.50 m in 154 s</a:t>
            </a:r>
            <a:r>
              <a:rPr lang="en-US" dirty="0" smtClean="0"/>
              <a:t>? </a:t>
            </a:r>
            <a:r>
              <a:rPr lang="en-US" dirty="0"/>
              <a:t>674 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1200" y="2001947"/>
            <a:ext cx="3240824" cy="337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 - Power (W</a:t>
            </a:r>
            <a:r>
              <a:rPr lang="en-US" dirty="0" smtClean="0"/>
              <a:t>)</a:t>
            </a:r>
          </a:p>
          <a:p>
            <a:endParaRPr lang="en-US" sz="500" dirty="0"/>
          </a:p>
          <a:p>
            <a:r>
              <a:rPr lang="en-US" dirty="0"/>
              <a:t>W - Work (J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F - Force (N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d - distance (m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t - time (s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m - mass (kg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>
                <a:sym typeface="Symbol"/>
              </a:rPr>
              <a:t></a:t>
            </a:r>
            <a:r>
              <a:rPr lang="en-US" dirty="0"/>
              <a:t> - coefficient of </a:t>
            </a:r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5143500"/>
            <a:ext cx="3944413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F </a:t>
            </a:r>
            <a:r>
              <a:rPr lang="en-US" sz="2000" dirty="0"/>
              <a:t>= mg </a:t>
            </a:r>
            <a:r>
              <a:rPr lang="en-US" sz="2000" dirty="0" smtClean="0"/>
              <a:t>or </a:t>
            </a:r>
            <a:r>
              <a:rPr lang="en-US" sz="2000" dirty="0" smtClean="0">
                <a:sym typeface="Symbol" charset="2"/>
              </a:rPr>
              <a:t></a:t>
            </a:r>
            <a:r>
              <a:rPr lang="en-US" sz="2000" dirty="0" smtClean="0"/>
              <a:t>mg,    P </a:t>
            </a:r>
            <a:r>
              <a:rPr lang="en-US" sz="2000" dirty="0"/>
              <a:t>= </a:t>
            </a:r>
            <a:r>
              <a:rPr lang="en-US" sz="2000" dirty="0" smtClean="0"/>
              <a:t>W/t,    W </a:t>
            </a:r>
            <a:r>
              <a:rPr lang="en-US" sz="2000" dirty="0"/>
              <a:t>= </a:t>
            </a:r>
            <a:r>
              <a:rPr lang="en-US" sz="2000" dirty="0" err="1" smtClean="0"/>
              <a:t>Fd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5 d</a:t>
            </a:r>
            <a:r>
              <a:rPr lang="en-US" dirty="0"/>
              <a:t>. What is the minimum time a 746. W motor can lift a 2770 kg land rover 3.70 m</a:t>
            </a:r>
            <a:r>
              <a:rPr lang="en-US" dirty="0" smtClean="0"/>
              <a:t>? </a:t>
            </a:r>
            <a:r>
              <a:rPr lang="en-US"/>
              <a:t>135 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2001947"/>
            <a:ext cx="3240824" cy="337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 - Power (W</a:t>
            </a:r>
            <a:r>
              <a:rPr lang="en-US" dirty="0" smtClean="0"/>
              <a:t>)</a:t>
            </a:r>
          </a:p>
          <a:p>
            <a:endParaRPr lang="en-US" sz="500" dirty="0"/>
          </a:p>
          <a:p>
            <a:r>
              <a:rPr lang="en-US" dirty="0"/>
              <a:t>W - Work (J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F - Force (N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d - distance (m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t - time (s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m - mass (kg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>
                <a:sym typeface="Symbol"/>
              </a:rPr>
              <a:t></a:t>
            </a:r>
            <a:r>
              <a:rPr lang="en-US" dirty="0"/>
              <a:t> - coefficient of </a:t>
            </a:r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5143500"/>
            <a:ext cx="3944413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F </a:t>
            </a:r>
            <a:r>
              <a:rPr lang="en-US" sz="2000" dirty="0"/>
              <a:t>= mg </a:t>
            </a:r>
            <a:r>
              <a:rPr lang="en-US" sz="2000" dirty="0" smtClean="0"/>
              <a:t>or </a:t>
            </a:r>
            <a:r>
              <a:rPr lang="en-US" sz="2000" dirty="0" smtClean="0">
                <a:sym typeface="Symbol" charset="2"/>
              </a:rPr>
              <a:t></a:t>
            </a:r>
            <a:r>
              <a:rPr lang="en-US" sz="2000" dirty="0" smtClean="0"/>
              <a:t>mg,    P </a:t>
            </a:r>
            <a:r>
              <a:rPr lang="en-US" sz="2000" dirty="0"/>
              <a:t>= </a:t>
            </a:r>
            <a:r>
              <a:rPr lang="en-US" sz="2000" dirty="0" smtClean="0"/>
              <a:t>W/t,    W </a:t>
            </a:r>
            <a:r>
              <a:rPr lang="en-US" sz="2000" dirty="0"/>
              <a:t>= </a:t>
            </a:r>
            <a:r>
              <a:rPr lang="en-US" sz="2000" dirty="0" err="1" smtClean="0"/>
              <a:t>Fd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1. a. A heater consumes 125 J of fuel and produces 107 J of useful heat.  What is its efficiency?  How much fuel would it consume to produce 325 J of useful heat</a:t>
            </a:r>
            <a:r>
              <a:rPr lang="en-US" dirty="0" smtClean="0"/>
              <a:t>? </a:t>
            </a:r>
            <a:r>
              <a:rPr lang="en-US" dirty="0"/>
              <a:t>0.856, 380. J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5143500"/>
            <a:ext cx="840295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e </a:t>
            </a:r>
            <a:r>
              <a:rPr lang="en-US" sz="2000" dirty="0"/>
              <a:t>= </a:t>
            </a:r>
            <a:r>
              <a:rPr lang="en-US" sz="2000" dirty="0" smtClean="0"/>
              <a:t>o/</a:t>
            </a:r>
            <a:r>
              <a:rPr lang="en-US" sz="2000" dirty="0" err="1" smtClean="0"/>
              <a:t>i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1b</a:t>
            </a:r>
            <a:r>
              <a:rPr lang="en-US" dirty="0"/>
              <a:t>. A motor does 585 J of work in 13.0 seconds.  What is its power output?  What work could it do in 60.0 seconds</a:t>
            </a:r>
            <a:r>
              <a:rPr lang="en-US" dirty="0" smtClean="0"/>
              <a:t>? </a:t>
            </a:r>
            <a:r>
              <a:rPr lang="en-US" dirty="0"/>
              <a:t>45.0 W, 2700 </a:t>
            </a:r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5143500"/>
            <a:ext cx="968855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P </a:t>
            </a:r>
            <a:r>
              <a:rPr lang="en-US" sz="2000" dirty="0"/>
              <a:t>= </a:t>
            </a:r>
            <a:r>
              <a:rPr lang="en-US" sz="2000" dirty="0" smtClean="0"/>
              <a:t>W/t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2078147"/>
            <a:ext cx="3240824" cy="337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 - Power (W</a:t>
            </a:r>
            <a:r>
              <a:rPr lang="en-US" dirty="0" smtClean="0"/>
              <a:t>)</a:t>
            </a:r>
          </a:p>
          <a:p>
            <a:endParaRPr lang="en-US" sz="500" dirty="0"/>
          </a:p>
          <a:p>
            <a:r>
              <a:rPr lang="en-US" dirty="0"/>
              <a:t>W - Work (J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F - Force (N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d - distance (m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t - time (s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m - mass (kg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>
                <a:sym typeface="Symbol"/>
              </a:rPr>
              <a:t></a:t>
            </a:r>
            <a:r>
              <a:rPr lang="en-US" dirty="0"/>
              <a:t> - coefficient of </a:t>
            </a:r>
            <a:r>
              <a:rPr lang="en-US" dirty="0" smtClean="0"/>
              <a:t>friction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1c</a:t>
            </a:r>
            <a:r>
              <a:rPr lang="en-US" dirty="0"/>
              <a:t>. You do 412 J of work dragging a 26.5 kg box over a level floor (at a constant low speed) where the coefficient of dynamic friction is 0.170.  What distance did you drag it</a:t>
            </a:r>
            <a:r>
              <a:rPr lang="en-US" dirty="0" smtClean="0"/>
              <a:t>? </a:t>
            </a:r>
            <a:r>
              <a:rPr lang="en-US" dirty="0"/>
              <a:t>9.32 m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5143500"/>
            <a:ext cx="2903744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F </a:t>
            </a:r>
            <a:r>
              <a:rPr lang="en-US" sz="2000" dirty="0"/>
              <a:t>= mg </a:t>
            </a:r>
            <a:r>
              <a:rPr lang="en-US" sz="2000" dirty="0" smtClean="0"/>
              <a:t>or </a:t>
            </a:r>
            <a:r>
              <a:rPr lang="en-US" sz="2000" dirty="0" smtClean="0">
                <a:sym typeface="Symbol" charset="2"/>
              </a:rPr>
              <a:t></a:t>
            </a:r>
            <a:r>
              <a:rPr lang="en-US" sz="2000" dirty="0" smtClean="0"/>
              <a:t>mg,     W </a:t>
            </a:r>
            <a:r>
              <a:rPr lang="en-US" sz="2000" dirty="0"/>
              <a:t>= </a:t>
            </a:r>
            <a:r>
              <a:rPr lang="en-US" sz="2000" dirty="0" err="1" smtClean="0"/>
              <a:t>Fd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2001947"/>
            <a:ext cx="3240824" cy="337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 - Power (W</a:t>
            </a:r>
            <a:r>
              <a:rPr lang="en-US" dirty="0" smtClean="0"/>
              <a:t>)</a:t>
            </a:r>
          </a:p>
          <a:p>
            <a:endParaRPr lang="en-US" sz="500" dirty="0"/>
          </a:p>
          <a:p>
            <a:r>
              <a:rPr lang="en-US" dirty="0"/>
              <a:t>W - Work (J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F - Force (N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d - distance (m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t - time (s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m - mass (kg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>
                <a:sym typeface="Symbol"/>
              </a:rPr>
              <a:t></a:t>
            </a:r>
            <a:r>
              <a:rPr lang="en-US" dirty="0"/>
              <a:t> - coefficient of </a:t>
            </a:r>
            <a:r>
              <a:rPr lang="en-US" dirty="0" smtClean="0"/>
              <a:t>friction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1d</a:t>
            </a:r>
            <a:r>
              <a:rPr lang="en-US" dirty="0"/>
              <a:t>. What is the minimum time a 540. W motor can lift a 3450 kg land rover 4.50 m</a:t>
            </a:r>
            <a:r>
              <a:rPr lang="en-US" dirty="0" smtClean="0"/>
              <a:t>? </a:t>
            </a:r>
            <a:r>
              <a:rPr lang="en-US" dirty="0"/>
              <a:t>282 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1200" y="2001947"/>
            <a:ext cx="3240824" cy="337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 - Power (W</a:t>
            </a:r>
            <a:r>
              <a:rPr lang="en-US" dirty="0" smtClean="0"/>
              <a:t>)</a:t>
            </a:r>
          </a:p>
          <a:p>
            <a:endParaRPr lang="en-US" sz="500" dirty="0"/>
          </a:p>
          <a:p>
            <a:r>
              <a:rPr lang="en-US" dirty="0"/>
              <a:t>W - Work (J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F - Force (N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d - distance (m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t - time (s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m - mass (kg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>
                <a:sym typeface="Symbol"/>
              </a:rPr>
              <a:t></a:t>
            </a:r>
            <a:r>
              <a:rPr lang="en-US" dirty="0"/>
              <a:t> - coefficient of </a:t>
            </a:r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5143500"/>
            <a:ext cx="3944413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F </a:t>
            </a:r>
            <a:r>
              <a:rPr lang="en-US" sz="2000" dirty="0"/>
              <a:t>= mg </a:t>
            </a:r>
            <a:r>
              <a:rPr lang="en-US" sz="2000" dirty="0" smtClean="0"/>
              <a:t>or </a:t>
            </a:r>
            <a:r>
              <a:rPr lang="en-US" sz="2000" dirty="0" smtClean="0">
                <a:sym typeface="Symbol" charset="2"/>
              </a:rPr>
              <a:t></a:t>
            </a:r>
            <a:r>
              <a:rPr lang="en-US" sz="2000" dirty="0" smtClean="0"/>
              <a:t>mg,    P </a:t>
            </a:r>
            <a:r>
              <a:rPr lang="en-US" sz="2000" dirty="0"/>
              <a:t>= </a:t>
            </a:r>
            <a:r>
              <a:rPr lang="en-US" sz="2000" dirty="0" smtClean="0"/>
              <a:t>W/t,    W </a:t>
            </a:r>
            <a:r>
              <a:rPr lang="en-US" sz="2000" dirty="0"/>
              <a:t>= </a:t>
            </a:r>
            <a:r>
              <a:rPr lang="en-US" sz="2000" dirty="0" err="1" smtClean="0"/>
              <a:t>Fd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2. a. A heater is 91.0% efficient.  How much useful heat would it produce from 623 J of fuel energy?  How much fuel would it consume to produce 371 J of useful heat</a:t>
            </a:r>
            <a:r>
              <a:rPr lang="en-US" dirty="0" smtClean="0"/>
              <a:t>? </a:t>
            </a:r>
            <a:r>
              <a:rPr lang="en-US" dirty="0"/>
              <a:t>567 J, 408 J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5143500"/>
            <a:ext cx="840295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e </a:t>
            </a:r>
            <a:r>
              <a:rPr lang="en-US" sz="2000" dirty="0"/>
              <a:t>= </a:t>
            </a:r>
            <a:r>
              <a:rPr lang="en-US" sz="2000" dirty="0" smtClean="0"/>
              <a:t>o/</a:t>
            </a:r>
            <a:r>
              <a:rPr lang="en-US" sz="2000" dirty="0" err="1" smtClean="0"/>
              <a:t>i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2b</a:t>
            </a:r>
            <a:r>
              <a:rPr lang="en-US" dirty="0"/>
              <a:t>. A motor does 965 J of work in 12.0 seconds.  What is its power output?  In what time could it do 1530 J of work</a:t>
            </a:r>
            <a:r>
              <a:rPr lang="en-US" dirty="0" smtClean="0"/>
              <a:t>? </a:t>
            </a:r>
            <a:r>
              <a:rPr lang="en-US" dirty="0"/>
              <a:t>80.4 W, 19.0 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5143500"/>
            <a:ext cx="968855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P </a:t>
            </a:r>
            <a:r>
              <a:rPr lang="en-US" sz="2000" dirty="0"/>
              <a:t>= </a:t>
            </a:r>
            <a:r>
              <a:rPr lang="en-US" sz="2000" dirty="0" smtClean="0"/>
              <a:t>W/t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2078147"/>
            <a:ext cx="3240824" cy="337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 - Power (W</a:t>
            </a:r>
            <a:r>
              <a:rPr lang="en-US" dirty="0" smtClean="0"/>
              <a:t>)</a:t>
            </a:r>
          </a:p>
          <a:p>
            <a:endParaRPr lang="en-US" sz="500" dirty="0"/>
          </a:p>
          <a:p>
            <a:r>
              <a:rPr lang="en-US" dirty="0"/>
              <a:t>W - Work (J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F - Force (N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d - distance (m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t - time (s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m - mass (kg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>
                <a:sym typeface="Symbol"/>
              </a:rPr>
              <a:t></a:t>
            </a:r>
            <a:r>
              <a:rPr lang="en-US" dirty="0"/>
              <a:t> - coefficient of </a:t>
            </a:r>
            <a:r>
              <a:rPr lang="en-US" dirty="0" smtClean="0"/>
              <a:t>friction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c. You do 371 J of work lifting a 11.8 kg box.  What height did you lift it</a:t>
            </a:r>
            <a:r>
              <a:rPr lang="en-US" dirty="0" smtClean="0"/>
              <a:t>? </a:t>
            </a:r>
            <a:r>
              <a:rPr lang="en-US" dirty="0"/>
              <a:t>3.20 m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5143500"/>
            <a:ext cx="2903744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F </a:t>
            </a:r>
            <a:r>
              <a:rPr lang="en-US" sz="2000" dirty="0"/>
              <a:t>= mg </a:t>
            </a:r>
            <a:r>
              <a:rPr lang="en-US" sz="2000" dirty="0" smtClean="0"/>
              <a:t>or </a:t>
            </a:r>
            <a:r>
              <a:rPr lang="en-US" sz="2000" dirty="0" smtClean="0">
                <a:sym typeface="Symbol" charset="2"/>
              </a:rPr>
              <a:t></a:t>
            </a:r>
            <a:r>
              <a:rPr lang="en-US" sz="2000" dirty="0" smtClean="0"/>
              <a:t>mg,     W </a:t>
            </a:r>
            <a:r>
              <a:rPr lang="en-US" sz="2000" dirty="0"/>
              <a:t>= </a:t>
            </a:r>
            <a:r>
              <a:rPr lang="en-US" sz="2000" dirty="0" err="1" smtClean="0"/>
              <a:t>Fd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2001947"/>
            <a:ext cx="3240824" cy="337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 - Power (W</a:t>
            </a:r>
            <a:r>
              <a:rPr lang="en-US" dirty="0" smtClean="0"/>
              <a:t>)</a:t>
            </a:r>
          </a:p>
          <a:p>
            <a:endParaRPr lang="en-US" sz="500" dirty="0"/>
          </a:p>
          <a:p>
            <a:r>
              <a:rPr lang="en-US" dirty="0"/>
              <a:t>W - Work (J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F - Force (N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d - distance (m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t - time (s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/>
              <a:t>m - mass (kg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>
                <a:sym typeface="Symbol"/>
              </a:rPr>
              <a:t></a:t>
            </a:r>
            <a:r>
              <a:rPr lang="en-US" dirty="0"/>
              <a:t> - coefficient of </a:t>
            </a:r>
            <a:r>
              <a:rPr lang="en-US" dirty="0" smtClean="0"/>
              <a:t>friction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</TotalTime>
  <Words>1111</Words>
  <Application>Microsoft Office PowerPoint</Application>
  <PresentationFormat>On-screen Show (16:10)</PresentationFormat>
  <Paragraphs>185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Times New Roman</vt:lpstr>
      <vt:lpstr>ＭＳ Ｐゴシック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232</cp:revision>
  <dcterms:created xsi:type="dcterms:W3CDTF">2012-01-28T21:49:17Z</dcterms:created>
  <dcterms:modified xsi:type="dcterms:W3CDTF">2016-02-06T17:47:18Z</dcterms:modified>
</cp:coreProperties>
</file>