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332" r:id="rId3"/>
    <p:sldId id="370" r:id="rId4"/>
    <p:sldId id="371" r:id="rId5"/>
    <p:sldId id="372" r:id="rId6"/>
    <p:sldId id="328" r:id="rId7"/>
    <p:sldId id="329" r:id="rId8"/>
    <p:sldId id="367" r:id="rId9"/>
    <p:sldId id="368" r:id="rId10"/>
    <p:sldId id="3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49" d="100"/>
          <a:sy n="49" d="100"/>
        </p:scale>
        <p:origin x="-9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ED66E-EE56-4529-8E68-ED80E48D126B}" type="datetimeFigureOut">
              <a:rPr lang="en-US" smtClean="0"/>
              <a:pPr/>
              <a:t>2019-02-05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229A9-0776-4772-AD90-A80D891DC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ul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27E18-7DB2-41E5-A436-172F72883322}" type="slidenum">
              <a:rPr lang="en-US"/>
              <a:pPr/>
              <a:t>5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1.055 × 10</a:t>
            </a:r>
            <a:r>
              <a:rPr lang="en-US" baseline="30000"/>
              <a:t>18</a:t>
            </a:r>
            <a:r>
              <a:rPr lang="en-US"/>
              <a:t> </a:t>
            </a:r>
            <a:r>
              <a:rPr lang="en-US">
                <a:hlinkClick r:id="rId3" tooltip="Joule"/>
              </a:rPr>
              <a:t>joules</a:t>
            </a:r>
            <a:r>
              <a:rPr lang="en-US"/>
              <a:t>  = 1 Quad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1725D-19FC-490E-8C90-80060CCFB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911E-04A7-4C66-9AA0-978673066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10569-8FBA-4BC7-B16F-89343BB9A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32356-F73C-40C6-B38E-3D9B5D9E1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BEB0B-9DC8-44F3-BFB6-1577234AD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3F11E-9878-4108-BACD-A23659CED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E15CA-EBD8-407E-AB36-65C6448C1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60E3E-5244-4E45-AF1D-0DFF887DD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79F09-74B2-470C-8F12-4C4E75CF2C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973ED-537F-40F3-9BB8-8F85797FBA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57710-CA4B-44CD-B799-B473AB3F8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4D62F5-0099-4881-9B5A-F0745BE97F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Efficiency</a:t>
            </a:r>
            <a:endParaRPr lang="en-US" sz="3200"/>
          </a:p>
          <a:p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 of Efficiency</a:t>
            </a:r>
            <a:endParaRPr lang="en-US" sz="3200"/>
          </a:p>
          <a:p>
            <a:pPr lvl="3">
              <a:buFontTx/>
              <a:buChar char="•"/>
            </a:pPr>
            <a:r>
              <a:rPr lang="en-US" sz="3200">
                <a:hlinkClick r:id="rId3" action="ppaction://hlinksldjump"/>
              </a:rPr>
              <a:t>Whiteboards</a:t>
            </a: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270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1.5 x 10</a:t>
            </a:r>
            <a:r>
              <a:rPr lang="en-US" sz="1200" baseline="30000"/>
              <a:t>7</a:t>
            </a:r>
            <a:r>
              <a:rPr lang="en-US" sz="1200"/>
              <a:t> J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/>
              <a:t>e = .25, W</a:t>
            </a:r>
            <a:r>
              <a:rPr lang="en-US" sz="2800" baseline="-25000" dirty="0"/>
              <a:t>i</a:t>
            </a:r>
            <a:r>
              <a:rPr lang="en-US" sz="2800" dirty="0"/>
              <a:t> = ? J, </a:t>
            </a:r>
          </a:p>
          <a:p>
            <a:pPr eaLnBrk="0" hangingPunct="0"/>
            <a:r>
              <a:rPr lang="en-US" sz="2800" dirty="0"/>
              <a:t>W</a:t>
            </a:r>
            <a:r>
              <a:rPr lang="en-US" sz="2800" baseline="-25000" dirty="0"/>
              <a:t>o</a:t>
            </a:r>
            <a:r>
              <a:rPr lang="en-US" sz="2800" dirty="0"/>
              <a:t> = mgh = (1200 kg)(9.80 N/kg)(320 m) = 3763200 J</a:t>
            </a:r>
          </a:p>
          <a:p>
            <a:pPr eaLnBrk="0" hangingPunct="0"/>
            <a:r>
              <a:rPr lang="en-US" sz="2800" dirty="0"/>
              <a:t>e = W</a:t>
            </a:r>
            <a:r>
              <a:rPr lang="en-US" sz="2800" baseline="-25000" dirty="0"/>
              <a:t>o</a:t>
            </a:r>
            <a:r>
              <a:rPr lang="en-US" sz="2800" dirty="0"/>
              <a:t>/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baseline="-25000" dirty="0"/>
              <a:t> </a:t>
            </a:r>
          </a:p>
          <a:p>
            <a:pPr eaLnBrk="0" hangingPunct="0"/>
            <a:r>
              <a:rPr lang="en-US" sz="2800" dirty="0"/>
              <a:t>W</a:t>
            </a:r>
            <a:r>
              <a:rPr lang="en-US" sz="2800" baseline="-25000" dirty="0"/>
              <a:t>i </a:t>
            </a:r>
            <a:r>
              <a:rPr lang="en-US" sz="2800" dirty="0"/>
              <a:t>= W</a:t>
            </a:r>
            <a:r>
              <a:rPr lang="en-US" sz="2800" baseline="-25000" dirty="0"/>
              <a:t>o</a:t>
            </a:r>
            <a:r>
              <a:rPr lang="en-US" sz="2800" dirty="0"/>
              <a:t>/e = (3763200 J)/(.25) = 15052800 J = 1.5 x 10</a:t>
            </a:r>
            <a:r>
              <a:rPr lang="en-US" sz="2800" baseline="30000" dirty="0"/>
              <a:t>7</a:t>
            </a:r>
            <a:r>
              <a:rPr lang="en-US" sz="2800" dirty="0"/>
              <a:t> J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/>
              <a:t>A car is 25% efficient.  What energy input does it need to climb a 320 m tall hill if its mass is 1200 kg?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Efficiency</a:t>
            </a:r>
            <a:r>
              <a:rPr lang="en-US" sz="2800" b="1"/>
              <a:t>- What you get/What you paid</a:t>
            </a:r>
            <a:endParaRPr lang="en-US" sz="1000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685800" y="2222718"/>
            <a:ext cx="480060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•"/>
            </a:pPr>
            <a:r>
              <a:rPr lang="en-US" sz="2800" i="1" dirty="0" smtClean="0"/>
              <a:t>W</a:t>
            </a:r>
            <a:r>
              <a:rPr lang="en-US" sz="2800" i="1" baseline="-25000" dirty="0" smtClean="0"/>
              <a:t>o</a:t>
            </a:r>
            <a:r>
              <a:rPr lang="en-US" sz="2800" dirty="0" smtClean="0"/>
              <a:t> </a:t>
            </a:r>
            <a:r>
              <a:rPr lang="en-US" sz="2800" dirty="0"/>
              <a:t>- Work output</a:t>
            </a:r>
          </a:p>
          <a:p>
            <a:pPr lvl="2">
              <a:buFontTx/>
              <a:buChar char="•"/>
            </a:pPr>
            <a:r>
              <a:rPr lang="en-US" sz="2800" i="1" dirty="0"/>
              <a:t>W</a:t>
            </a:r>
            <a:r>
              <a:rPr lang="en-US" sz="2800" i="1" baseline="-25000" dirty="0"/>
              <a:t>i</a:t>
            </a:r>
            <a:r>
              <a:rPr lang="en-US" sz="2800" dirty="0"/>
              <a:t>  - Work input</a:t>
            </a:r>
          </a:p>
          <a:p>
            <a:pPr lvl="2">
              <a:buFontTx/>
              <a:buChar char="•"/>
            </a:pPr>
            <a:r>
              <a:rPr lang="en-US" sz="2800" i="1" dirty="0"/>
              <a:t>P</a:t>
            </a:r>
            <a:r>
              <a:rPr lang="en-US" sz="2800" i="1" baseline="-25000" dirty="0"/>
              <a:t>o</a:t>
            </a:r>
            <a:r>
              <a:rPr lang="en-US" sz="2800" dirty="0">
                <a:sym typeface="Symbol" pitchFamily="18" charset="2"/>
              </a:rPr>
              <a:t>- Power output</a:t>
            </a:r>
          </a:p>
          <a:p>
            <a:pPr lvl="2">
              <a:buFontTx/>
              <a:buChar char="•"/>
            </a:pPr>
            <a:r>
              <a:rPr lang="en-US" sz="2800" i="1" dirty="0"/>
              <a:t>P</a:t>
            </a:r>
            <a:r>
              <a:rPr lang="en-US" sz="2800" i="1" baseline="-25000" dirty="0"/>
              <a:t>i </a:t>
            </a:r>
            <a:r>
              <a:rPr lang="en-US" sz="2800" dirty="0">
                <a:sym typeface="Symbol" pitchFamily="18" charset="2"/>
              </a:rPr>
              <a:t>- Power input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4876800" y="990600"/>
            <a:ext cx="403860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Examples: Furnace, car, electric motor</a:t>
            </a: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381000" y="4343400"/>
            <a:ext cx="83232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Example - 1 HP motor consumes 815 W of power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838200"/>
          <a:ext cx="2362200" cy="1316636"/>
        </p:xfrm>
        <a:graphic>
          <a:graphicData uri="http://schemas.openxmlformats.org/presentationml/2006/ole">
            <p:oleObj spid="_x0000_s1026" name="Equation" r:id="rId4" imgW="77436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3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8" grpId="0" build="p" bldLvl="3" autoUpdateAnimBg="0"/>
      <p:bldP spid="83989" grpId="0" build="p" bldLvl="2" autoUpdateAnimBg="0"/>
      <p:bldP spid="8399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Efficiency</a:t>
            </a:r>
            <a:r>
              <a:rPr lang="en-US" sz="2800" b="1"/>
              <a:t>- What you get/What you paid</a:t>
            </a:r>
            <a:endParaRPr lang="en-US" sz="1000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pic>
        <p:nvPicPr>
          <p:cNvPr id="126983" name="Picture 7" descr="figure 03b-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8026400" cy="547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Efficiency</a:t>
            </a:r>
            <a:r>
              <a:rPr lang="en-US" sz="2800" b="1"/>
              <a:t>- What you get/What you paid</a:t>
            </a:r>
            <a:endParaRPr lang="en-US" sz="1000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pic>
        <p:nvPicPr>
          <p:cNvPr id="2050" name="Picture 2" descr="http://www.sankey-diagrams.com/wp-content/gallery/o_sankey_208/student_house_heat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735" y="1143000"/>
            <a:ext cx="6983865" cy="5065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"/>
            <a:ext cx="7772400" cy="62182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830513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Efficiency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6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95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.71 or 71 %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2860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/>
              <a:t>W</a:t>
            </a:r>
            <a:r>
              <a:rPr lang="en-US" sz="2800" baseline="-25000" dirty="0"/>
              <a:t>i</a:t>
            </a:r>
            <a:r>
              <a:rPr lang="en-US" sz="2800" dirty="0"/>
              <a:t> = 425 J, W</a:t>
            </a:r>
            <a:r>
              <a:rPr lang="en-US" sz="2800" baseline="-25000" dirty="0"/>
              <a:t>o</a:t>
            </a:r>
            <a:r>
              <a:rPr lang="en-US" sz="2800" dirty="0"/>
              <a:t> = 300. J</a:t>
            </a:r>
          </a:p>
          <a:p>
            <a:pPr eaLnBrk="0" hangingPunct="0"/>
            <a:r>
              <a:rPr lang="en-US" sz="2800" dirty="0"/>
              <a:t>e = W</a:t>
            </a:r>
            <a:r>
              <a:rPr lang="en-US" sz="2800" baseline="-25000" dirty="0"/>
              <a:t>o</a:t>
            </a:r>
            <a:r>
              <a:rPr lang="en-US" sz="2800" dirty="0"/>
              <a:t>/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baseline="-25000" dirty="0"/>
              <a:t> </a:t>
            </a:r>
            <a:r>
              <a:rPr lang="en-US" sz="2800" dirty="0"/>
              <a:t>= (300. J)/(425 J) = .706 = 70.6%</a:t>
            </a:r>
            <a:endParaRPr lang="en-US" sz="2800" baseline="-250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/>
              <a:t>A motor consumes 425 J of energy and does 300 J of work.  e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857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4600 J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/>
              <a:t>e = .13, W</a:t>
            </a:r>
            <a:r>
              <a:rPr lang="en-US" sz="2800" baseline="-25000" dirty="0"/>
              <a:t>i</a:t>
            </a:r>
            <a:r>
              <a:rPr lang="en-US" sz="2800" dirty="0"/>
              <a:t> = ? J, W</a:t>
            </a:r>
            <a:r>
              <a:rPr lang="en-US" sz="2800" baseline="-25000" dirty="0"/>
              <a:t>o</a:t>
            </a:r>
            <a:r>
              <a:rPr lang="en-US" sz="2800" dirty="0"/>
              <a:t> = 600. J</a:t>
            </a:r>
          </a:p>
          <a:p>
            <a:pPr eaLnBrk="0" hangingPunct="0"/>
            <a:r>
              <a:rPr lang="en-US" sz="2800" dirty="0"/>
              <a:t>e = W</a:t>
            </a:r>
            <a:r>
              <a:rPr lang="en-US" sz="2800" baseline="-25000" dirty="0"/>
              <a:t>o</a:t>
            </a:r>
            <a:r>
              <a:rPr lang="en-US" sz="2800" dirty="0"/>
              <a:t>/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baseline="-25000" dirty="0"/>
              <a:t> </a:t>
            </a:r>
          </a:p>
          <a:p>
            <a:pPr eaLnBrk="0" hangingPunct="0"/>
            <a:r>
              <a:rPr lang="en-US" sz="2800" dirty="0"/>
              <a:t>W</a:t>
            </a:r>
            <a:r>
              <a:rPr lang="en-US" sz="2800" baseline="-25000" dirty="0"/>
              <a:t>i </a:t>
            </a:r>
            <a:r>
              <a:rPr lang="en-US" sz="2800" dirty="0"/>
              <a:t>= W</a:t>
            </a:r>
            <a:r>
              <a:rPr lang="en-US" sz="2800" baseline="-25000" dirty="0"/>
              <a:t>o</a:t>
            </a:r>
            <a:r>
              <a:rPr lang="en-US" sz="2800" dirty="0"/>
              <a:t>/e = (600. J)/(.13) = 4615 = 4600 J</a:t>
            </a:r>
            <a:endParaRPr lang="en-US" sz="2800" baseline="-25000" dirty="0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/>
              <a:t>A person is 13% efficient.  How much food energy to do 600. J of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480 J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/>
              <a:t>e = .60, W</a:t>
            </a:r>
            <a:r>
              <a:rPr lang="en-US" sz="2800" baseline="-25000" dirty="0"/>
              <a:t>i</a:t>
            </a:r>
            <a:r>
              <a:rPr lang="en-US" sz="2800" dirty="0"/>
              <a:t> = 800. J, W</a:t>
            </a:r>
            <a:r>
              <a:rPr lang="en-US" sz="2800" baseline="-25000" dirty="0"/>
              <a:t>o</a:t>
            </a:r>
            <a:r>
              <a:rPr lang="en-US" sz="2800" dirty="0"/>
              <a:t> = ?</a:t>
            </a:r>
          </a:p>
          <a:p>
            <a:pPr eaLnBrk="0" hangingPunct="0"/>
            <a:r>
              <a:rPr lang="en-US" sz="2800" dirty="0"/>
              <a:t>e = W</a:t>
            </a:r>
            <a:r>
              <a:rPr lang="en-US" sz="2800" baseline="-25000" dirty="0"/>
              <a:t>o</a:t>
            </a:r>
            <a:r>
              <a:rPr lang="en-US" sz="2800" dirty="0"/>
              <a:t>/</a:t>
            </a:r>
            <a:r>
              <a:rPr lang="en-US" sz="2800" dirty="0" err="1"/>
              <a:t>W</a:t>
            </a:r>
            <a:r>
              <a:rPr lang="en-US" sz="2800" baseline="-25000" dirty="0" err="1"/>
              <a:t>i</a:t>
            </a:r>
            <a:r>
              <a:rPr lang="en-US" sz="2800" baseline="-25000" dirty="0"/>
              <a:t> </a:t>
            </a:r>
          </a:p>
          <a:p>
            <a:pPr eaLnBrk="0" hangingPunct="0"/>
            <a:r>
              <a:rPr lang="en-US" sz="2800" dirty="0"/>
              <a:t>W</a:t>
            </a:r>
            <a:r>
              <a:rPr lang="en-US" sz="2800" baseline="-25000" dirty="0"/>
              <a:t>o </a:t>
            </a:r>
            <a:r>
              <a:rPr lang="en-US" sz="2800" dirty="0"/>
              <a:t>= </a:t>
            </a:r>
            <a:r>
              <a:rPr lang="en-US" sz="2800" dirty="0" err="1"/>
              <a:t>eW</a:t>
            </a:r>
            <a:r>
              <a:rPr lang="en-US" sz="2800" baseline="-25000" dirty="0" err="1"/>
              <a:t>i</a:t>
            </a:r>
            <a:r>
              <a:rPr lang="en-US" sz="2800" dirty="0"/>
              <a:t> = (.60)(800. J) = 480 J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/>
              <a:t>A 60.% efficient heater uses 800. J of energy.  What is its heat output?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320</Words>
  <Application>Microsoft Office PowerPoint</Application>
  <PresentationFormat>On-screen Show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398</cp:revision>
  <dcterms:created xsi:type="dcterms:W3CDTF">2001-03-01T17:38:38Z</dcterms:created>
  <dcterms:modified xsi:type="dcterms:W3CDTF">2019-02-05T18:09:59Z</dcterms:modified>
</cp:coreProperties>
</file>