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55" r:id="rId4"/>
    <p:sldId id="328" r:id="rId5"/>
    <p:sldId id="329" r:id="rId6"/>
    <p:sldId id="356" r:id="rId7"/>
    <p:sldId id="357" r:id="rId8"/>
    <p:sldId id="367" r:id="rId9"/>
    <p:sldId id="368" r:id="rId10"/>
    <p:sldId id="369" r:id="rId11"/>
    <p:sldId id="360" r:id="rId12"/>
    <p:sldId id="358" r:id="rId13"/>
    <p:sldId id="361" r:id="rId14"/>
    <p:sldId id="362" r:id="rId15"/>
    <p:sldId id="363" r:id="rId16"/>
    <p:sldId id="364" r:id="rId17"/>
    <p:sldId id="365" r:id="rId18"/>
    <p:sldId id="3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8" d="100"/>
          <a:sy n="58" d="100"/>
        </p:scale>
        <p:origin x="-314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7411-A1A2-4F6A-BDFF-E5DE50268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9053F-2D9C-4C5F-B3F3-3D1280690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E044F-32BB-4516-8B2F-4940A9543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2E52F-8C3F-4AE0-970F-A6523C66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80B1C-E39D-4320-BDE1-7BFB4080D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BBE3-7959-46FA-B99D-0D6A0033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B3578-2455-4A0D-91D9-DE5FE734D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563B9-1E08-428A-BC22-CE2E8794B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CA781-BD17-435A-8612-2ACA3B1AC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AF95-0052-4A0C-8F66-FF3E4BD5B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E034-C0B1-4AD7-A5A0-EB5332F1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BAF3D4-7B17-4516-9267-76143A3C7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Work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Tricky Bits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/>
              <a:t>W </a:t>
            </a:r>
            <a:r>
              <a:rPr lang="en-US" sz="4000" b="1" dirty="0"/>
              <a:t>= </a:t>
            </a:r>
            <a:r>
              <a:rPr lang="en-US" sz="4000" b="1" dirty="0" err="1" smtClean="0"/>
              <a:t>Fd</a:t>
            </a:r>
            <a:endParaRPr lang="en-US" sz="4000" b="1" dirty="0"/>
          </a:p>
          <a:p>
            <a:r>
              <a:rPr lang="en-US" sz="4000" b="1" dirty="0" smtClean="0"/>
              <a:t>F = mg (lifting)  OR   </a:t>
            </a:r>
            <a:r>
              <a:rPr lang="en-US" sz="4000" b="1" dirty="0" smtClean="0">
                <a:sym typeface="Symbol" pitchFamily="18" charset="2"/>
              </a:rPr>
              <a:t>F = </a:t>
            </a:r>
            <a:r>
              <a:rPr lang="el-GR" sz="4000" b="1" dirty="0" smtClean="0">
                <a:cs typeface="Times New Roman" charset="0"/>
                <a:sym typeface="Symbol" pitchFamily="18" charset="2"/>
              </a:rPr>
              <a:t>μ</a:t>
            </a:r>
            <a:r>
              <a:rPr lang="en-US" sz="4000" b="1" dirty="0" smtClean="0">
                <a:sym typeface="Symbol" pitchFamily="18" charset="2"/>
              </a:rPr>
              <a:t>mg (dragging)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524000"/>
            <a:ext cx="14318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(J)  W</a:t>
            </a:r>
          </a:p>
          <a:p>
            <a:r>
              <a:rPr lang="en-US" sz="3600" dirty="0" smtClean="0"/>
              <a:t>(N)  F</a:t>
            </a:r>
          </a:p>
          <a:p>
            <a:r>
              <a:rPr lang="en-US" sz="3600" dirty="0" smtClean="0"/>
              <a:t>(m)  d</a:t>
            </a:r>
          </a:p>
          <a:p>
            <a:r>
              <a:rPr lang="en-US" sz="3600" dirty="0" smtClean="0"/>
              <a:t>(kg) m</a:t>
            </a:r>
          </a:p>
          <a:p>
            <a:r>
              <a:rPr lang="en-US" sz="3600" dirty="0" smtClean="0"/>
              <a:t>(  )   μ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Shirley Nott does 552 J of work sliding a 45.0 kg mass a distance of  10.4 m.  What must be the coefficient of friction? </a:t>
            </a:r>
            <a:r>
              <a:rPr lang="en-US" sz="1800" dirty="0" smtClean="0"/>
              <a:t>(0.120)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5788" y="1066800"/>
            <a:ext cx="7772705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Work and </a:t>
            </a:r>
            <a:r>
              <a:rPr lang="en-US" sz="4800" dirty="0" smtClean="0"/>
              <a:t>Weight and Friction</a:t>
            </a:r>
            <a:endParaRPr lang="en-US" sz="4800" dirty="0"/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363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74 </a:t>
            </a:r>
            <a:r>
              <a:rPr lang="en-US" sz="1200" dirty="0"/>
              <a:t>J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/>
              <a:t>F = mg</a:t>
            </a:r>
          </a:p>
          <a:p>
            <a:pPr eaLnBrk="0" hangingPunct="0"/>
            <a:r>
              <a:rPr lang="en-US" sz="2800" b="1" dirty="0" smtClean="0">
                <a:sym typeface="Symbol" pitchFamily="18" charset="2"/>
              </a:rPr>
              <a:t>F </a:t>
            </a:r>
            <a:r>
              <a:rPr lang="en-US" sz="2800" b="1" dirty="0">
                <a:sym typeface="Symbol" pitchFamily="18" charset="2"/>
              </a:rPr>
              <a:t>= (5.2 kg)(9.8 N/kg) = 50.96 N</a:t>
            </a:r>
          </a:p>
          <a:p>
            <a:pPr eaLnBrk="0" hangingPunct="0"/>
            <a:r>
              <a:rPr lang="en-US" sz="2800" b="1" dirty="0" smtClean="0"/>
              <a:t>= 73.892 </a:t>
            </a:r>
            <a:r>
              <a:rPr lang="en-US" sz="2800" b="1" dirty="0" smtClean="0"/>
              <a:t>J</a:t>
            </a:r>
            <a:endParaRPr lang="en-US" sz="2800" b="1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/>
              <a:t>Helena </a:t>
            </a:r>
            <a:r>
              <a:rPr lang="en-US" sz="4000" b="1" dirty="0" err="1"/>
              <a:t>Handbasket</a:t>
            </a:r>
            <a:r>
              <a:rPr lang="en-US" sz="4000" b="1" dirty="0"/>
              <a:t> </a:t>
            </a:r>
            <a:r>
              <a:rPr lang="en-US" sz="4000" b="1" dirty="0" smtClean="0"/>
              <a:t>lifts a </a:t>
            </a:r>
            <a:r>
              <a:rPr lang="en-US" sz="4000" b="1" dirty="0"/>
              <a:t>5.2 kg box </a:t>
            </a:r>
            <a:r>
              <a:rPr lang="en-US" sz="4000" b="1" dirty="0" smtClean="0"/>
              <a:t>from the floor to </a:t>
            </a:r>
            <a:r>
              <a:rPr lang="en-US" sz="4000" b="1" dirty="0"/>
              <a:t>a 1.45 m tall shelf.  What work does she do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7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205.4 kg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F = mg</a:t>
            </a:r>
          </a:p>
          <a:p>
            <a:pPr eaLnBrk="0" hangingPunct="0"/>
            <a:r>
              <a:rPr lang="en-US" sz="2800" b="1"/>
              <a:t>W = Fd cos</a:t>
            </a:r>
            <a:r>
              <a:rPr lang="en-US" sz="2800" b="1">
                <a:sym typeface="Symbol" pitchFamily="18" charset="2"/>
              </a:rPr>
              <a:t> = Fd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2375 J = F(1.18 m), F =  2012.712 N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F = mg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2012.712 N = m(9.8 N/kg), m = 205.4 kg</a:t>
            </a:r>
          </a:p>
          <a:p>
            <a:pPr eaLnBrk="0" hangingPunct="0"/>
            <a:endParaRPr lang="en-US" sz="2800" b="1">
              <a:sym typeface="Symbol" pitchFamily="18" charset="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Paul E. Wannacracker does 2375 J of work lifting what mass a height of 1.18 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2.66 m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F = mg</a:t>
            </a:r>
          </a:p>
          <a:p>
            <a:pPr eaLnBrk="0" hangingPunct="0"/>
            <a:r>
              <a:rPr lang="en-US" sz="2800" b="1"/>
              <a:t>F = (5.25 kg)(9.8 N/kg) = 51.45 N</a:t>
            </a:r>
          </a:p>
          <a:p>
            <a:pPr eaLnBrk="0" hangingPunct="0"/>
            <a:r>
              <a:rPr lang="en-US" sz="2800" b="1"/>
              <a:t>W = Fd cos</a:t>
            </a:r>
            <a:r>
              <a:rPr lang="en-US" sz="2800" b="1">
                <a:sym typeface="Symbol" pitchFamily="18" charset="2"/>
              </a:rPr>
              <a:t> = Fd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137 J = (51.45 N)d, d = 2.66 m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Tubi O’ Notubi does 137 J of work lifting a 5.25 kg mass to what height?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23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6250 J 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04800" y="2695575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F = </a:t>
            </a:r>
            <a:r>
              <a:rPr lang="el-GR" sz="2800" b="1">
                <a:cs typeface="Times New Roman" charset="0"/>
              </a:rPr>
              <a:t>μ</a:t>
            </a:r>
            <a:r>
              <a:rPr lang="en-US" sz="2800" b="1"/>
              <a:t>mg</a:t>
            </a:r>
          </a:p>
          <a:p>
            <a:pPr eaLnBrk="0" hangingPunct="0"/>
            <a:r>
              <a:rPr lang="en-US" sz="2800" b="1"/>
              <a:t>F = (.15)(125)(9.8) = 183.75 N</a:t>
            </a:r>
          </a:p>
          <a:p>
            <a:pPr eaLnBrk="0" hangingPunct="0"/>
            <a:r>
              <a:rPr lang="en-US" sz="2800" b="1"/>
              <a:t>W = Fd = (183.75 N)(34 m) = 6247.5 J </a:t>
            </a:r>
            <a:r>
              <a:rPr lang="en-US" sz="2800" b="1">
                <a:cs typeface="Times New Roman" charset="0"/>
              </a:rPr>
              <a:t>≈ 6250 J</a:t>
            </a:r>
            <a:endParaRPr lang="en-US" sz="2800" b="1">
              <a:cs typeface="Times New Roman" charset="0"/>
              <a:sym typeface="Symbol" pitchFamily="18" charset="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Hugh Jass drags a 125 kg sled with a coefficient of kinetic friction of .15 a distance of 34 m.  What work does he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277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18.2 m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04800" y="2695575"/>
            <a:ext cx="8534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F = </a:t>
            </a:r>
            <a:r>
              <a:rPr lang="el-GR" sz="2800" b="1">
                <a:cs typeface="Times New Roman" charset="0"/>
              </a:rPr>
              <a:t>μ</a:t>
            </a:r>
            <a:r>
              <a:rPr lang="en-US" sz="2800" b="1"/>
              <a:t>mg</a:t>
            </a:r>
          </a:p>
          <a:p>
            <a:pPr eaLnBrk="0" hangingPunct="0"/>
            <a:r>
              <a:rPr lang="en-US" sz="2800" b="1"/>
              <a:t>F = (.21)(32)(9.8) = 65.856 N</a:t>
            </a:r>
          </a:p>
          <a:p>
            <a:pPr eaLnBrk="0" hangingPunct="0"/>
            <a:r>
              <a:rPr lang="en-US" sz="2800" b="1"/>
              <a:t>W = Fd</a:t>
            </a:r>
          </a:p>
          <a:p>
            <a:pPr eaLnBrk="0" hangingPunct="0"/>
            <a:r>
              <a:rPr lang="en-US" sz="2800" b="1"/>
              <a:t>1200 J = (65.856 N)d, d </a:t>
            </a:r>
            <a:r>
              <a:rPr lang="en-US" sz="2800" b="1">
                <a:cs typeface="Times New Roman" charset="0"/>
              </a:rPr>
              <a:t>≈</a:t>
            </a:r>
            <a:r>
              <a:rPr lang="en-US" sz="2800" b="1"/>
              <a:t> 18.2 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Seymour Butz does 1200 J of work dragging a 32 kg box with a coefficient of kinetic friction of .21 how far?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Work and Weight</a:t>
            </a:r>
            <a:r>
              <a:rPr lang="en-US" sz="2800"/>
              <a:t>  Lifting things</a:t>
            </a:r>
            <a:endParaRPr lang="en-US" sz="1800"/>
          </a:p>
          <a:p>
            <a:endParaRPr lang="en-US" sz="320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 = Fd cos</a:t>
            </a:r>
            <a:r>
              <a:rPr lang="en-US" sz="4000" b="1">
                <a:sym typeface="Symbol" pitchFamily="18" charset="2"/>
              </a:rPr>
              <a:t></a:t>
            </a:r>
          </a:p>
          <a:p>
            <a:r>
              <a:rPr lang="en-US" sz="4000" b="1">
                <a:sym typeface="Symbol" pitchFamily="18" charset="2"/>
              </a:rPr>
              <a:t>sometimes </a:t>
            </a:r>
          </a:p>
          <a:p>
            <a:r>
              <a:rPr lang="en-US" sz="4000" b="1">
                <a:sym typeface="Symbol" pitchFamily="18" charset="2"/>
              </a:rPr>
              <a:t>F = mg  (weight)</a:t>
            </a:r>
            <a:endParaRPr lang="en-US" sz="2800"/>
          </a:p>
          <a:p>
            <a:endParaRPr lang="en-US" sz="280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324600" y="2895600"/>
            <a:ext cx="2871788" cy="3200400"/>
            <a:chOff x="3984" y="1824"/>
            <a:chExt cx="1809" cy="2016"/>
          </a:xfrm>
        </p:grpSpPr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3984" y="1824"/>
              <a:ext cx="1200" cy="38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/>
                <a:t>m= 4.0 kg</a:t>
              </a:r>
            </a:p>
          </p:txBody>
        </p:sp>
        <p:sp>
          <p:nvSpPr>
            <p:cNvPr id="9225" name="Line 18"/>
            <p:cNvSpPr>
              <a:spLocks noChangeShapeType="1"/>
            </p:cNvSpPr>
            <p:nvPr/>
          </p:nvSpPr>
          <p:spPr bwMode="auto">
            <a:xfrm>
              <a:off x="4608" y="2208"/>
              <a:ext cx="0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19"/>
            <p:cNvSpPr txBox="1">
              <a:spLocks noChangeArrowheads="1"/>
            </p:cNvSpPr>
            <p:nvPr/>
          </p:nvSpPr>
          <p:spPr bwMode="auto">
            <a:xfrm>
              <a:off x="4694" y="2796"/>
              <a:ext cx="1099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d = 1.5 m</a:t>
              </a:r>
            </a:p>
          </p:txBody>
        </p:sp>
      </p:grp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288925" y="3800475"/>
            <a:ext cx="5548313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 = mg = (4.0 kg)(9.8 N/kg) = 39.2 N</a:t>
            </a:r>
          </a:p>
          <a:p>
            <a:r>
              <a:rPr lang="en-US" sz="2800"/>
              <a:t>W = Fd = (39.2 N)(1.5 m) = 58.8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1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  <p:bldP spid="1116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Work and Friction</a:t>
            </a:r>
            <a:r>
              <a:rPr lang="en-US" sz="2800"/>
              <a:t>  Dragging things</a:t>
            </a:r>
            <a:endParaRPr lang="en-US" sz="1800"/>
          </a:p>
          <a:p>
            <a:endParaRPr lang="en-US" sz="3200"/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/>
              <a:t>W = </a:t>
            </a:r>
            <a:r>
              <a:rPr lang="en-US" sz="4000" b="1" dirty="0" err="1"/>
              <a:t>Fd</a:t>
            </a:r>
            <a:r>
              <a:rPr lang="en-US" sz="4000" b="1" dirty="0"/>
              <a:t> </a:t>
            </a:r>
            <a:r>
              <a:rPr lang="en-US" sz="4000" b="1" dirty="0" err="1"/>
              <a:t>cos</a:t>
            </a:r>
            <a:r>
              <a:rPr lang="en-US" sz="4000" b="1" dirty="0">
                <a:sym typeface="Symbol" pitchFamily="18" charset="2"/>
              </a:rPr>
              <a:t></a:t>
            </a:r>
          </a:p>
          <a:p>
            <a:r>
              <a:rPr lang="en-US" sz="4000" b="1" dirty="0">
                <a:sym typeface="Symbol" pitchFamily="18" charset="2"/>
              </a:rPr>
              <a:t>sometimes </a:t>
            </a:r>
          </a:p>
          <a:p>
            <a:r>
              <a:rPr lang="en-US" sz="4000" b="1" dirty="0">
                <a:sym typeface="Symbol" pitchFamily="18" charset="2"/>
              </a:rPr>
              <a:t>F = </a:t>
            </a:r>
            <a:r>
              <a:rPr lang="el-GR" sz="4000" b="1" dirty="0">
                <a:cs typeface="Times New Roman" charset="0"/>
                <a:sym typeface="Symbol" pitchFamily="18" charset="2"/>
              </a:rPr>
              <a:t>μ</a:t>
            </a:r>
            <a:r>
              <a:rPr lang="en-US" sz="4000" b="1" dirty="0">
                <a:sym typeface="Symbol" pitchFamily="18" charset="2"/>
              </a:rPr>
              <a:t>mg</a:t>
            </a:r>
            <a:endParaRPr lang="en-US" sz="2800" dirty="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457200" y="5410200"/>
            <a:ext cx="1905000" cy="609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m= 5.0 kg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3124200" y="4953000"/>
            <a:ext cx="1744663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d = 3.5 m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762000" y="3429000"/>
            <a:ext cx="6599238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 = </a:t>
            </a:r>
            <a:r>
              <a:rPr lang="el-GR" sz="2800">
                <a:cs typeface="Times New Roman" charset="0"/>
              </a:rPr>
              <a:t>μ</a:t>
            </a:r>
            <a:r>
              <a:rPr lang="en-US" sz="2800"/>
              <a:t>mg = (.26)(5.0 kg)(9.8 N/kg) = 12.74 N</a:t>
            </a:r>
          </a:p>
          <a:p>
            <a:r>
              <a:rPr lang="en-US" sz="2800"/>
              <a:t>W = Fd = (12.74 N)(3.5 m) = 44.59 J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6096000" y="4876800"/>
            <a:ext cx="13414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>
                <a:cs typeface="Times New Roman" charset="0"/>
              </a:rPr>
              <a:t>μ</a:t>
            </a:r>
            <a:r>
              <a:rPr lang="en-US" sz="3200"/>
              <a:t> = .26</a:t>
            </a:r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2438400" y="57912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  <p:bldP spid="11777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Work</a:t>
            </a:r>
            <a:r>
              <a:rPr lang="en-US" sz="2800"/>
              <a:t>  - Transfer of energy</a:t>
            </a:r>
            <a:endParaRPr lang="en-US" sz="18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646238"/>
            <a:ext cx="853440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Work = (Force)(Distance)</a:t>
            </a:r>
          </a:p>
          <a:p>
            <a:endParaRPr lang="en-US" sz="4000" b="1"/>
          </a:p>
          <a:p>
            <a:r>
              <a:rPr lang="en-US" sz="4000" b="1"/>
              <a:t>W = Fd cos</a:t>
            </a:r>
            <a:r>
              <a:rPr lang="en-US" sz="4000" b="1">
                <a:sym typeface="Symbol" pitchFamily="18" charset="2"/>
              </a:rPr>
              <a:t></a:t>
            </a:r>
            <a:endParaRPr lang="en-US" sz="2800"/>
          </a:p>
          <a:p>
            <a:endParaRPr lang="en-US" sz="2800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90600" y="3810000"/>
            <a:ext cx="6846888" cy="2241550"/>
            <a:chOff x="624" y="2400"/>
            <a:chExt cx="4313" cy="1412"/>
          </a:xfrm>
        </p:grpSpPr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624" y="3408"/>
              <a:ext cx="1200" cy="38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Line 7"/>
            <p:cNvSpPr>
              <a:spLocks noChangeShapeType="1"/>
            </p:cNvSpPr>
            <p:nvPr/>
          </p:nvSpPr>
          <p:spPr bwMode="auto">
            <a:xfrm flipV="1">
              <a:off x="1824" y="2496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Text Box 8"/>
            <p:cNvSpPr txBox="1">
              <a:spLocks noChangeArrowheads="1"/>
            </p:cNvSpPr>
            <p:nvPr/>
          </p:nvSpPr>
          <p:spPr bwMode="auto">
            <a:xfrm>
              <a:off x="2304" y="2400"/>
              <a:ext cx="27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F</a:t>
              </a:r>
            </a:p>
          </p:txBody>
        </p:sp>
        <p:sp>
          <p:nvSpPr>
            <p:cNvPr id="3082" name="Line 9"/>
            <p:cNvSpPr>
              <a:spLocks noChangeShapeType="1"/>
            </p:cNvSpPr>
            <p:nvPr/>
          </p:nvSpPr>
          <p:spPr bwMode="auto">
            <a:xfrm>
              <a:off x="1824" y="36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Text Box 10"/>
            <p:cNvSpPr txBox="1">
              <a:spLocks noChangeArrowheads="1"/>
            </p:cNvSpPr>
            <p:nvPr/>
          </p:nvSpPr>
          <p:spPr bwMode="auto">
            <a:xfrm>
              <a:off x="4512" y="3408"/>
              <a:ext cx="260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d</a:t>
              </a:r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auto">
            <a:xfrm>
              <a:off x="2400" y="3072"/>
              <a:ext cx="96" cy="336"/>
            </a:xfrm>
            <a:custGeom>
              <a:avLst/>
              <a:gdLst>
                <a:gd name="T0" fmla="*/ 0 w 160"/>
                <a:gd name="T1" fmla="*/ 0 h 480"/>
                <a:gd name="T2" fmla="*/ 144 w 160"/>
                <a:gd name="T3" fmla="*/ 192 h 480"/>
                <a:gd name="T4" fmla="*/ 96 w 160"/>
                <a:gd name="T5" fmla="*/ 480 h 480"/>
                <a:gd name="T6" fmla="*/ 0 60000 65536"/>
                <a:gd name="T7" fmla="*/ 0 60000 65536"/>
                <a:gd name="T8" fmla="*/ 0 60000 65536"/>
                <a:gd name="T9" fmla="*/ 0 w 160"/>
                <a:gd name="T10" fmla="*/ 0 h 480"/>
                <a:gd name="T11" fmla="*/ 160 w 16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480">
                  <a:moveTo>
                    <a:pt x="0" y="0"/>
                  </a:moveTo>
                  <a:cubicBezTo>
                    <a:pt x="64" y="56"/>
                    <a:pt x="128" y="112"/>
                    <a:pt x="144" y="192"/>
                  </a:cubicBezTo>
                  <a:cubicBezTo>
                    <a:pt x="160" y="272"/>
                    <a:pt x="128" y="376"/>
                    <a:pt x="96" y="48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Text Box 12"/>
            <p:cNvSpPr txBox="1">
              <a:spLocks noChangeArrowheads="1"/>
            </p:cNvSpPr>
            <p:nvPr/>
          </p:nvSpPr>
          <p:spPr bwMode="auto">
            <a:xfrm>
              <a:off x="2640" y="2880"/>
              <a:ext cx="28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3086" name="Line 13"/>
            <p:cNvSpPr>
              <a:spLocks noChangeShapeType="1"/>
            </p:cNvSpPr>
            <p:nvPr/>
          </p:nvSpPr>
          <p:spPr bwMode="auto">
            <a:xfrm>
              <a:off x="1824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4"/>
            <p:cNvSpPr>
              <a:spLocks noChangeShapeType="1"/>
            </p:cNvSpPr>
            <p:nvPr/>
          </p:nvSpPr>
          <p:spPr bwMode="auto">
            <a:xfrm flipV="1">
              <a:off x="3264" y="249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Text Box 15"/>
            <p:cNvSpPr txBox="1">
              <a:spLocks noChangeArrowheads="1"/>
            </p:cNvSpPr>
            <p:nvPr/>
          </p:nvSpPr>
          <p:spPr bwMode="auto">
            <a:xfrm>
              <a:off x="4032" y="2496"/>
              <a:ext cx="90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/>
                <a:t>Fcos</a:t>
              </a:r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3089" name="Freeform 16"/>
            <p:cNvSpPr>
              <a:spLocks/>
            </p:cNvSpPr>
            <p:nvPr/>
          </p:nvSpPr>
          <p:spPr bwMode="auto">
            <a:xfrm>
              <a:off x="2961" y="2742"/>
              <a:ext cx="989" cy="651"/>
            </a:xfrm>
            <a:custGeom>
              <a:avLst/>
              <a:gdLst>
                <a:gd name="T0" fmla="*/ 989 w 989"/>
                <a:gd name="T1" fmla="*/ 20 h 651"/>
                <a:gd name="T2" fmla="*/ 859 w 989"/>
                <a:gd name="T3" fmla="*/ 9 h 651"/>
                <a:gd name="T4" fmla="*/ 624 w 989"/>
                <a:gd name="T5" fmla="*/ 20 h 651"/>
                <a:gd name="T6" fmla="*/ 554 w 989"/>
                <a:gd name="T7" fmla="*/ 91 h 651"/>
                <a:gd name="T8" fmla="*/ 424 w 989"/>
                <a:gd name="T9" fmla="*/ 314 h 651"/>
                <a:gd name="T10" fmla="*/ 48 w 989"/>
                <a:gd name="T11" fmla="*/ 385 h 651"/>
                <a:gd name="T12" fmla="*/ 13 w 989"/>
                <a:gd name="T13" fmla="*/ 573 h 651"/>
                <a:gd name="T14" fmla="*/ 1 w 989"/>
                <a:gd name="T15" fmla="*/ 596 h 6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9"/>
                <a:gd name="T25" fmla="*/ 0 h 651"/>
                <a:gd name="T26" fmla="*/ 989 w 989"/>
                <a:gd name="T27" fmla="*/ 651 h 6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9" h="651">
                  <a:moveTo>
                    <a:pt x="989" y="20"/>
                  </a:moveTo>
                  <a:cubicBezTo>
                    <a:pt x="946" y="16"/>
                    <a:pt x="902" y="9"/>
                    <a:pt x="859" y="9"/>
                  </a:cubicBezTo>
                  <a:cubicBezTo>
                    <a:pt x="781" y="9"/>
                    <a:pt x="700" y="0"/>
                    <a:pt x="624" y="20"/>
                  </a:cubicBezTo>
                  <a:cubicBezTo>
                    <a:pt x="592" y="29"/>
                    <a:pt x="577" y="67"/>
                    <a:pt x="554" y="91"/>
                  </a:cubicBezTo>
                  <a:cubicBezTo>
                    <a:pt x="484" y="163"/>
                    <a:pt x="541" y="256"/>
                    <a:pt x="424" y="314"/>
                  </a:cubicBezTo>
                  <a:cubicBezTo>
                    <a:pt x="317" y="367"/>
                    <a:pt x="171" y="344"/>
                    <a:pt x="48" y="385"/>
                  </a:cubicBezTo>
                  <a:cubicBezTo>
                    <a:pt x="28" y="450"/>
                    <a:pt x="25" y="504"/>
                    <a:pt x="13" y="573"/>
                  </a:cubicBezTo>
                  <a:cubicBezTo>
                    <a:pt x="0" y="651"/>
                    <a:pt x="1" y="608"/>
                    <a:pt x="1" y="5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 = Fd cos</a:t>
            </a:r>
            <a:r>
              <a:rPr lang="en-US" sz="4000" b="1">
                <a:sym typeface="Symbol" pitchFamily="18" charset="2"/>
              </a:rPr>
              <a:t></a:t>
            </a:r>
            <a:endParaRPr lang="en-US" sz="2800"/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746125" y="3492500"/>
            <a:ext cx="5468938" cy="228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Tricky bits : </a:t>
            </a:r>
          </a:p>
          <a:p>
            <a:r>
              <a:rPr lang="en-US" sz="4000">
                <a:sym typeface="Symbol" pitchFamily="18" charset="2"/>
              </a:rPr>
              <a:t>0</a:t>
            </a:r>
            <a:r>
              <a:rPr lang="en-US" sz="4000" baseline="30000">
                <a:sym typeface="Symbol" pitchFamily="18" charset="2"/>
              </a:rPr>
              <a:t>o  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 sz="4000"/>
              <a:t>cos</a:t>
            </a:r>
            <a:r>
              <a:rPr lang="en-US" sz="4000">
                <a:sym typeface="Symbol" pitchFamily="18" charset="2"/>
              </a:rPr>
              <a:t> = 1</a:t>
            </a:r>
          </a:p>
          <a:p>
            <a:r>
              <a:rPr lang="en-US" sz="4000">
                <a:sym typeface="Symbol" pitchFamily="18" charset="2"/>
              </a:rPr>
              <a:t>180</a:t>
            </a:r>
            <a:r>
              <a:rPr lang="en-US" sz="4000" baseline="30000">
                <a:sym typeface="Symbol" pitchFamily="18" charset="2"/>
              </a:rPr>
              <a:t>o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 sz="4000"/>
              <a:t>cos</a:t>
            </a:r>
            <a:r>
              <a:rPr lang="en-US" sz="4000">
                <a:sym typeface="Symbol" pitchFamily="18" charset="2"/>
              </a:rPr>
              <a:t> = -1</a:t>
            </a:r>
          </a:p>
          <a:p>
            <a:r>
              <a:rPr lang="en-US">
                <a:sym typeface="Symbol" pitchFamily="18" charset="2"/>
              </a:rPr>
              <a:t>(examples of zero, positive, negative work)</a:t>
            </a:r>
          </a:p>
        </p:txBody>
      </p:sp>
      <p:sp>
        <p:nvSpPr>
          <p:cNvPr id="4101" name="Line 20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21"/>
          <p:cNvGrpSpPr>
            <a:grpSpLocks/>
          </p:cNvGrpSpPr>
          <p:nvPr/>
        </p:nvGrpSpPr>
        <p:grpSpPr bwMode="auto">
          <a:xfrm>
            <a:off x="990600" y="457200"/>
            <a:ext cx="6846888" cy="2241550"/>
            <a:chOff x="624" y="2400"/>
            <a:chExt cx="4313" cy="1412"/>
          </a:xfrm>
        </p:grpSpPr>
        <p:sp>
          <p:nvSpPr>
            <p:cNvPr id="4103" name="Rectangle 22"/>
            <p:cNvSpPr>
              <a:spLocks noChangeArrowheads="1"/>
            </p:cNvSpPr>
            <p:nvPr/>
          </p:nvSpPr>
          <p:spPr bwMode="auto">
            <a:xfrm>
              <a:off x="624" y="3408"/>
              <a:ext cx="1200" cy="38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23"/>
            <p:cNvSpPr>
              <a:spLocks noChangeShapeType="1"/>
            </p:cNvSpPr>
            <p:nvPr/>
          </p:nvSpPr>
          <p:spPr bwMode="auto">
            <a:xfrm flipV="1">
              <a:off x="1824" y="2496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24"/>
            <p:cNvSpPr txBox="1">
              <a:spLocks noChangeArrowheads="1"/>
            </p:cNvSpPr>
            <p:nvPr/>
          </p:nvSpPr>
          <p:spPr bwMode="auto">
            <a:xfrm>
              <a:off x="2304" y="2400"/>
              <a:ext cx="27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F</a:t>
              </a:r>
            </a:p>
          </p:txBody>
        </p:sp>
        <p:sp>
          <p:nvSpPr>
            <p:cNvPr id="4106" name="Line 25"/>
            <p:cNvSpPr>
              <a:spLocks noChangeShapeType="1"/>
            </p:cNvSpPr>
            <p:nvPr/>
          </p:nvSpPr>
          <p:spPr bwMode="auto">
            <a:xfrm>
              <a:off x="1824" y="36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Text Box 26"/>
            <p:cNvSpPr txBox="1">
              <a:spLocks noChangeArrowheads="1"/>
            </p:cNvSpPr>
            <p:nvPr/>
          </p:nvSpPr>
          <p:spPr bwMode="auto">
            <a:xfrm>
              <a:off x="4512" y="3408"/>
              <a:ext cx="260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/>
                <a:t>d</a:t>
              </a:r>
            </a:p>
          </p:txBody>
        </p:sp>
        <p:sp>
          <p:nvSpPr>
            <p:cNvPr id="4108" name="Freeform 27"/>
            <p:cNvSpPr>
              <a:spLocks/>
            </p:cNvSpPr>
            <p:nvPr/>
          </p:nvSpPr>
          <p:spPr bwMode="auto">
            <a:xfrm>
              <a:off x="2400" y="3072"/>
              <a:ext cx="96" cy="336"/>
            </a:xfrm>
            <a:custGeom>
              <a:avLst/>
              <a:gdLst>
                <a:gd name="T0" fmla="*/ 0 w 160"/>
                <a:gd name="T1" fmla="*/ 0 h 480"/>
                <a:gd name="T2" fmla="*/ 144 w 160"/>
                <a:gd name="T3" fmla="*/ 192 h 480"/>
                <a:gd name="T4" fmla="*/ 96 w 160"/>
                <a:gd name="T5" fmla="*/ 480 h 480"/>
                <a:gd name="T6" fmla="*/ 0 60000 65536"/>
                <a:gd name="T7" fmla="*/ 0 60000 65536"/>
                <a:gd name="T8" fmla="*/ 0 60000 65536"/>
                <a:gd name="T9" fmla="*/ 0 w 160"/>
                <a:gd name="T10" fmla="*/ 0 h 480"/>
                <a:gd name="T11" fmla="*/ 160 w 16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480">
                  <a:moveTo>
                    <a:pt x="0" y="0"/>
                  </a:moveTo>
                  <a:cubicBezTo>
                    <a:pt x="64" y="56"/>
                    <a:pt x="128" y="112"/>
                    <a:pt x="144" y="192"/>
                  </a:cubicBezTo>
                  <a:cubicBezTo>
                    <a:pt x="160" y="272"/>
                    <a:pt x="128" y="376"/>
                    <a:pt x="96" y="48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Text Box 28"/>
            <p:cNvSpPr txBox="1">
              <a:spLocks noChangeArrowheads="1"/>
            </p:cNvSpPr>
            <p:nvPr/>
          </p:nvSpPr>
          <p:spPr bwMode="auto">
            <a:xfrm>
              <a:off x="2640" y="2880"/>
              <a:ext cx="28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4110" name="Line 29"/>
            <p:cNvSpPr>
              <a:spLocks noChangeShapeType="1"/>
            </p:cNvSpPr>
            <p:nvPr/>
          </p:nvSpPr>
          <p:spPr bwMode="auto">
            <a:xfrm>
              <a:off x="1824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30"/>
            <p:cNvSpPr>
              <a:spLocks noChangeShapeType="1"/>
            </p:cNvSpPr>
            <p:nvPr/>
          </p:nvSpPr>
          <p:spPr bwMode="auto">
            <a:xfrm flipV="1">
              <a:off x="3264" y="249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Text Box 31"/>
            <p:cNvSpPr txBox="1">
              <a:spLocks noChangeArrowheads="1"/>
            </p:cNvSpPr>
            <p:nvPr/>
          </p:nvSpPr>
          <p:spPr bwMode="auto">
            <a:xfrm>
              <a:off x="4032" y="2496"/>
              <a:ext cx="90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b="1"/>
                <a:t>Fcos</a:t>
              </a:r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4113" name="Freeform 32"/>
            <p:cNvSpPr>
              <a:spLocks/>
            </p:cNvSpPr>
            <p:nvPr/>
          </p:nvSpPr>
          <p:spPr bwMode="auto">
            <a:xfrm>
              <a:off x="2961" y="2742"/>
              <a:ext cx="989" cy="651"/>
            </a:xfrm>
            <a:custGeom>
              <a:avLst/>
              <a:gdLst>
                <a:gd name="T0" fmla="*/ 989 w 989"/>
                <a:gd name="T1" fmla="*/ 20 h 651"/>
                <a:gd name="T2" fmla="*/ 859 w 989"/>
                <a:gd name="T3" fmla="*/ 9 h 651"/>
                <a:gd name="T4" fmla="*/ 624 w 989"/>
                <a:gd name="T5" fmla="*/ 20 h 651"/>
                <a:gd name="T6" fmla="*/ 554 w 989"/>
                <a:gd name="T7" fmla="*/ 91 h 651"/>
                <a:gd name="T8" fmla="*/ 424 w 989"/>
                <a:gd name="T9" fmla="*/ 314 h 651"/>
                <a:gd name="T10" fmla="*/ 48 w 989"/>
                <a:gd name="T11" fmla="*/ 385 h 651"/>
                <a:gd name="T12" fmla="*/ 13 w 989"/>
                <a:gd name="T13" fmla="*/ 573 h 651"/>
                <a:gd name="T14" fmla="*/ 1 w 989"/>
                <a:gd name="T15" fmla="*/ 596 h 6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9"/>
                <a:gd name="T25" fmla="*/ 0 h 651"/>
                <a:gd name="T26" fmla="*/ 989 w 989"/>
                <a:gd name="T27" fmla="*/ 651 h 6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9" h="651">
                  <a:moveTo>
                    <a:pt x="989" y="20"/>
                  </a:moveTo>
                  <a:cubicBezTo>
                    <a:pt x="946" y="16"/>
                    <a:pt x="902" y="9"/>
                    <a:pt x="859" y="9"/>
                  </a:cubicBezTo>
                  <a:cubicBezTo>
                    <a:pt x="781" y="9"/>
                    <a:pt x="700" y="0"/>
                    <a:pt x="624" y="20"/>
                  </a:cubicBezTo>
                  <a:cubicBezTo>
                    <a:pt x="592" y="29"/>
                    <a:pt x="577" y="67"/>
                    <a:pt x="554" y="91"/>
                  </a:cubicBezTo>
                  <a:cubicBezTo>
                    <a:pt x="484" y="163"/>
                    <a:pt x="541" y="256"/>
                    <a:pt x="424" y="314"/>
                  </a:cubicBezTo>
                  <a:cubicBezTo>
                    <a:pt x="317" y="367"/>
                    <a:pt x="171" y="344"/>
                    <a:pt x="48" y="385"/>
                  </a:cubicBezTo>
                  <a:cubicBezTo>
                    <a:pt x="28" y="450"/>
                    <a:pt x="25" y="504"/>
                    <a:pt x="13" y="573"/>
                  </a:cubicBezTo>
                  <a:cubicBezTo>
                    <a:pt x="0" y="651"/>
                    <a:pt x="1" y="608"/>
                    <a:pt x="1" y="5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667000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Work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140 J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8035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Fd cos</a:t>
            </a:r>
            <a:r>
              <a:rPr lang="en-US" sz="2800" b="1">
                <a:sym typeface="Symbol" pitchFamily="18" charset="2"/>
              </a:rPr>
              <a:t> = (13.2 N)(12.5 m) cos(32</a:t>
            </a:r>
            <a:r>
              <a:rPr lang="en-US" sz="2800" b="1" baseline="30000">
                <a:sym typeface="Symbol" pitchFamily="18" charset="2"/>
              </a:rPr>
              <a:t>o</a:t>
            </a:r>
            <a:r>
              <a:rPr lang="en-US" sz="2800" b="1">
                <a:sym typeface="Symbol" pitchFamily="18" charset="2"/>
              </a:rPr>
              <a:t>) = 139.9 Nm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= 139.9 Joules = 140 J</a:t>
            </a: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Fred O’Dadark exerts 13.2 N on a rope that makes a 32</a:t>
            </a:r>
            <a:r>
              <a:rPr lang="en-US" sz="4000" b="1" baseline="30000"/>
              <a:t>o</a:t>
            </a:r>
            <a:r>
              <a:rPr lang="en-US" sz="4000" b="1"/>
              <a:t> angle with the ground, sliding a sled 12.5 m along the ground.  What work did he do?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898525" y="4244975"/>
            <a:ext cx="565785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So a Nm = J (Joule)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  <p:bldP spid="809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84.6 N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Fd cos</a:t>
            </a:r>
            <a:r>
              <a:rPr lang="en-US" sz="2800" b="1">
                <a:sym typeface="Symbol" pitchFamily="18" charset="2"/>
              </a:rPr>
              <a:t> 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 = 0</a:t>
            </a:r>
            <a:r>
              <a:rPr lang="en-US" sz="2800" b="1" baseline="30000">
                <a:sym typeface="Symbol" pitchFamily="18" charset="2"/>
              </a:rPr>
              <a:t>o </a:t>
            </a:r>
            <a:r>
              <a:rPr lang="en-US" sz="2800" b="1">
                <a:sym typeface="Symbol" pitchFamily="18" charset="2"/>
              </a:rPr>
              <a:t>(assuming she lifts straight up)</a:t>
            </a:r>
          </a:p>
          <a:p>
            <a:pPr eaLnBrk="0" hangingPunct="0"/>
            <a:r>
              <a:rPr lang="en-US" sz="2800" b="1"/>
              <a:t>W = Fd, F = W/d = (132 Nm)/(1.56 m) = 84.6 N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Jane Linkfence does 132 J of work lifting a box 1.56 m.  What is the weight of the box?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31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2.5 m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Fd cos</a:t>
            </a:r>
            <a:r>
              <a:rPr lang="en-US" sz="2800" b="1">
                <a:sym typeface="Symbol" pitchFamily="18" charset="2"/>
              </a:rPr>
              <a:t> 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 = 0</a:t>
            </a:r>
            <a:r>
              <a:rPr lang="en-US" sz="2800" b="1" baseline="30000">
                <a:sym typeface="Symbol" pitchFamily="18" charset="2"/>
              </a:rPr>
              <a:t>o </a:t>
            </a:r>
            <a:r>
              <a:rPr lang="en-US" sz="2800" b="1">
                <a:sym typeface="Symbol" pitchFamily="18" charset="2"/>
              </a:rPr>
              <a:t>(assume)</a:t>
            </a:r>
          </a:p>
          <a:p>
            <a:pPr eaLnBrk="0" hangingPunct="0"/>
            <a:r>
              <a:rPr lang="en-US" sz="2800" b="1"/>
              <a:t>W = Fd, d = W/F = (108 Nm)/(43 N) = 2.5 m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/>
              <a:t>Myron </a:t>
            </a:r>
            <a:r>
              <a:rPr lang="en-US" sz="4000" b="1" dirty="0" err="1" smtClean="0"/>
              <a:t>Wondergaim</a:t>
            </a:r>
            <a:r>
              <a:rPr lang="en-US" sz="4000" b="1" dirty="0" smtClean="0"/>
              <a:t> </a:t>
            </a:r>
            <a:r>
              <a:rPr lang="en-US" sz="4000" b="1" dirty="0"/>
              <a:t>exerts 43 N of force, and does 108 J of work pushing a sofa how far? (2 hints)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Work</a:t>
            </a:r>
            <a:r>
              <a:rPr lang="en-US" sz="2800"/>
              <a:t>  - Transfer of energy</a:t>
            </a:r>
            <a:endParaRPr lang="en-US" sz="18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5344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/>
              <a:t>Work = (Force)(Distance)</a:t>
            </a:r>
          </a:p>
          <a:p>
            <a:endParaRPr lang="en-US" sz="4000" b="1" dirty="0"/>
          </a:p>
          <a:p>
            <a:r>
              <a:rPr lang="en-US" sz="4000" b="1" dirty="0"/>
              <a:t>W = </a:t>
            </a:r>
            <a:r>
              <a:rPr lang="en-US" sz="4000" b="1" dirty="0" err="1" smtClean="0"/>
              <a:t>Fd</a:t>
            </a:r>
            <a:endParaRPr lang="en-US" sz="4000" b="1" dirty="0"/>
          </a:p>
          <a:p>
            <a:endParaRPr lang="en-US" sz="4000" b="1" dirty="0" smtClean="0"/>
          </a:p>
          <a:p>
            <a:r>
              <a:rPr lang="en-US" sz="4000" b="1" dirty="0" smtClean="0"/>
              <a:t>F = mg    (if you are lifting)</a:t>
            </a:r>
          </a:p>
          <a:p>
            <a:r>
              <a:rPr lang="en-US" sz="4000" b="1" dirty="0" smtClean="0">
                <a:sym typeface="Symbol" pitchFamily="18" charset="2"/>
              </a:rPr>
              <a:t>F = </a:t>
            </a:r>
            <a:r>
              <a:rPr lang="el-GR" sz="4000" b="1" dirty="0" smtClean="0">
                <a:cs typeface="Times New Roman" charset="0"/>
                <a:sym typeface="Symbol" pitchFamily="18" charset="2"/>
              </a:rPr>
              <a:t>μ</a:t>
            </a:r>
            <a:r>
              <a:rPr lang="en-US" sz="4000" b="1" dirty="0" smtClean="0">
                <a:sym typeface="Symbol" pitchFamily="18" charset="2"/>
              </a:rPr>
              <a:t>mg  (if you are dragging)</a:t>
            </a:r>
            <a:endParaRPr lang="en-US" sz="40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/>
              <a:t>W </a:t>
            </a:r>
            <a:r>
              <a:rPr lang="en-US" sz="4000" b="1" dirty="0"/>
              <a:t>= </a:t>
            </a:r>
            <a:r>
              <a:rPr lang="en-US" sz="4000" b="1" dirty="0" err="1" smtClean="0"/>
              <a:t>Fd</a:t>
            </a:r>
            <a:endParaRPr lang="en-US" sz="4000" b="1" dirty="0"/>
          </a:p>
          <a:p>
            <a:r>
              <a:rPr lang="en-US" sz="4000" b="1" dirty="0" smtClean="0"/>
              <a:t>F = mg (lifting)  OR   </a:t>
            </a:r>
            <a:r>
              <a:rPr lang="en-US" sz="4000" b="1" dirty="0" smtClean="0">
                <a:sym typeface="Symbol" pitchFamily="18" charset="2"/>
              </a:rPr>
              <a:t>F = </a:t>
            </a:r>
            <a:r>
              <a:rPr lang="el-GR" sz="4000" b="1" dirty="0" smtClean="0">
                <a:cs typeface="Times New Roman" charset="0"/>
                <a:sym typeface="Symbol" pitchFamily="18" charset="2"/>
              </a:rPr>
              <a:t>μ</a:t>
            </a:r>
            <a:r>
              <a:rPr lang="en-US" sz="4000" b="1" dirty="0" smtClean="0">
                <a:sym typeface="Symbol" pitchFamily="18" charset="2"/>
              </a:rPr>
              <a:t>mg (dragging)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524000"/>
            <a:ext cx="14318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(J)  W</a:t>
            </a:r>
          </a:p>
          <a:p>
            <a:r>
              <a:rPr lang="en-US" sz="3600" dirty="0" smtClean="0"/>
              <a:t>(N)  F</a:t>
            </a:r>
          </a:p>
          <a:p>
            <a:r>
              <a:rPr lang="en-US" sz="3600" dirty="0" smtClean="0"/>
              <a:t>(m)  d</a:t>
            </a:r>
          </a:p>
          <a:p>
            <a:r>
              <a:rPr lang="en-US" sz="3600" dirty="0" smtClean="0"/>
              <a:t>(kg) m</a:t>
            </a:r>
          </a:p>
          <a:p>
            <a:r>
              <a:rPr lang="en-US" sz="3600" dirty="0" smtClean="0"/>
              <a:t>(  )   μ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Art </a:t>
            </a:r>
            <a:r>
              <a:rPr lang="en-US" sz="2800" dirty="0" err="1" smtClean="0"/>
              <a:t>Zenkraft</a:t>
            </a:r>
            <a:r>
              <a:rPr lang="en-US" sz="2800" dirty="0" smtClean="0"/>
              <a:t> does 342 J of work lifting a 12.0 kg mass how far? </a:t>
            </a:r>
            <a:r>
              <a:rPr lang="en-US" sz="1800" dirty="0" smtClean="0"/>
              <a:t>(2.91 m)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796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245</cp:revision>
  <dcterms:created xsi:type="dcterms:W3CDTF">2001-03-01T17:38:38Z</dcterms:created>
  <dcterms:modified xsi:type="dcterms:W3CDTF">2016-01-25T21:48:15Z</dcterms:modified>
</cp:coreProperties>
</file>